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87" r:id="rId3"/>
    <p:sldId id="256" r:id="rId4"/>
    <p:sldId id="288" r:id="rId5"/>
    <p:sldId id="289" r:id="rId6"/>
    <p:sldId id="290" r:id="rId7"/>
    <p:sldId id="293" r:id="rId8"/>
    <p:sldId id="291" r:id="rId9"/>
    <p:sldId id="294" r:id="rId10"/>
    <p:sldId id="295" r:id="rId11"/>
    <p:sldId id="296" r:id="rId12"/>
    <p:sldId id="301" r:id="rId13"/>
    <p:sldId id="298" r:id="rId14"/>
    <p:sldId id="299" r:id="rId15"/>
    <p:sldId id="303" r:id="rId16"/>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8" d="100"/>
          <a:sy n="98" d="100"/>
        </p:scale>
        <p:origin x="11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7C9325-F1C3-4391-8735-AD3683866918}" type="datetimeFigureOut">
              <a:rPr lang="en-US" smtClean="0"/>
              <a:t>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2597241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7C9325-F1C3-4391-8735-AD3683866918}" type="datetimeFigureOut">
              <a:rPr lang="en-US" smtClean="0"/>
              <a:t>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18178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7C9325-F1C3-4391-8735-AD3683866918}" type="datetimeFigureOut">
              <a:rPr lang="en-US" smtClean="0"/>
              <a:t>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2175927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7C9325-F1C3-4391-8735-AD3683866918}" type="datetimeFigureOut">
              <a:rPr lang="en-US" smtClean="0"/>
              <a:t>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579026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7C9325-F1C3-4391-8735-AD3683866918}" type="datetimeFigureOut">
              <a:rPr lang="en-US" smtClean="0"/>
              <a:t>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2876672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7C9325-F1C3-4391-8735-AD3683866918}" type="datetimeFigureOut">
              <a:rPr lang="en-US" smtClean="0"/>
              <a:t>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3076685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7C9325-F1C3-4391-8735-AD3683866918}" type="datetimeFigureOut">
              <a:rPr lang="en-US" smtClean="0"/>
              <a:t>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1124675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7C9325-F1C3-4391-8735-AD3683866918}" type="datetimeFigureOut">
              <a:rPr lang="en-US" smtClean="0"/>
              <a:t>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1552494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7C9325-F1C3-4391-8735-AD3683866918}" type="datetimeFigureOut">
              <a:rPr lang="en-US" smtClean="0"/>
              <a:t>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3222782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7C9325-F1C3-4391-8735-AD3683866918}" type="datetimeFigureOut">
              <a:rPr lang="en-US" smtClean="0"/>
              <a:t>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2937030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7C9325-F1C3-4391-8735-AD3683866918}" type="datetimeFigureOut">
              <a:rPr lang="en-US" smtClean="0"/>
              <a:t>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B860DB-56AB-40BB-93BA-DBB439D13B21}" type="slidenum">
              <a:rPr lang="en-US" smtClean="0"/>
              <a:t>‹#›</a:t>
            </a:fld>
            <a:endParaRPr lang="en-US"/>
          </a:p>
        </p:txBody>
      </p:sp>
    </p:spTree>
    <p:extLst>
      <p:ext uri="{BB962C8B-B14F-4D97-AF65-F5344CB8AC3E}">
        <p14:creationId xmlns:p14="http://schemas.microsoft.com/office/powerpoint/2010/main" val="407747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7C9325-F1C3-4391-8735-AD3683866918}" type="datetimeFigureOut">
              <a:rPr lang="en-US" smtClean="0"/>
              <a:t>1/7/2017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B860DB-56AB-40BB-93BA-DBB439D13B21}" type="slidenum">
              <a:rPr lang="en-US" smtClean="0"/>
              <a:t>‹#›</a:t>
            </a:fld>
            <a:endParaRPr lang="en-US"/>
          </a:p>
        </p:txBody>
      </p:sp>
    </p:spTree>
    <p:extLst>
      <p:ext uri="{BB962C8B-B14F-4D97-AF65-F5344CB8AC3E}">
        <p14:creationId xmlns:p14="http://schemas.microsoft.com/office/powerpoint/2010/main" val="9005867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766" y="70338"/>
            <a:ext cx="11832771" cy="6491236"/>
          </a:xfrm>
        </p:spPr>
        <p:txBody>
          <a:bodyPr>
            <a:normAutofit/>
          </a:bodyPr>
          <a:lstStyle/>
          <a:p>
            <a:r>
              <a:rPr lang="en-US" sz="11500" b="1" dirty="0" smtClean="0">
                <a:solidFill>
                  <a:srgbClr val="00B0F0"/>
                </a:solidFill>
              </a:rPr>
              <a:t>Repent or Perish</a:t>
            </a:r>
          </a:p>
          <a:p>
            <a:r>
              <a:rPr lang="en-US" sz="11500" b="1" dirty="0">
                <a:solidFill>
                  <a:srgbClr val="00B0F0"/>
                </a:solidFill>
              </a:rPr>
              <a:t> </a:t>
            </a:r>
            <a:r>
              <a:rPr lang="en-US" sz="11500" b="1" dirty="0" smtClean="0">
                <a:solidFill>
                  <a:srgbClr val="00B0F0"/>
                </a:solidFill>
              </a:rPr>
              <a:t>       Luke 13:3</a:t>
            </a:r>
            <a:endParaRPr lang="en-US" sz="11500" b="1" dirty="0">
              <a:solidFill>
                <a:srgbClr val="00B0F0"/>
              </a:solidFill>
            </a:endParaRPr>
          </a:p>
        </p:txBody>
      </p:sp>
    </p:spTree>
    <p:extLst>
      <p:ext uri="{BB962C8B-B14F-4D97-AF65-F5344CB8AC3E}">
        <p14:creationId xmlns:p14="http://schemas.microsoft.com/office/powerpoint/2010/main" val="21716676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6653" y="227937"/>
            <a:ext cx="10515600" cy="6434120"/>
          </a:xfrm>
        </p:spPr>
        <p:txBody>
          <a:bodyPr>
            <a:noAutofit/>
          </a:bodyPr>
          <a:lstStyle/>
          <a:p>
            <a:r>
              <a:rPr lang="en-US" sz="4000" b="1" i="1" u="sng" dirty="0" smtClean="0">
                <a:solidFill>
                  <a:schemeClr val="accent5"/>
                </a:solidFill>
              </a:rPr>
              <a:t>2.  </a:t>
            </a:r>
            <a:r>
              <a:rPr lang="en-US" sz="4000" b="1" i="1" u="sng" dirty="0" err="1" smtClean="0">
                <a:solidFill>
                  <a:schemeClr val="accent5"/>
                </a:solidFill>
              </a:rPr>
              <a:t>Reversial</a:t>
            </a:r>
            <a:r>
              <a:rPr lang="en-US" sz="4000" b="1" i="1" u="sng" dirty="0" smtClean="0">
                <a:solidFill>
                  <a:schemeClr val="accent5"/>
                </a:solidFill>
              </a:rPr>
              <a:t>.  </a:t>
            </a:r>
          </a:p>
          <a:p>
            <a:r>
              <a:rPr lang="en-US" sz="4000" b="1" dirty="0" smtClean="0"/>
              <a:t> I have to make some changes in my life.</a:t>
            </a:r>
          </a:p>
          <a:p>
            <a:r>
              <a:rPr lang="en-US" sz="4000" b="1" dirty="0"/>
              <a:t> </a:t>
            </a:r>
            <a:r>
              <a:rPr lang="en-US" sz="4000" b="1" dirty="0" smtClean="0"/>
              <a:t>    John the Baptist told the people who came to be  baptized, “Luke 3:8  Bear fruits worthy of repentance.</a:t>
            </a:r>
          </a:p>
          <a:p>
            <a:r>
              <a:rPr lang="en-US" sz="4000" b="1" dirty="0"/>
              <a:t> </a:t>
            </a:r>
            <a:r>
              <a:rPr lang="en-US" sz="4000" b="1" dirty="0" smtClean="0"/>
              <a:t>     Tax collectors:   collect only what is right.</a:t>
            </a:r>
          </a:p>
          <a:p>
            <a:r>
              <a:rPr lang="en-US" sz="4000" b="1" dirty="0"/>
              <a:t> </a:t>
            </a:r>
            <a:r>
              <a:rPr lang="en-US" sz="4000" b="1" dirty="0" smtClean="0"/>
              <a:t>     Thief:  quit stealing.</a:t>
            </a:r>
          </a:p>
          <a:p>
            <a:r>
              <a:rPr lang="en-US" sz="4000" b="1" dirty="0"/>
              <a:t> </a:t>
            </a:r>
            <a:r>
              <a:rPr lang="en-US" sz="4000" b="1" dirty="0" smtClean="0"/>
              <a:t>     Adulterer:  Stop it.</a:t>
            </a:r>
            <a:endParaRPr lang="en-US" sz="4000" b="1" dirty="0"/>
          </a:p>
        </p:txBody>
      </p:sp>
    </p:spTree>
    <p:extLst>
      <p:ext uri="{BB962C8B-B14F-4D97-AF65-F5344CB8AC3E}">
        <p14:creationId xmlns:p14="http://schemas.microsoft.com/office/powerpoint/2010/main" val="1137428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218" y="378661"/>
            <a:ext cx="11561466" cy="6273347"/>
          </a:xfrm>
        </p:spPr>
        <p:txBody>
          <a:bodyPr>
            <a:normAutofit/>
          </a:bodyPr>
          <a:lstStyle/>
          <a:p>
            <a:r>
              <a:rPr lang="en-US" sz="6000" b="1" i="1" u="sng" dirty="0" smtClean="0">
                <a:solidFill>
                  <a:schemeClr val="accent5"/>
                </a:solidFill>
              </a:rPr>
              <a:t>3.  Reformation</a:t>
            </a:r>
            <a:r>
              <a:rPr lang="en-US" sz="6000" b="1" dirty="0" smtClean="0"/>
              <a:t>.  </a:t>
            </a:r>
          </a:p>
          <a:p>
            <a:r>
              <a:rPr lang="en-US" sz="6000" b="1" dirty="0" smtClean="0"/>
              <a:t> John 8:11 </a:t>
            </a:r>
            <a:endParaRPr lang="en-US" sz="6000" b="1" dirty="0" smtClean="0"/>
          </a:p>
          <a:p>
            <a:r>
              <a:rPr lang="en-US" sz="6000" b="1" dirty="0" smtClean="0"/>
              <a:t> </a:t>
            </a:r>
            <a:r>
              <a:rPr lang="en-US" sz="6000" b="1" dirty="0" smtClean="0"/>
              <a:t>Go and Sin No More</a:t>
            </a:r>
            <a:r>
              <a:rPr lang="en-US" sz="6000" b="1" dirty="0" smtClean="0"/>
              <a:t>!</a:t>
            </a:r>
          </a:p>
          <a:p>
            <a:endParaRPr lang="en-US" sz="6000" b="1" dirty="0" smtClean="0"/>
          </a:p>
          <a:p>
            <a:r>
              <a:rPr lang="en-US" sz="6000" b="1" dirty="0"/>
              <a:t> </a:t>
            </a:r>
            <a:r>
              <a:rPr lang="en-US" sz="6000" b="1" dirty="0" smtClean="0"/>
              <a:t>  Notice 2 Cor. 7:10-13</a:t>
            </a:r>
            <a:endParaRPr lang="en-US" sz="6000" b="1" dirty="0"/>
          </a:p>
        </p:txBody>
      </p:sp>
    </p:spTree>
    <p:extLst>
      <p:ext uri="{BB962C8B-B14F-4D97-AF65-F5344CB8AC3E}">
        <p14:creationId xmlns:p14="http://schemas.microsoft.com/office/powerpoint/2010/main" val="31088961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76201"/>
            <a:ext cx="8153400" cy="685799"/>
          </a:xfrm>
        </p:spPr>
        <p:txBody>
          <a:bodyPr>
            <a:normAutofit/>
          </a:bodyPr>
          <a:lstStyle/>
          <a:p>
            <a:pPr marL="0" indent="0">
              <a:buNone/>
            </a:pPr>
            <a:r>
              <a:rPr lang="en-US" sz="3600" b="1" dirty="0">
                <a:ln w="18000">
                  <a:solidFill>
                    <a:schemeClr val="tx1"/>
                  </a:solidFill>
                  <a:prstDash val="solid"/>
                  <a:miter lim="800000"/>
                </a:ln>
                <a:solidFill>
                  <a:schemeClr val="accent5"/>
                </a:solidFill>
                <a:effectLst>
                  <a:outerShdw blurRad="38100" dist="38100" dir="2700000" algn="tl">
                    <a:srgbClr val="000000">
                      <a:alpha val="43137"/>
                    </a:srgbClr>
                  </a:outerShdw>
                </a:effectLst>
                <a:latin typeface="Britannic Bold" pitchFamily="34" charset="0"/>
              </a:rPr>
              <a:t>2 Cor. </a:t>
            </a:r>
            <a:r>
              <a:rPr lang="en-US" sz="3600" b="1" dirty="0" smtClean="0">
                <a:ln w="18000">
                  <a:solidFill>
                    <a:schemeClr val="tx1"/>
                  </a:solidFill>
                  <a:prstDash val="solid"/>
                  <a:miter lim="800000"/>
                </a:ln>
                <a:solidFill>
                  <a:schemeClr val="accent5"/>
                </a:solidFill>
                <a:effectLst>
                  <a:outerShdw blurRad="38100" dist="38100" dir="2700000" algn="tl">
                    <a:srgbClr val="000000">
                      <a:alpha val="43137"/>
                    </a:srgbClr>
                  </a:outerShdw>
                </a:effectLst>
                <a:latin typeface="Britannic Bold" pitchFamily="34" charset="0"/>
              </a:rPr>
              <a:t>7:9-11</a:t>
            </a:r>
            <a:endParaRPr lang="en-US" sz="3600" b="1" dirty="0">
              <a:ln>
                <a:solidFill>
                  <a:srgbClr val="FFFF5D"/>
                </a:solidFill>
              </a:ln>
              <a:solidFill>
                <a:schemeClr val="accent5"/>
              </a:solidFill>
            </a:endParaRPr>
          </a:p>
        </p:txBody>
      </p:sp>
      <p:sp>
        <p:nvSpPr>
          <p:cNvPr id="4" name="Slide Number Placeholder 3"/>
          <p:cNvSpPr>
            <a:spLocks noGrp="1"/>
          </p:cNvSpPr>
          <p:nvPr>
            <p:ph type="sldNum" sz="quarter" idx="12"/>
          </p:nvPr>
        </p:nvSpPr>
        <p:spPr/>
        <p:txBody>
          <a:bodyPr/>
          <a:lstStyle/>
          <a:p>
            <a:fld id="{CEFC0224-0806-47A8-9C4A-1048F24F3350}" type="slidenum">
              <a:rPr lang="en-US" smtClean="0"/>
              <a:pPr/>
              <a:t>12</a:t>
            </a:fld>
            <a:endParaRPr lang="en-US"/>
          </a:p>
        </p:txBody>
      </p:sp>
      <p:sp>
        <p:nvSpPr>
          <p:cNvPr id="6" name="Rectangle 5"/>
          <p:cNvSpPr/>
          <p:nvPr/>
        </p:nvSpPr>
        <p:spPr>
          <a:xfrm>
            <a:off x="441789" y="838201"/>
            <a:ext cx="8822791" cy="5847755"/>
          </a:xfrm>
          <a:prstGeom prst="rect">
            <a:avLst/>
          </a:prstGeom>
          <a:solidFill>
            <a:srgbClr val="464400"/>
          </a:solidFill>
          <a:effectLst>
            <a:softEdge rad="63500"/>
          </a:effectLst>
        </p:spPr>
        <p:txBody>
          <a:bodyPr wrap="square">
            <a:spAutoFit/>
          </a:bodyPr>
          <a:lstStyle/>
          <a:p>
            <a:r>
              <a:rPr lang="en-US" sz="3300" dirty="0">
                <a:solidFill>
                  <a:schemeClr val="bg1"/>
                </a:solidFill>
              </a:rPr>
              <a:t> 11 For behold this selfsame thing,                                                    that ye sorrowed after a godly sort,                                          what carefulness it wrought in you,                                               yea, what clearing of yourselves,                                                  yea, what indignation,                                                                        yea, what fear,                                                                                 yea, what vehement desire,                                                       yea, what zeal,                                                                             yea, what revenge!                                                                                  In all things ye have approved yourselves                                  to be clear in this matter.</a:t>
            </a:r>
          </a:p>
        </p:txBody>
      </p:sp>
    </p:spTree>
    <p:extLst>
      <p:ext uri="{BB962C8B-B14F-4D97-AF65-F5344CB8AC3E}">
        <p14:creationId xmlns:p14="http://schemas.microsoft.com/office/powerpoint/2010/main" val="1174513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1644"/>
            <a:ext cx="10515600" cy="5835319"/>
          </a:xfrm>
        </p:spPr>
        <p:txBody>
          <a:bodyPr>
            <a:noAutofit/>
          </a:bodyPr>
          <a:lstStyle/>
          <a:p>
            <a:r>
              <a:rPr lang="en-US" sz="6600" b="1" dirty="0" smtClean="0">
                <a:solidFill>
                  <a:schemeClr val="accent5"/>
                </a:solidFill>
              </a:rPr>
              <a:t>Psalm  51:1-4</a:t>
            </a:r>
          </a:p>
          <a:p>
            <a:r>
              <a:rPr lang="en-US" sz="6600" b="1" dirty="0"/>
              <a:t> </a:t>
            </a:r>
            <a:r>
              <a:rPr lang="en-US" sz="6600" b="1" dirty="0" smtClean="0"/>
              <a:t>   It broke the heart of David to know that he had broken the heart of God!</a:t>
            </a:r>
            <a:endParaRPr lang="en-US" sz="6600" b="1" dirty="0"/>
          </a:p>
        </p:txBody>
      </p:sp>
    </p:spTree>
    <p:extLst>
      <p:ext uri="{BB962C8B-B14F-4D97-AF65-F5344CB8AC3E}">
        <p14:creationId xmlns:p14="http://schemas.microsoft.com/office/powerpoint/2010/main" val="31036074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218" y="147550"/>
            <a:ext cx="11561466" cy="6534604"/>
          </a:xfrm>
        </p:spPr>
        <p:txBody>
          <a:bodyPr>
            <a:normAutofit fontScale="77500" lnSpcReduction="20000"/>
          </a:bodyPr>
          <a:lstStyle/>
          <a:p>
            <a:r>
              <a:rPr lang="en-US" sz="4200" dirty="0" smtClean="0"/>
              <a:t>You have to Will to do God’s </a:t>
            </a:r>
            <a:r>
              <a:rPr lang="en-US" sz="4200" dirty="0" smtClean="0"/>
              <a:t>Will!</a:t>
            </a:r>
          </a:p>
          <a:p>
            <a:r>
              <a:rPr lang="en-US" sz="4200" dirty="0"/>
              <a:t> </a:t>
            </a:r>
            <a:r>
              <a:rPr lang="en-US" sz="4200" dirty="0" smtClean="0"/>
              <a:t>                  </a:t>
            </a:r>
            <a:r>
              <a:rPr lang="en-US" sz="4200" dirty="0" smtClean="0"/>
              <a:t>Matt</a:t>
            </a:r>
            <a:r>
              <a:rPr lang="en-US" sz="4200" dirty="0" smtClean="0"/>
              <a:t>. 21: 28-31    </a:t>
            </a:r>
          </a:p>
          <a:p>
            <a:r>
              <a:rPr lang="en-US" sz="4200" dirty="0" smtClean="0"/>
              <a:t>  </a:t>
            </a:r>
            <a:r>
              <a:rPr lang="en-US" sz="4600" b="1" dirty="0" smtClean="0">
                <a:solidFill>
                  <a:srgbClr val="FF0000"/>
                </a:solidFill>
              </a:rPr>
              <a:t>I will not Go…then afterward, </a:t>
            </a:r>
            <a:r>
              <a:rPr lang="en-US" sz="4600" b="1" dirty="0" smtClean="0">
                <a:solidFill>
                  <a:srgbClr val="FF0000"/>
                </a:solidFill>
              </a:rPr>
              <a:t>he repented &amp; went</a:t>
            </a:r>
            <a:endParaRPr lang="en-US" sz="4600" b="1" dirty="0" smtClean="0">
              <a:solidFill>
                <a:srgbClr val="FF0000"/>
              </a:solidFill>
            </a:endParaRPr>
          </a:p>
          <a:p>
            <a:r>
              <a:rPr lang="en-US" sz="4200" dirty="0"/>
              <a:t> </a:t>
            </a:r>
            <a:r>
              <a:rPr lang="en-US" sz="4200" dirty="0" smtClean="0"/>
              <a:t>                       </a:t>
            </a:r>
            <a:r>
              <a:rPr lang="en-US" sz="5700" b="1" u="sng" dirty="0" smtClean="0">
                <a:solidFill>
                  <a:schemeClr val="accent5">
                    <a:lumMod val="75000"/>
                  </a:schemeClr>
                </a:solidFill>
              </a:rPr>
              <a:t>I will go…but did not go</a:t>
            </a:r>
            <a:r>
              <a:rPr lang="en-US" sz="5700" dirty="0" smtClean="0">
                <a:solidFill>
                  <a:schemeClr val="accent6">
                    <a:lumMod val="75000"/>
                  </a:schemeClr>
                </a:solidFill>
              </a:rPr>
              <a:t>.</a:t>
            </a:r>
          </a:p>
          <a:p>
            <a:r>
              <a:rPr lang="en-US" sz="4200" baseline="30000" dirty="0"/>
              <a:t>28 </a:t>
            </a:r>
            <a:r>
              <a:rPr lang="en-US" sz="4200" dirty="0"/>
              <a:t>But what think ye? A certain man had two sons; and he came to the first, and said, Son, go work to day in my vineyard.</a:t>
            </a:r>
          </a:p>
          <a:p>
            <a:r>
              <a:rPr lang="en-US" sz="4200" baseline="30000" dirty="0"/>
              <a:t>29 </a:t>
            </a:r>
            <a:r>
              <a:rPr lang="en-US" sz="4200" dirty="0"/>
              <a:t>He answered and said, I will not: but afterward he repented, and went.</a:t>
            </a:r>
          </a:p>
          <a:p>
            <a:r>
              <a:rPr lang="en-US" sz="4200" baseline="30000" dirty="0"/>
              <a:t>30 </a:t>
            </a:r>
            <a:r>
              <a:rPr lang="en-US" sz="4200" dirty="0"/>
              <a:t>And he came to the second, and said likewise. And he answered and said, I go, sir: and went not.</a:t>
            </a:r>
          </a:p>
          <a:p>
            <a:r>
              <a:rPr lang="en-US" sz="4200" baseline="30000" dirty="0"/>
              <a:t>31 </a:t>
            </a:r>
            <a:r>
              <a:rPr lang="en-US" sz="4200" dirty="0"/>
              <a:t>Whether of them twain did the will of his father? They say unto him, The first. Jesus </a:t>
            </a:r>
            <a:r>
              <a:rPr lang="en-US" sz="4200" dirty="0" err="1"/>
              <a:t>saith</a:t>
            </a:r>
            <a:r>
              <a:rPr lang="en-US" sz="4200" dirty="0"/>
              <a:t> unto them, Verily I say unto you, That the publicans and the harlots go into the kingdom of God before you.</a:t>
            </a:r>
          </a:p>
          <a:p>
            <a:endParaRPr lang="en-US" dirty="0"/>
          </a:p>
        </p:txBody>
      </p:sp>
    </p:spTree>
    <p:extLst>
      <p:ext uri="{BB962C8B-B14F-4D97-AF65-F5344CB8AC3E}">
        <p14:creationId xmlns:p14="http://schemas.microsoft.com/office/powerpoint/2010/main" val="40701918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766" y="70338"/>
            <a:ext cx="11832771" cy="6491236"/>
          </a:xfrm>
        </p:spPr>
        <p:txBody>
          <a:bodyPr>
            <a:normAutofit/>
          </a:bodyPr>
          <a:lstStyle/>
          <a:p>
            <a:r>
              <a:rPr lang="en-US" sz="11500" b="1" dirty="0" smtClean="0"/>
              <a:t>Repent or Perish</a:t>
            </a:r>
          </a:p>
          <a:p>
            <a:r>
              <a:rPr lang="en-US" sz="11500" b="1" dirty="0"/>
              <a:t> </a:t>
            </a:r>
            <a:r>
              <a:rPr lang="en-US" sz="11500" b="1" dirty="0" smtClean="0"/>
              <a:t>       Luke 13:3</a:t>
            </a:r>
            <a:endParaRPr lang="en-US" sz="11500" b="1" dirty="0"/>
          </a:p>
        </p:txBody>
      </p:sp>
    </p:spTree>
    <p:extLst>
      <p:ext uri="{BB962C8B-B14F-4D97-AF65-F5344CB8AC3E}">
        <p14:creationId xmlns:p14="http://schemas.microsoft.com/office/powerpoint/2010/main" val="3659641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5770" y="410966"/>
            <a:ext cx="11127769" cy="6570324"/>
          </a:xfrm>
        </p:spPr>
        <p:txBody>
          <a:bodyPr/>
          <a:lstStyle/>
          <a:p>
            <a:r>
              <a:rPr lang="en-US" sz="6000" b="1" dirty="0"/>
              <a:t>Luke </a:t>
            </a:r>
            <a:r>
              <a:rPr lang="en-US" sz="6000" b="1" dirty="0" smtClean="0"/>
              <a:t>13:3</a:t>
            </a:r>
            <a:r>
              <a:rPr lang="en-US" sz="6000" b="1" baseline="30000" dirty="0"/>
              <a:t> </a:t>
            </a:r>
            <a:r>
              <a:rPr lang="en-US" sz="6000" b="1" dirty="0"/>
              <a:t>I </a:t>
            </a:r>
            <a:r>
              <a:rPr lang="en-US" sz="6000" b="1" dirty="0" smtClean="0"/>
              <a:t>(Jesus) tell </a:t>
            </a:r>
            <a:r>
              <a:rPr lang="en-US" sz="6000" b="1" dirty="0"/>
              <a:t>you, Nay</a:t>
            </a:r>
            <a:r>
              <a:rPr lang="en-US" sz="6000" b="1" dirty="0" smtClean="0"/>
              <a:t>:</a:t>
            </a:r>
          </a:p>
          <a:p>
            <a:r>
              <a:rPr lang="en-US" sz="6000" b="1" dirty="0" smtClean="0"/>
              <a:t> </a:t>
            </a:r>
            <a:r>
              <a:rPr lang="en-US" sz="6000" b="1" dirty="0"/>
              <a:t>but, except </a:t>
            </a:r>
            <a:r>
              <a:rPr lang="en-US" sz="6000" b="1" dirty="0" smtClean="0"/>
              <a:t>(unless)ye </a:t>
            </a:r>
            <a:r>
              <a:rPr lang="en-US" sz="6000" b="1" dirty="0"/>
              <a:t>repent, </a:t>
            </a:r>
            <a:endParaRPr lang="en-US" sz="6000" b="1" dirty="0" smtClean="0"/>
          </a:p>
          <a:p>
            <a:r>
              <a:rPr lang="en-US" sz="6000" b="1" dirty="0" smtClean="0"/>
              <a:t>ye </a:t>
            </a:r>
            <a:r>
              <a:rPr lang="en-US" sz="6000" b="1" dirty="0"/>
              <a:t>shall </a:t>
            </a:r>
            <a:r>
              <a:rPr lang="en-US" sz="6000" b="1" dirty="0" smtClean="0"/>
              <a:t>all(no exception)  </a:t>
            </a:r>
            <a:r>
              <a:rPr lang="en-US" sz="6000" b="1" dirty="0"/>
              <a:t>likewise perish.</a:t>
            </a:r>
          </a:p>
          <a:p>
            <a:endParaRPr lang="en-US" dirty="0"/>
          </a:p>
        </p:txBody>
      </p:sp>
    </p:spTree>
    <p:extLst>
      <p:ext uri="{BB962C8B-B14F-4D97-AF65-F5344CB8AC3E}">
        <p14:creationId xmlns:p14="http://schemas.microsoft.com/office/powerpoint/2010/main" val="89516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b="1" dirty="0" smtClean="0">
                <a:solidFill>
                  <a:srgbClr val="0070C0"/>
                </a:solidFill>
              </a:rPr>
              <a:t>How important is </a:t>
            </a:r>
            <a:br>
              <a:rPr lang="en-US" sz="7200" b="1" dirty="0" smtClean="0">
                <a:solidFill>
                  <a:srgbClr val="0070C0"/>
                </a:solidFill>
              </a:rPr>
            </a:br>
            <a:r>
              <a:rPr lang="en-US" sz="7200" b="1" dirty="0" smtClean="0">
                <a:solidFill>
                  <a:srgbClr val="0070C0"/>
                </a:solidFill>
              </a:rPr>
              <a:t>Repentance?</a:t>
            </a:r>
            <a:endParaRPr lang="en-US" sz="7200" b="1" dirty="0">
              <a:solidFill>
                <a:srgbClr val="0070C0"/>
              </a:solidFill>
            </a:endParaRPr>
          </a:p>
        </p:txBody>
      </p:sp>
      <p:sp>
        <p:nvSpPr>
          <p:cNvPr id="3" name="Subtitle 2"/>
          <p:cNvSpPr>
            <a:spLocks noGrp="1"/>
          </p:cNvSpPr>
          <p:nvPr>
            <p:ph type="subTitle" idx="1"/>
          </p:nvPr>
        </p:nvSpPr>
        <p:spPr/>
        <p:txBody>
          <a:bodyPr>
            <a:normAutofit/>
          </a:bodyPr>
          <a:lstStyle/>
          <a:p>
            <a:endParaRPr lang="en-US" sz="6000" b="1" dirty="0"/>
          </a:p>
        </p:txBody>
      </p:sp>
    </p:spTree>
    <p:extLst>
      <p:ext uri="{BB962C8B-B14F-4D97-AF65-F5344CB8AC3E}">
        <p14:creationId xmlns:p14="http://schemas.microsoft.com/office/powerpoint/2010/main" val="2635925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5880" y="160773"/>
            <a:ext cx="10515600" cy="6601768"/>
          </a:xfrm>
        </p:spPr>
        <p:txBody>
          <a:bodyPr/>
          <a:lstStyle/>
          <a:p>
            <a:r>
              <a:rPr lang="en-US" sz="6600" b="1" dirty="0" smtClean="0"/>
              <a:t>Those who have repented are promised:</a:t>
            </a:r>
          </a:p>
          <a:p>
            <a:r>
              <a:rPr lang="en-US" sz="6600" b="1" dirty="0"/>
              <a:t> </a:t>
            </a:r>
            <a:r>
              <a:rPr lang="en-US" sz="6600" b="1" dirty="0" smtClean="0"/>
              <a:t>    Life</a:t>
            </a:r>
          </a:p>
          <a:p>
            <a:r>
              <a:rPr lang="en-US" sz="6600" b="1" dirty="0"/>
              <a:t> </a:t>
            </a:r>
            <a:r>
              <a:rPr lang="en-US" sz="6600" b="1" dirty="0" smtClean="0"/>
              <a:t>    Forgiveness</a:t>
            </a:r>
          </a:p>
          <a:p>
            <a:r>
              <a:rPr lang="en-US" sz="6600" b="1" dirty="0"/>
              <a:t> </a:t>
            </a:r>
            <a:r>
              <a:rPr lang="en-US" sz="6600" b="1" dirty="0" smtClean="0"/>
              <a:t>    Restoration to God</a:t>
            </a:r>
          </a:p>
          <a:p>
            <a:r>
              <a:rPr lang="en-US" dirty="0"/>
              <a:t> </a:t>
            </a:r>
            <a:r>
              <a:rPr lang="en-US" dirty="0" smtClean="0"/>
              <a:t>    </a:t>
            </a:r>
            <a:endParaRPr lang="en-US" dirty="0"/>
          </a:p>
        </p:txBody>
      </p:sp>
    </p:spTree>
    <p:extLst>
      <p:ext uri="{BB962C8B-B14F-4D97-AF65-F5344CB8AC3E}">
        <p14:creationId xmlns:p14="http://schemas.microsoft.com/office/powerpoint/2010/main" val="1425706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6411" y="579628"/>
            <a:ext cx="11450934" cy="6062331"/>
          </a:xfrm>
        </p:spPr>
        <p:txBody>
          <a:bodyPr>
            <a:normAutofit/>
          </a:bodyPr>
          <a:lstStyle/>
          <a:p>
            <a:r>
              <a:rPr lang="en-US" sz="6000" b="1" u="sng" dirty="0" smtClean="0">
                <a:solidFill>
                  <a:srgbClr val="FF0000"/>
                </a:solidFill>
              </a:rPr>
              <a:t>What is repentance?   </a:t>
            </a:r>
          </a:p>
          <a:p>
            <a:endParaRPr lang="en-US" sz="6000" b="1" dirty="0"/>
          </a:p>
          <a:p>
            <a:r>
              <a:rPr lang="en-US" sz="6000" b="1" dirty="0" smtClean="0"/>
              <a:t>Repentance is a change of heart and mind that </a:t>
            </a:r>
          </a:p>
          <a:p>
            <a:r>
              <a:rPr lang="en-US" sz="6000" b="1" dirty="0" smtClean="0"/>
              <a:t>Results in a change of life!  </a:t>
            </a:r>
            <a:endParaRPr lang="en-US" sz="6000" b="1" dirty="0"/>
          </a:p>
        </p:txBody>
      </p:sp>
    </p:spTree>
    <p:extLst>
      <p:ext uri="{BB962C8B-B14F-4D97-AF65-F5344CB8AC3E}">
        <p14:creationId xmlns:p14="http://schemas.microsoft.com/office/powerpoint/2010/main" val="2839750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7136" y="418855"/>
            <a:ext cx="10515600" cy="6303491"/>
          </a:xfrm>
        </p:spPr>
        <p:txBody>
          <a:bodyPr/>
          <a:lstStyle/>
          <a:p>
            <a:r>
              <a:rPr lang="en-US" sz="4000" b="1" u="sng" dirty="0" smtClean="0">
                <a:solidFill>
                  <a:srgbClr val="FF0000"/>
                </a:solidFill>
              </a:rPr>
              <a:t>The Bible tells us who needs to Repent..</a:t>
            </a:r>
          </a:p>
          <a:p>
            <a:r>
              <a:rPr lang="en-US" sz="4000" b="1" dirty="0">
                <a:solidFill>
                  <a:srgbClr val="00B0F0"/>
                </a:solidFill>
              </a:rPr>
              <a:t> </a:t>
            </a:r>
            <a:r>
              <a:rPr lang="en-US" sz="4000" b="1" dirty="0" smtClean="0">
                <a:solidFill>
                  <a:srgbClr val="00B0F0"/>
                </a:solidFill>
              </a:rPr>
              <a:t>  a)  People on the day of Pentecost.  Sinners. Crucified </a:t>
            </a:r>
            <a:r>
              <a:rPr lang="en-US" sz="4000" b="1" dirty="0" smtClean="0">
                <a:solidFill>
                  <a:srgbClr val="00B0F0"/>
                </a:solidFill>
              </a:rPr>
              <a:t>the Son </a:t>
            </a:r>
            <a:r>
              <a:rPr lang="en-US" sz="4000" b="1" dirty="0" smtClean="0">
                <a:solidFill>
                  <a:srgbClr val="00B0F0"/>
                </a:solidFill>
              </a:rPr>
              <a:t>of God.  Acts 2:36, 38</a:t>
            </a:r>
          </a:p>
          <a:p>
            <a:r>
              <a:rPr lang="en-US" sz="4000" b="1" dirty="0">
                <a:solidFill>
                  <a:srgbClr val="00B0F0"/>
                </a:solidFill>
              </a:rPr>
              <a:t> </a:t>
            </a:r>
            <a:r>
              <a:rPr lang="en-US" sz="4000" b="1" dirty="0" smtClean="0">
                <a:solidFill>
                  <a:srgbClr val="00B0F0"/>
                </a:solidFill>
              </a:rPr>
              <a:t>  b)  David.  2 Sam. 12:13  </a:t>
            </a:r>
          </a:p>
          <a:p>
            <a:r>
              <a:rPr lang="en-US" sz="4000" b="1" dirty="0">
                <a:solidFill>
                  <a:srgbClr val="00B0F0"/>
                </a:solidFill>
              </a:rPr>
              <a:t> </a:t>
            </a:r>
            <a:r>
              <a:rPr lang="en-US" sz="4000" b="1" dirty="0" smtClean="0">
                <a:solidFill>
                  <a:srgbClr val="00B0F0"/>
                </a:solidFill>
              </a:rPr>
              <a:t>  c)   The parable of the 2 sons</a:t>
            </a:r>
            <a:r>
              <a:rPr lang="en-US" sz="4000" b="1" dirty="0" smtClean="0">
                <a:solidFill>
                  <a:srgbClr val="00B0F0"/>
                </a:solidFill>
              </a:rPr>
              <a:t>.</a:t>
            </a:r>
          </a:p>
          <a:p>
            <a:r>
              <a:rPr lang="en-US" sz="4000" b="1" dirty="0">
                <a:solidFill>
                  <a:srgbClr val="00B0F0"/>
                </a:solidFill>
              </a:rPr>
              <a:t> </a:t>
            </a:r>
            <a:r>
              <a:rPr lang="en-US" sz="4000" b="1" dirty="0" smtClean="0">
                <a:solidFill>
                  <a:srgbClr val="00B0F0"/>
                </a:solidFill>
              </a:rPr>
              <a:t>     </a:t>
            </a:r>
            <a:r>
              <a:rPr lang="en-US" sz="4000" b="1" dirty="0" smtClean="0">
                <a:solidFill>
                  <a:srgbClr val="00B0F0"/>
                </a:solidFill>
              </a:rPr>
              <a:t>  </a:t>
            </a:r>
            <a:r>
              <a:rPr lang="en-US" sz="4000" b="1" dirty="0" smtClean="0">
                <a:solidFill>
                  <a:srgbClr val="00B0F0"/>
                </a:solidFill>
              </a:rPr>
              <a:t>Matt. 21:28-31  </a:t>
            </a:r>
          </a:p>
          <a:p>
            <a:r>
              <a:rPr lang="en-US" sz="4000" b="1" dirty="0">
                <a:solidFill>
                  <a:srgbClr val="00B0F0"/>
                </a:solidFill>
              </a:rPr>
              <a:t> </a:t>
            </a:r>
            <a:r>
              <a:rPr lang="en-US" sz="4000" b="1" dirty="0" smtClean="0">
                <a:solidFill>
                  <a:srgbClr val="00B0F0"/>
                </a:solidFill>
              </a:rPr>
              <a:t>             I will not Go…but afterward repented and went.</a:t>
            </a:r>
          </a:p>
          <a:p>
            <a:r>
              <a:rPr lang="en-US" sz="4000" b="1" dirty="0">
                <a:solidFill>
                  <a:srgbClr val="00B0F0"/>
                </a:solidFill>
              </a:rPr>
              <a:t> </a:t>
            </a:r>
            <a:r>
              <a:rPr lang="en-US" sz="4000" b="1" dirty="0" smtClean="0">
                <a:solidFill>
                  <a:srgbClr val="00B0F0"/>
                </a:solidFill>
              </a:rPr>
              <a:t>             I will go…but did not.  </a:t>
            </a:r>
          </a:p>
          <a:p>
            <a:endParaRPr lang="en-US" dirty="0"/>
          </a:p>
        </p:txBody>
      </p:sp>
    </p:spTree>
    <p:extLst>
      <p:ext uri="{BB962C8B-B14F-4D97-AF65-F5344CB8AC3E}">
        <p14:creationId xmlns:p14="http://schemas.microsoft.com/office/powerpoint/2010/main" val="1218112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3"/>
          <p:cNvSpPr>
            <a:spLocks noGrp="1"/>
          </p:cNvSpPr>
          <p:nvPr>
            <p:ph type="sldNum" sz="quarter" idx="12"/>
          </p:nvPr>
        </p:nvSpPr>
        <p:spPr/>
        <p:txBody>
          <a:bodyPr/>
          <a:lstStyle/>
          <a:p>
            <a:fld id="{FD793BF8-BE0A-49CD-959B-02DE4E035C9F}" type="slidenum">
              <a:rPr lang="en-US"/>
              <a:pPr/>
              <a:t>7</a:t>
            </a:fld>
            <a:endParaRPr lang="en-US"/>
          </a:p>
        </p:txBody>
      </p:sp>
      <p:sp>
        <p:nvSpPr>
          <p:cNvPr id="15364" name="Text Box 4"/>
          <p:cNvSpPr txBox="1">
            <a:spLocks noChangeArrowheads="1"/>
          </p:cNvSpPr>
          <p:nvPr/>
        </p:nvSpPr>
        <p:spPr bwMode="auto">
          <a:xfrm>
            <a:off x="1676400" y="152401"/>
            <a:ext cx="5448300" cy="519113"/>
          </a:xfrm>
          <a:prstGeom prst="rect">
            <a:avLst/>
          </a:prstGeom>
          <a:solidFill>
            <a:srgbClr val="FFFFA3"/>
          </a:solidFill>
          <a:ln w="9525">
            <a:noFill/>
            <a:miter lim="800000"/>
            <a:headEnd/>
            <a:tailEnd/>
          </a:ln>
          <a:effectLst/>
        </p:spPr>
        <p:txBody>
          <a:bodyPr wrap="none">
            <a:spAutoFit/>
          </a:bodyPr>
          <a:lstStyle/>
          <a:p>
            <a:r>
              <a:rPr lang="en-US" sz="2800" dirty="0">
                <a:latin typeface="Algerian" pitchFamily="82" charset="0"/>
              </a:rPr>
              <a:t>Ungodliness – worldly lusts</a:t>
            </a:r>
          </a:p>
        </p:txBody>
      </p:sp>
      <p:sp>
        <p:nvSpPr>
          <p:cNvPr id="15365" name="WordArt 5"/>
          <p:cNvSpPr>
            <a:spLocks noChangeArrowheads="1" noChangeShapeType="1" noTextEdit="1"/>
          </p:cNvSpPr>
          <p:nvPr/>
        </p:nvSpPr>
        <p:spPr bwMode="auto">
          <a:xfrm rot="5400000">
            <a:off x="4943475" y="3133725"/>
            <a:ext cx="5562600" cy="514350"/>
          </a:xfrm>
          <a:prstGeom prst="rect">
            <a:avLst/>
          </a:prstGeom>
          <a:noFill/>
        </p:spPr>
        <p:txBody>
          <a:bodyPr vert="wordArtVert" wrap="none" fromWordArt="1">
            <a:prstTxWarp prst="textPlain">
              <a:avLst>
                <a:gd name="adj" fmla="val 50000"/>
              </a:avLst>
            </a:prstTxWarp>
          </a:bodyPr>
          <a:lstStyle/>
          <a:p>
            <a:pPr algn="ctr" fontAlgn="auto"/>
            <a:r>
              <a:rPr lang="en-US" sz="3600" kern="10" dirty="0">
                <a:ln w="9525">
                  <a:solidFill>
                    <a:srgbClr val="800000"/>
                  </a:solidFill>
                  <a:round/>
                  <a:headEnd/>
                  <a:tailEnd/>
                </a:ln>
                <a:solidFill>
                  <a:srgbClr val="FF0000"/>
                </a:solidFill>
                <a:effectLst>
                  <a:outerShdw dist="35921" dir="2700000" algn="ctr" rotWithShape="0">
                    <a:srgbClr val="B2B2B2">
                      <a:alpha val="80000"/>
                    </a:srgbClr>
                  </a:outerShdw>
                </a:effectLst>
                <a:latin typeface="Algerian"/>
              </a:rPr>
              <a:t>repent!</a:t>
            </a:r>
          </a:p>
        </p:txBody>
      </p:sp>
      <p:sp>
        <p:nvSpPr>
          <p:cNvPr id="15366" name="Text Box 6"/>
          <p:cNvSpPr txBox="1">
            <a:spLocks noChangeArrowheads="1"/>
          </p:cNvSpPr>
          <p:nvPr/>
        </p:nvSpPr>
        <p:spPr bwMode="auto">
          <a:xfrm>
            <a:off x="8001000" y="1524000"/>
            <a:ext cx="2667000" cy="3263900"/>
          </a:xfrm>
          <a:prstGeom prst="rect">
            <a:avLst/>
          </a:prstGeom>
          <a:solidFill>
            <a:schemeClr val="bg1">
              <a:lumMod val="95000"/>
            </a:schemeClr>
          </a:solidFill>
          <a:ln w="9525">
            <a:noFill/>
            <a:miter lim="800000"/>
            <a:headEnd/>
            <a:tailEnd/>
          </a:ln>
          <a:effectLst>
            <a:softEdge rad="127000"/>
          </a:effectLst>
        </p:spPr>
        <p:txBody>
          <a:bodyPr>
            <a:spAutoFit/>
          </a:bodyPr>
          <a:lstStyle/>
          <a:p>
            <a:pPr algn="ctr"/>
            <a:r>
              <a:rPr lang="en-US" sz="2800" dirty="0">
                <a:latin typeface="Algerian" pitchFamily="82" charset="0"/>
              </a:rPr>
              <a:t>Washed</a:t>
            </a:r>
          </a:p>
          <a:p>
            <a:pPr algn="ctr"/>
            <a:r>
              <a:rPr lang="en-US" sz="2800" dirty="0">
                <a:latin typeface="Algerian" pitchFamily="82" charset="0"/>
              </a:rPr>
              <a:t>Sanctified</a:t>
            </a:r>
          </a:p>
          <a:p>
            <a:pPr algn="ctr"/>
            <a:r>
              <a:rPr lang="en-US" sz="2800" dirty="0">
                <a:latin typeface="Algerian" pitchFamily="82" charset="0"/>
              </a:rPr>
              <a:t>Justified</a:t>
            </a:r>
          </a:p>
          <a:p>
            <a:pPr algn="ctr"/>
            <a:r>
              <a:rPr lang="en-US" sz="1200" dirty="0">
                <a:latin typeface="Algerian" pitchFamily="82" charset="0"/>
              </a:rPr>
              <a:t>--------------------------------------</a:t>
            </a:r>
          </a:p>
          <a:p>
            <a:pPr algn="ctr"/>
            <a:r>
              <a:rPr lang="en-US" sz="2800" dirty="0">
                <a:latin typeface="Algerian" pitchFamily="82" charset="0"/>
              </a:rPr>
              <a:t>Live</a:t>
            </a:r>
          </a:p>
          <a:p>
            <a:pPr algn="ctr"/>
            <a:r>
              <a:rPr lang="en-US" sz="2800" dirty="0">
                <a:latin typeface="Algerian" pitchFamily="82" charset="0"/>
              </a:rPr>
              <a:t>Soberly,</a:t>
            </a:r>
          </a:p>
          <a:p>
            <a:pPr algn="ctr"/>
            <a:r>
              <a:rPr lang="en-US" sz="2800" dirty="0">
                <a:latin typeface="Algerian" pitchFamily="82" charset="0"/>
              </a:rPr>
              <a:t>Righteously,</a:t>
            </a:r>
          </a:p>
          <a:p>
            <a:pPr algn="ctr"/>
            <a:r>
              <a:rPr lang="en-US" sz="2800" dirty="0">
                <a:latin typeface="Algerian" pitchFamily="82" charset="0"/>
              </a:rPr>
              <a:t>godly</a:t>
            </a:r>
          </a:p>
        </p:txBody>
      </p:sp>
      <p:sp>
        <p:nvSpPr>
          <p:cNvPr id="15367" name="Text Box 7"/>
          <p:cNvSpPr txBox="1">
            <a:spLocks noChangeArrowheads="1"/>
          </p:cNvSpPr>
          <p:nvPr/>
        </p:nvSpPr>
        <p:spPr bwMode="auto">
          <a:xfrm>
            <a:off x="1676401" y="838200"/>
            <a:ext cx="1980029" cy="4093428"/>
          </a:xfrm>
          <a:prstGeom prst="rect">
            <a:avLst/>
          </a:prstGeom>
          <a:solidFill>
            <a:schemeClr val="accent5">
              <a:lumMod val="20000"/>
              <a:lumOff val="80000"/>
            </a:schemeClr>
          </a:solidFill>
          <a:ln w="9525">
            <a:noFill/>
            <a:miter lim="800000"/>
            <a:headEnd/>
            <a:tailEnd/>
          </a:ln>
          <a:effectLst>
            <a:softEdge rad="63500"/>
          </a:effectLst>
        </p:spPr>
        <p:txBody>
          <a:bodyPr wrap="none">
            <a:spAutoFit/>
          </a:bodyPr>
          <a:lstStyle/>
          <a:p>
            <a:r>
              <a:rPr lang="en-US" sz="2600" b="1" dirty="0">
                <a:latin typeface="Times New Roman" pitchFamily="18" charset="0"/>
              </a:rPr>
              <a:t>Fornicators</a:t>
            </a:r>
          </a:p>
          <a:p>
            <a:r>
              <a:rPr lang="en-US" sz="2600" b="1" dirty="0" err="1">
                <a:latin typeface="Times New Roman" pitchFamily="18" charset="0"/>
              </a:rPr>
              <a:t>Idolators</a:t>
            </a:r>
            <a:endParaRPr lang="en-US" sz="2600" b="1" dirty="0">
              <a:latin typeface="Times New Roman" pitchFamily="18" charset="0"/>
            </a:endParaRPr>
          </a:p>
          <a:p>
            <a:r>
              <a:rPr lang="en-US" sz="2600" b="1" dirty="0">
                <a:latin typeface="Times New Roman" pitchFamily="18" charset="0"/>
              </a:rPr>
              <a:t>Adulterers</a:t>
            </a:r>
          </a:p>
          <a:p>
            <a:r>
              <a:rPr lang="en-US" sz="2600" b="1" dirty="0">
                <a:latin typeface="Times New Roman" pitchFamily="18" charset="0"/>
              </a:rPr>
              <a:t>Effeminate</a:t>
            </a:r>
          </a:p>
          <a:p>
            <a:r>
              <a:rPr lang="en-US" sz="2600" b="1" dirty="0">
                <a:latin typeface="Times New Roman" pitchFamily="18" charset="0"/>
              </a:rPr>
              <a:t>Abusers…</a:t>
            </a:r>
          </a:p>
          <a:p>
            <a:r>
              <a:rPr lang="en-US" sz="2600" b="1" dirty="0">
                <a:latin typeface="Times New Roman" pitchFamily="18" charset="0"/>
              </a:rPr>
              <a:t>Thieves</a:t>
            </a:r>
          </a:p>
          <a:p>
            <a:r>
              <a:rPr lang="en-US" sz="2600" b="1" dirty="0">
                <a:latin typeface="Times New Roman" pitchFamily="18" charset="0"/>
              </a:rPr>
              <a:t>Covetous</a:t>
            </a:r>
          </a:p>
          <a:p>
            <a:r>
              <a:rPr lang="en-US" sz="2600" b="1" dirty="0">
                <a:latin typeface="Times New Roman" pitchFamily="18" charset="0"/>
              </a:rPr>
              <a:t>Drunkards</a:t>
            </a:r>
          </a:p>
          <a:p>
            <a:r>
              <a:rPr lang="en-US" sz="2600" b="1" dirty="0">
                <a:latin typeface="Times New Roman" pitchFamily="18" charset="0"/>
              </a:rPr>
              <a:t>Revilers</a:t>
            </a:r>
          </a:p>
          <a:p>
            <a:r>
              <a:rPr lang="en-US" sz="2600" b="1" dirty="0" err="1">
                <a:latin typeface="Times New Roman" pitchFamily="18" charset="0"/>
              </a:rPr>
              <a:t>Extortioners</a:t>
            </a:r>
            <a:endParaRPr lang="en-US" sz="2600" b="1" dirty="0">
              <a:latin typeface="Times New Roman" pitchFamily="18" charset="0"/>
            </a:endParaRPr>
          </a:p>
        </p:txBody>
      </p:sp>
      <p:sp>
        <p:nvSpPr>
          <p:cNvPr id="15368" name="Text Box 8"/>
          <p:cNvSpPr txBox="1">
            <a:spLocks noChangeArrowheads="1"/>
          </p:cNvSpPr>
          <p:nvPr/>
        </p:nvSpPr>
        <p:spPr bwMode="auto">
          <a:xfrm>
            <a:off x="1676400" y="4724401"/>
            <a:ext cx="1582484" cy="2246769"/>
          </a:xfrm>
          <a:prstGeom prst="rect">
            <a:avLst/>
          </a:prstGeom>
          <a:solidFill>
            <a:schemeClr val="accent2">
              <a:lumMod val="20000"/>
              <a:lumOff val="80000"/>
            </a:schemeClr>
          </a:solidFill>
          <a:ln w="9525">
            <a:noFill/>
            <a:miter lim="800000"/>
            <a:headEnd/>
            <a:tailEnd/>
          </a:ln>
          <a:effectLst>
            <a:softEdge rad="63500"/>
          </a:effectLst>
          <a:scene3d>
            <a:camera prst="perspectiveRelaxedModerately"/>
            <a:lightRig rig="threePt" dir="t"/>
          </a:scene3d>
        </p:spPr>
        <p:txBody>
          <a:bodyPr wrap="none">
            <a:spAutoFit/>
          </a:bodyPr>
          <a:lstStyle/>
          <a:p>
            <a:r>
              <a:rPr lang="en-US" sz="2800" b="1" dirty="0">
                <a:latin typeface="Arial" charset="0"/>
              </a:rPr>
              <a:t>Selfish</a:t>
            </a:r>
          </a:p>
          <a:p>
            <a:r>
              <a:rPr lang="en-US" sz="2800" b="1" dirty="0">
                <a:latin typeface="Arial" charset="0"/>
              </a:rPr>
              <a:t>Proud</a:t>
            </a:r>
          </a:p>
          <a:p>
            <a:r>
              <a:rPr lang="en-US" sz="2800" b="1" dirty="0">
                <a:latin typeface="Arial" charset="0"/>
              </a:rPr>
              <a:t>Envious</a:t>
            </a:r>
          </a:p>
          <a:p>
            <a:r>
              <a:rPr lang="en-US" sz="2800" b="1" dirty="0">
                <a:latin typeface="Arial" charset="0"/>
              </a:rPr>
              <a:t>Hate</a:t>
            </a:r>
          </a:p>
          <a:p>
            <a:r>
              <a:rPr lang="en-US" sz="2800" b="1" dirty="0">
                <a:latin typeface="Arial" charset="0"/>
              </a:rPr>
              <a:t>Bitter</a:t>
            </a:r>
          </a:p>
        </p:txBody>
      </p:sp>
      <p:sp>
        <p:nvSpPr>
          <p:cNvPr id="15369" name="Text Box 9"/>
          <p:cNvSpPr txBox="1">
            <a:spLocks noChangeArrowheads="1"/>
          </p:cNvSpPr>
          <p:nvPr/>
        </p:nvSpPr>
        <p:spPr bwMode="auto">
          <a:xfrm>
            <a:off x="3962401" y="1219201"/>
            <a:ext cx="1768433" cy="1692771"/>
          </a:xfrm>
          <a:prstGeom prst="rect">
            <a:avLst/>
          </a:prstGeom>
          <a:solidFill>
            <a:schemeClr val="accent6">
              <a:lumMod val="20000"/>
              <a:lumOff val="80000"/>
            </a:schemeClr>
          </a:solidFill>
          <a:ln w="9525">
            <a:noFill/>
            <a:miter lim="800000"/>
            <a:headEnd/>
            <a:tailEnd/>
          </a:ln>
          <a:effectLst>
            <a:softEdge rad="63500"/>
          </a:effectLst>
          <a:scene3d>
            <a:camera prst="isometricOffAxis1Right"/>
            <a:lightRig rig="threePt" dir="t"/>
          </a:scene3d>
        </p:spPr>
        <p:txBody>
          <a:bodyPr wrap="none">
            <a:spAutoFit/>
          </a:bodyPr>
          <a:lstStyle/>
          <a:p>
            <a:r>
              <a:rPr lang="en-US" sz="2600" b="1" dirty="0">
                <a:latin typeface="Book Antiqua" pitchFamily="18" charset="0"/>
              </a:rPr>
              <a:t>Anger Fits</a:t>
            </a:r>
          </a:p>
          <a:p>
            <a:r>
              <a:rPr lang="en-US" sz="2600" b="1" dirty="0">
                <a:latin typeface="Book Antiqua" pitchFamily="18" charset="0"/>
              </a:rPr>
              <a:t>Cursing</a:t>
            </a:r>
          </a:p>
          <a:p>
            <a:r>
              <a:rPr lang="en-US" sz="2600" b="1" dirty="0">
                <a:latin typeface="Book Antiqua" pitchFamily="18" charset="0"/>
              </a:rPr>
              <a:t>Lies</a:t>
            </a:r>
          </a:p>
          <a:p>
            <a:r>
              <a:rPr lang="en-US" sz="2600" b="1" dirty="0">
                <a:latin typeface="Book Antiqua" pitchFamily="18" charset="0"/>
              </a:rPr>
              <a:t>Rumors</a:t>
            </a:r>
          </a:p>
        </p:txBody>
      </p:sp>
      <p:sp>
        <p:nvSpPr>
          <p:cNvPr id="15370" name="Text Box 10"/>
          <p:cNvSpPr txBox="1">
            <a:spLocks noChangeArrowheads="1"/>
          </p:cNvSpPr>
          <p:nvPr/>
        </p:nvSpPr>
        <p:spPr bwMode="auto">
          <a:xfrm>
            <a:off x="3870325" y="2982913"/>
            <a:ext cx="2503488" cy="1282700"/>
          </a:xfrm>
          <a:prstGeom prst="rect">
            <a:avLst/>
          </a:prstGeom>
          <a:solidFill>
            <a:schemeClr val="accent3">
              <a:lumMod val="20000"/>
              <a:lumOff val="80000"/>
            </a:schemeClr>
          </a:solidFill>
          <a:ln w="9525">
            <a:noFill/>
            <a:miter lim="800000"/>
            <a:headEnd/>
            <a:tailEnd/>
          </a:ln>
          <a:effectLst>
            <a:softEdge rad="63500"/>
          </a:effectLst>
        </p:spPr>
        <p:txBody>
          <a:bodyPr wrap="none">
            <a:spAutoFit/>
          </a:bodyPr>
          <a:lstStyle/>
          <a:p>
            <a:r>
              <a:rPr lang="en-US" sz="2600" dirty="0">
                <a:latin typeface="Bernard MT Condensed" pitchFamily="18" charset="0"/>
              </a:rPr>
              <a:t>Drugs</a:t>
            </a:r>
          </a:p>
          <a:p>
            <a:r>
              <a:rPr lang="en-US" sz="2600" dirty="0">
                <a:latin typeface="Bernard MT Condensed" pitchFamily="18" charset="0"/>
              </a:rPr>
              <a:t>Social Drinking</a:t>
            </a:r>
          </a:p>
          <a:p>
            <a:r>
              <a:rPr lang="en-US" sz="2600" dirty="0">
                <a:latin typeface="Bernard MT Condensed" pitchFamily="18" charset="0"/>
              </a:rPr>
              <a:t>Tobacco Addiction</a:t>
            </a:r>
          </a:p>
        </p:txBody>
      </p:sp>
      <p:sp>
        <p:nvSpPr>
          <p:cNvPr id="15371" name="Text Box 11"/>
          <p:cNvSpPr txBox="1">
            <a:spLocks noChangeArrowheads="1"/>
          </p:cNvSpPr>
          <p:nvPr/>
        </p:nvSpPr>
        <p:spPr bwMode="auto">
          <a:xfrm>
            <a:off x="4038600" y="4267200"/>
            <a:ext cx="2971800" cy="1292662"/>
          </a:xfrm>
          <a:prstGeom prst="rect">
            <a:avLst/>
          </a:prstGeom>
          <a:solidFill>
            <a:srgbClr val="FFFF00"/>
          </a:solidFill>
          <a:ln w="9525">
            <a:noFill/>
            <a:miter lim="800000"/>
            <a:headEnd/>
            <a:tailEnd/>
          </a:ln>
          <a:effectLst>
            <a:softEdge rad="63500"/>
          </a:effectLst>
          <a:scene3d>
            <a:camera prst="perspectiveHeroicExtremeLeftFacing"/>
            <a:lightRig rig="threePt" dir="t"/>
          </a:scene3d>
        </p:spPr>
        <p:txBody>
          <a:bodyPr wrap="square">
            <a:spAutoFit/>
          </a:bodyPr>
          <a:lstStyle/>
          <a:p>
            <a:r>
              <a:rPr lang="en-US" sz="2600" b="1" dirty="0">
                <a:latin typeface="Lucida Bright" pitchFamily="18" charset="0"/>
              </a:rPr>
              <a:t>Dancing</a:t>
            </a:r>
          </a:p>
          <a:p>
            <a:r>
              <a:rPr lang="en-US" sz="2600" b="1" dirty="0">
                <a:latin typeface="Lucida Bright" pitchFamily="18" charset="0"/>
              </a:rPr>
              <a:t>Pornography</a:t>
            </a:r>
          </a:p>
          <a:p>
            <a:r>
              <a:rPr lang="en-US" sz="2600" b="1" dirty="0">
                <a:latin typeface="Lucida Bright" pitchFamily="18" charset="0"/>
              </a:rPr>
              <a:t>Immodest Dress</a:t>
            </a:r>
          </a:p>
        </p:txBody>
      </p:sp>
      <p:sp>
        <p:nvSpPr>
          <p:cNvPr id="15372" name="Text Box 12"/>
          <p:cNvSpPr txBox="1">
            <a:spLocks noChangeArrowheads="1"/>
          </p:cNvSpPr>
          <p:nvPr/>
        </p:nvSpPr>
        <p:spPr bwMode="auto">
          <a:xfrm>
            <a:off x="3733801" y="762000"/>
            <a:ext cx="3617913" cy="488950"/>
          </a:xfrm>
          <a:prstGeom prst="rect">
            <a:avLst/>
          </a:prstGeom>
          <a:solidFill>
            <a:schemeClr val="accent4">
              <a:lumMod val="20000"/>
              <a:lumOff val="80000"/>
            </a:schemeClr>
          </a:solidFill>
          <a:ln w="9525">
            <a:noFill/>
            <a:miter lim="800000"/>
            <a:headEnd/>
            <a:tailEnd/>
          </a:ln>
          <a:effectLst>
            <a:softEdge rad="127000"/>
          </a:effectLst>
        </p:spPr>
        <p:txBody>
          <a:bodyPr wrap="none">
            <a:spAutoFit/>
          </a:bodyPr>
          <a:lstStyle/>
          <a:p>
            <a:r>
              <a:rPr lang="en-US" sz="2600" dirty="0">
                <a:latin typeface="Broadway" pitchFamily="82" charset="0"/>
              </a:rPr>
              <a:t>Dishonest - Gamble</a:t>
            </a:r>
          </a:p>
        </p:txBody>
      </p:sp>
      <p:sp>
        <p:nvSpPr>
          <p:cNvPr id="15373" name="Text Box 13"/>
          <p:cNvSpPr txBox="1">
            <a:spLocks noChangeArrowheads="1"/>
          </p:cNvSpPr>
          <p:nvPr/>
        </p:nvSpPr>
        <p:spPr bwMode="auto">
          <a:xfrm>
            <a:off x="3352801" y="6292850"/>
            <a:ext cx="5243513" cy="488950"/>
          </a:xfrm>
          <a:prstGeom prst="rect">
            <a:avLst/>
          </a:prstGeom>
          <a:solidFill>
            <a:schemeClr val="bg1"/>
          </a:solidFill>
          <a:ln w="9525">
            <a:noFill/>
            <a:miter lim="800000"/>
            <a:headEnd/>
            <a:tailEnd/>
          </a:ln>
          <a:effectLst>
            <a:softEdge rad="127000"/>
          </a:effectLst>
        </p:spPr>
        <p:txBody>
          <a:bodyPr wrap="none">
            <a:spAutoFit/>
          </a:bodyPr>
          <a:lstStyle/>
          <a:p>
            <a:r>
              <a:rPr lang="en-US" sz="2600" dirty="0">
                <a:latin typeface="Broadway" pitchFamily="82" charset="0"/>
              </a:rPr>
              <a:t>Forsake Worship Assemblies</a:t>
            </a:r>
          </a:p>
        </p:txBody>
      </p:sp>
      <p:sp>
        <p:nvSpPr>
          <p:cNvPr id="15374" name="Text Box 14"/>
          <p:cNvSpPr txBox="1">
            <a:spLocks noChangeArrowheads="1"/>
          </p:cNvSpPr>
          <p:nvPr/>
        </p:nvSpPr>
        <p:spPr bwMode="auto">
          <a:xfrm rot="704049">
            <a:off x="3415416" y="5770143"/>
            <a:ext cx="4346062" cy="553998"/>
          </a:xfrm>
          <a:prstGeom prst="rect">
            <a:avLst/>
          </a:prstGeom>
          <a:solidFill>
            <a:schemeClr val="accent6">
              <a:lumMod val="40000"/>
              <a:lumOff val="60000"/>
            </a:schemeClr>
          </a:solidFill>
          <a:ln w="9525">
            <a:noFill/>
            <a:miter lim="800000"/>
            <a:headEnd/>
            <a:tailEnd/>
          </a:ln>
          <a:effectLst>
            <a:outerShdw blurRad="225425" dist="50800" dir="5220000" algn="ctr">
              <a:srgbClr val="000000">
                <a:alpha val="33000"/>
              </a:srgbClr>
            </a:outerShdw>
            <a:softEdge rad="127000"/>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none">
            <a:spAutoFit/>
          </a:bodyPr>
          <a:lstStyle/>
          <a:p>
            <a:r>
              <a:rPr lang="en-US" sz="3000" b="1" dirty="0">
                <a:latin typeface="Old English Text MT" pitchFamily="66" charset="0"/>
              </a:rPr>
              <a:t>False Religion - Teachers</a:t>
            </a:r>
          </a:p>
        </p:txBody>
      </p:sp>
      <p:sp>
        <p:nvSpPr>
          <p:cNvPr id="15375" name="Oval 15"/>
          <p:cNvSpPr>
            <a:spLocks noChangeArrowheads="1"/>
          </p:cNvSpPr>
          <p:nvPr/>
        </p:nvSpPr>
        <p:spPr bwMode="auto">
          <a:xfrm rot="20864054">
            <a:off x="5669475" y="1306527"/>
            <a:ext cx="1717713" cy="1658938"/>
          </a:xfrm>
          <a:prstGeom prst="ellipse">
            <a:avLst/>
          </a:prstGeom>
          <a:solidFill>
            <a:srgbClr val="000099"/>
          </a:solidFill>
          <a:ln w="34925">
            <a:solidFill>
              <a:srgbClr val="FFFFFF"/>
            </a:solidFill>
            <a:round/>
            <a:headEnd/>
            <a:tailEnd/>
          </a:ln>
          <a:effectLst>
            <a:outerShdw blurRad="317500" dir="2700000" algn="ctr">
              <a:srgbClr val="000000">
                <a:alpha val="43000"/>
              </a:srgbClr>
            </a:outerShdw>
            <a:softEdge rad="127000"/>
          </a:effectLst>
        </p:spPr>
        <p:txBody>
          <a:bodyPr wrap="none" anchor="ctr"/>
          <a:lstStyle/>
          <a:p>
            <a:pPr algn="ctr"/>
            <a:r>
              <a:rPr lang="en-US" sz="2600" b="1" dirty="0">
                <a:solidFill>
                  <a:srgbClr val="FFFF00"/>
                </a:solidFill>
              </a:rPr>
              <a:t>And</a:t>
            </a:r>
          </a:p>
          <a:p>
            <a:pPr algn="ctr"/>
            <a:r>
              <a:rPr lang="en-US" sz="2600" b="1" dirty="0">
                <a:solidFill>
                  <a:srgbClr val="FFFF00"/>
                </a:solidFill>
              </a:rPr>
              <a:t>Such </a:t>
            </a:r>
          </a:p>
          <a:p>
            <a:pPr algn="ctr"/>
            <a:r>
              <a:rPr lang="en-US" sz="2600" b="1" dirty="0">
                <a:solidFill>
                  <a:srgbClr val="FFFF00"/>
                </a:solidFill>
              </a:rPr>
              <a:t>Like</a:t>
            </a:r>
          </a:p>
        </p:txBody>
      </p:sp>
    </p:spTree>
    <p:extLst>
      <p:ext uri="{BB962C8B-B14F-4D97-AF65-F5344CB8AC3E}">
        <p14:creationId xmlns:p14="http://schemas.microsoft.com/office/powerpoint/2010/main" val="34777193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p:cTn id="7" dur="500" fill="hold"/>
                                        <p:tgtEl>
                                          <p:spTgt spid="15364"/>
                                        </p:tgtEl>
                                        <p:attrNameLst>
                                          <p:attrName>ppt_w</p:attrName>
                                        </p:attrNameLst>
                                      </p:cBhvr>
                                      <p:tavLst>
                                        <p:tav tm="0">
                                          <p:val>
                                            <p:fltVal val="0"/>
                                          </p:val>
                                        </p:tav>
                                        <p:tav tm="100000">
                                          <p:val>
                                            <p:strVal val="#ppt_w"/>
                                          </p:val>
                                        </p:tav>
                                      </p:tavLst>
                                    </p:anim>
                                    <p:anim calcmode="lin" valueType="num">
                                      <p:cBhvr>
                                        <p:cTn id="8" dur="500" fill="hold"/>
                                        <p:tgtEl>
                                          <p:spTgt spid="1536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15367"/>
                                        </p:tgtEl>
                                        <p:attrNameLst>
                                          <p:attrName>style.visibility</p:attrName>
                                        </p:attrNameLst>
                                      </p:cBhvr>
                                      <p:to>
                                        <p:strVal val="visible"/>
                                      </p:to>
                                    </p:set>
                                    <p:animEffect transition="in" filter="wipe(up)">
                                      <p:cBhvr>
                                        <p:cTn id="13" dur="2000"/>
                                        <p:tgtEl>
                                          <p:spTgt spid="15367"/>
                                        </p:tgtEl>
                                      </p:cBhvr>
                                    </p:animEffect>
                                  </p:childTnLst>
                                </p:cTn>
                              </p:par>
                            </p:childTnLst>
                          </p:cTn>
                        </p:par>
                      </p:childTnLst>
                    </p:cTn>
                  </p:par>
                  <p:par>
                    <p:cTn id="14" fill="hold">
                      <p:stCondLst>
                        <p:cond delay="indefinite"/>
                      </p:stCondLst>
                      <p:childTnLst>
                        <p:par>
                          <p:cTn id="15" fill="hold">
                            <p:stCondLst>
                              <p:cond delay="0"/>
                            </p:stCondLst>
                            <p:childTnLst>
                              <p:par>
                                <p:cTn id="16" presetID="43" presetClass="entr" presetSubtype="0" fill="hold" grpId="0" nodeType="clickEffect">
                                  <p:stCondLst>
                                    <p:cond delay="0"/>
                                  </p:stCondLst>
                                  <p:childTnLst>
                                    <p:set>
                                      <p:cBhvr>
                                        <p:cTn id="17" dur="1" fill="hold">
                                          <p:stCondLst>
                                            <p:cond delay="0"/>
                                          </p:stCondLst>
                                        </p:cTn>
                                        <p:tgtEl>
                                          <p:spTgt spid="15368"/>
                                        </p:tgtEl>
                                        <p:attrNameLst>
                                          <p:attrName>style.visibility</p:attrName>
                                        </p:attrNameLst>
                                      </p:cBhvr>
                                      <p:to>
                                        <p:strVal val="visible"/>
                                      </p:to>
                                    </p:set>
                                    <p:animEffect transition="in" filter="fade">
                                      <p:cBhvr>
                                        <p:cTn id="18" dur="100"/>
                                        <p:tgtEl>
                                          <p:spTgt spid="15368"/>
                                        </p:tgtEl>
                                      </p:cBhvr>
                                    </p:animEffect>
                                    <p:anim calcmode="lin" valueType="num">
                                      <p:cBhvr>
                                        <p:cTn id="19" dur="400" fill="hold"/>
                                        <p:tgtEl>
                                          <p:spTgt spid="15368"/>
                                        </p:tgtEl>
                                        <p:attrNameLst>
                                          <p:attrName>ppt_x</p:attrName>
                                        </p:attrNameLst>
                                      </p:cBhvr>
                                      <p:tavLst>
                                        <p:tav tm="0">
                                          <p:val>
                                            <p:strVal val="#ppt_x"/>
                                          </p:val>
                                        </p:tav>
                                        <p:tav tm="100000">
                                          <p:val>
                                            <p:strVal val="#ppt_x"/>
                                          </p:val>
                                        </p:tav>
                                      </p:tavLst>
                                    </p:anim>
                                    <p:anim calcmode="lin" valueType="num">
                                      <p:cBhvr>
                                        <p:cTn id="20" dur="400" fill="hold"/>
                                        <p:tgtEl>
                                          <p:spTgt spid="15368"/>
                                        </p:tgtEl>
                                        <p:attrNameLst>
                                          <p:attrName>ppt_y</p:attrName>
                                        </p:attrNameLst>
                                      </p:cBhvr>
                                      <p:tavLst>
                                        <p:tav tm="0">
                                          <p:val>
                                            <p:strVal val="#ppt_y+0.31"/>
                                          </p:val>
                                        </p:tav>
                                        <p:tav tm="100000">
                                          <p:val>
                                            <p:strVal val="#ppt_y+0.31"/>
                                          </p:val>
                                        </p:tav>
                                      </p:tavLst>
                                    </p:anim>
                                    <p:anim calcmode="lin" valueType="num">
                                      <p:cBhvr>
                                        <p:cTn id="21" dur="600" decel="50000" fill="hold">
                                          <p:stCondLst>
                                            <p:cond delay="400"/>
                                          </p:stCondLst>
                                        </p:cTn>
                                        <p:tgtEl>
                                          <p:spTgt spid="1536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2" dur="600" decel="50000" fill="hold">
                                          <p:stCondLst>
                                            <p:cond delay="400"/>
                                          </p:stCondLst>
                                        </p:cTn>
                                        <p:tgtEl>
                                          <p:spTgt spid="1536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9" presetClass="entr" presetSubtype="0" decel="100000" fill="hold" grpId="0" nodeType="clickEffect">
                                  <p:stCondLst>
                                    <p:cond delay="0"/>
                                  </p:stCondLst>
                                  <p:childTnLst>
                                    <p:set>
                                      <p:cBhvr>
                                        <p:cTn id="26" dur="1" fill="hold">
                                          <p:stCondLst>
                                            <p:cond delay="0"/>
                                          </p:stCondLst>
                                        </p:cTn>
                                        <p:tgtEl>
                                          <p:spTgt spid="15372"/>
                                        </p:tgtEl>
                                        <p:attrNameLst>
                                          <p:attrName>style.visibility</p:attrName>
                                        </p:attrNameLst>
                                      </p:cBhvr>
                                      <p:to>
                                        <p:strVal val="visible"/>
                                      </p:to>
                                    </p:set>
                                    <p:anim calcmode="lin" valueType="num">
                                      <p:cBhvr>
                                        <p:cTn id="27" dur="500" fill="hold"/>
                                        <p:tgtEl>
                                          <p:spTgt spid="15372"/>
                                        </p:tgtEl>
                                        <p:attrNameLst>
                                          <p:attrName>ppt_w</p:attrName>
                                        </p:attrNameLst>
                                      </p:cBhvr>
                                      <p:tavLst>
                                        <p:tav tm="0">
                                          <p:val>
                                            <p:fltVal val="0"/>
                                          </p:val>
                                        </p:tav>
                                        <p:tav tm="100000">
                                          <p:val>
                                            <p:strVal val="#ppt_w"/>
                                          </p:val>
                                        </p:tav>
                                      </p:tavLst>
                                    </p:anim>
                                    <p:anim calcmode="lin" valueType="num">
                                      <p:cBhvr>
                                        <p:cTn id="28" dur="500" fill="hold"/>
                                        <p:tgtEl>
                                          <p:spTgt spid="15372"/>
                                        </p:tgtEl>
                                        <p:attrNameLst>
                                          <p:attrName>ppt_h</p:attrName>
                                        </p:attrNameLst>
                                      </p:cBhvr>
                                      <p:tavLst>
                                        <p:tav tm="0">
                                          <p:val>
                                            <p:fltVal val="0"/>
                                          </p:val>
                                        </p:tav>
                                        <p:tav tm="100000">
                                          <p:val>
                                            <p:strVal val="#ppt_h"/>
                                          </p:val>
                                        </p:tav>
                                      </p:tavLst>
                                    </p:anim>
                                    <p:anim calcmode="lin" valueType="num">
                                      <p:cBhvr>
                                        <p:cTn id="29" dur="500" fill="hold"/>
                                        <p:tgtEl>
                                          <p:spTgt spid="15372"/>
                                        </p:tgtEl>
                                        <p:attrNameLst>
                                          <p:attrName>style.rotation</p:attrName>
                                        </p:attrNameLst>
                                      </p:cBhvr>
                                      <p:tavLst>
                                        <p:tav tm="0">
                                          <p:val>
                                            <p:fltVal val="360"/>
                                          </p:val>
                                        </p:tav>
                                        <p:tav tm="100000">
                                          <p:val>
                                            <p:fltVal val="0"/>
                                          </p:val>
                                        </p:tav>
                                      </p:tavLst>
                                    </p:anim>
                                    <p:animEffect transition="in" filter="fade">
                                      <p:cBhvr>
                                        <p:cTn id="30" dur="500"/>
                                        <p:tgtEl>
                                          <p:spTgt spid="15372"/>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9" fill="hold" grpId="0" nodeType="clickEffect">
                                  <p:stCondLst>
                                    <p:cond delay="0"/>
                                  </p:stCondLst>
                                  <p:childTnLst>
                                    <p:set>
                                      <p:cBhvr>
                                        <p:cTn id="34" dur="1" fill="hold">
                                          <p:stCondLst>
                                            <p:cond delay="0"/>
                                          </p:stCondLst>
                                        </p:cTn>
                                        <p:tgtEl>
                                          <p:spTgt spid="15369"/>
                                        </p:tgtEl>
                                        <p:attrNameLst>
                                          <p:attrName>style.visibility</p:attrName>
                                        </p:attrNameLst>
                                      </p:cBhvr>
                                      <p:to>
                                        <p:strVal val="visible"/>
                                      </p:to>
                                    </p:set>
                                    <p:anim calcmode="lin" valueType="num">
                                      <p:cBhvr additive="base">
                                        <p:cTn id="35" dur="500" fill="hold"/>
                                        <p:tgtEl>
                                          <p:spTgt spid="15369"/>
                                        </p:tgtEl>
                                        <p:attrNameLst>
                                          <p:attrName>ppt_x</p:attrName>
                                        </p:attrNameLst>
                                      </p:cBhvr>
                                      <p:tavLst>
                                        <p:tav tm="0">
                                          <p:val>
                                            <p:strVal val="0-#ppt_w/2"/>
                                          </p:val>
                                        </p:tav>
                                        <p:tav tm="100000">
                                          <p:val>
                                            <p:strVal val="#ppt_x"/>
                                          </p:val>
                                        </p:tav>
                                      </p:tavLst>
                                    </p:anim>
                                    <p:anim calcmode="lin" valueType="num">
                                      <p:cBhvr additive="base">
                                        <p:cTn id="36" dur="500" fill="hold"/>
                                        <p:tgtEl>
                                          <p:spTgt spid="15369"/>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51" presetClass="entr" presetSubtype="0" fill="hold" grpId="0" nodeType="clickEffect">
                                  <p:stCondLst>
                                    <p:cond delay="0"/>
                                  </p:stCondLst>
                                  <p:childTnLst>
                                    <p:set>
                                      <p:cBhvr>
                                        <p:cTn id="40" dur="1" fill="hold">
                                          <p:stCondLst>
                                            <p:cond delay="0"/>
                                          </p:stCondLst>
                                        </p:cTn>
                                        <p:tgtEl>
                                          <p:spTgt spid="15370"/>
                                        </p:tgtEl>
                                        <p:attrNameLst>
                                          <p:attrName>style.visibility</p:attrName>
                                        </p:attrNameLst>
                                      </p:cBhvr>
                                      <p:to>
                                        <p:strVal val="visible"/>
                                      </p:to>
                                    </p:set>
                                    <p:animEffect transition="in" filter="fade">
                                      <p:cBhvr>
                                        <p:cTn id="41" dur="770" decel="100000"/>
                                        <p:tgtEl>
                                          <p:spTgt spid="15370"/>
                                        </p:tgtEl>
                                      </p:cBhvr>
                                    </p:animEffect>
                                    <p:animScale>
                                      <p:cBhvr>
                                        <p:cTn id="42" dur="770" decel="100000"/>
                                        <p:tgtEl>
                                          <p:spTgt spid="15370"/>
                                        </p:tgtEl>
                                      </p:cBhvr>
                                      <p:from x="10000" y="10000"/>
                                      <p:to x="200000" y="450000"/>
                                    </p:animScale>
                                    <p:animScale>
                                      <p:cBhvr>
                                        <p:cTn id="43" dur="1230" accel="100000" fill="hold">
                                          <p:stCondLst>
                                            <p:cond delay="770"/>
                                          </p:stCondLst>
                                        </p:cTn>
                                        <p:tgtEl>
                                          <p:spTgt spid="15370"/>
                                        </p:tgtEl>
                                      </p:cBhvr>
                                      <p:from x="200000" y="450000"/>
                                      <p:to x="100000" y="100000"/>
                                    </p:animScale>
                                    <p:set>
                                      <p:cBhvr>
                                        <p:cTn id="44" dur="770" fill="hold"/>
                                        <p:tgtEl>
                                          <p:spTgt spid="15370"/>
                                        </p:tgtEl>
                                        <p:attrNameLst>
                                          <p:attrName>ppt_x</p:attrName>
                                        </p:attrNameLst>
                                      </p:cBhvr>
                                      <p:to>
                                        <p:strVal val="(0.5)"/>
                                      </p:to>
                                    </p:set>
                                    <p:anim from="(0.5)" to="(#ppt_x)" calcmode="lin" valueType="num">
                                      <p:cBhvr>
                                        <p:cTn id="45" dur="1230" accel="100000" fill="hold">
                                          <p:stCondLst>
                                            <p:cond delay="770"/>
                                          </p:stCondLst>
                                        </p:cTn>
                                        <p:tgtEl>
                                          <p:spTgt spid="15370"/>
                                        </p:tgtEl>
                                        <p:attrNameLst>
                                          <p:attrName>ppt_x</p:attrName>
                                        </p:attrNameLst>
                                      </p:cBhvr>
                                    </p:anim>
                                    <p:set>
                                      <p:cBhvr>
                                        <p:cTn id="46" dur="770" fill="hold"/>
                                        <p:tgtEl>
                                          <p:spTgt spid="15370"/>
                                        </p:tgtEl>
                                        <p:attrNameLst>
                                          <p:attrName>ppt_y</p:attrName>
                                        </p:attrNameLst>
                                      </p:cBhvr>
                                      <p:to>
                                        <p:strVal val="(#ppt_y+0.4)"/>
                                      </p:to>
                                    </p:set>
                                    <p:anim from="(#ppt_y+0.4)" to="(#ppt_y)" calcmode="lin" valueType="num">
                                      <p:cBhvr>
                                        <p:cTn id="47" dur="1230" accel="100000" fill="hold">
                                          <p:stCondLst>
                                            <p:cond delay="770"/>
                                          </p:stCondLst>
                                        </p:cTn>
                                        <p:tgtEl>
                                          <p:spTgt spid="15370"/>
                                        </p:tgtEl>
                                        <p:attrNameLst>
                                          <p:attrName>ppt_y</p:attrName>
                                        </p:attrNameLst>
                                      </p:cBhvr>
                                    </p:anim>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grpId="0" nodeType="clickEffect">
                                  <p:stCondLst>
                                    <p:cond delay="0"/>
                                  </p:stCondLst>
                                  <p:iterate type="lt">
                                    <p:tmPct val="5000"/>
                                  </p:iterate>
                                  <p:childTnLst>
                                    <p:set>
                                      <p:cBhvr>
                                        <p:cTn id="51" dur="1" fill="hold">
                                          <p:stCondLst>
                                            <p:cond delay="0"/>
                                          </p:stCondLst>
                                        </p:cTn>
                                        <p:tgtEl>
                                          <p:spTgt spid="15371"/>
                                        </p:tgtEl>
                                        <p:attrNameLst>
                                          <p:attrName>style.visibility</p:attrName>
                                        </p:attrNameLst>
                                      </p:cBhvr>
                                      <p:to>
                                        <p:strVal val="visible"/>
                                      </p:to>
                                    </p:set>
                                    <p:anim calcmode="lin" valueType="num">
                                      <p:cBhvr>
                                        <p:cTn id="52" dur="1000" fill="hold"/>
                                        <p:tgtEl>
                                          <p:spTgt spid="15371"/>
                                        </p:tgtEl>
                                        <p:attrNameLst>
                                          <p:attrName>ppt_w</p:attrName>
                                        </p:attrNameLst>
                                      </p:cBhvr>
                                      <p:tavLst>
                                        <p:tav tm="0">
                                          <p:val>
                                            <p:fltVal val="0"/>
                                          </p:val>
                                        </p:tav>
                                        <p:tav tm="100000">
                                          <p:val>
                                            <p:strVal val="#ppt_w"/>
                                          </p:val>
                                        </p:tav>
                                      </p:tavLst>
                                    </p:anim>
                                    <p:anim calcmode="lin" valueType="num">
                                      <p:cBhvr>
                                        <p:cTn id="53" dur="1000" fill="hold"/>
                                        <p:tgtEl>
                                          <p:spTgt spid="15371"/>
                                        </p:tgtEl>
                                        <p:attrNameLst>
                                          <p:attrName>ppt_h</p:attrName>
                                        </p:attrNameLst>
                                      </p:cBhvr>
                                      <p:tavLst>
                                        <p:tav tm="0">
                                          <p:val>
                                            <p:fltVal val="0"/>
                                          </p:val>
                                        </p:tav>
                                        <p:tav tm="100000">
                                          <p:val>
                                            <p:strVal val="#ppt_h"/>
                                          </p:val>
                                        </p:tav>
                                      </p:tavLst>
                                    </p:anim>
                                    <p:anim calcmode="lin" valueType="num">
                                      <p:cBhvr>
                                        <p:cTn id="54" dur="1000" fill="hold"/>
                                        <p:tgtEl>
                                          <p:spTgt spid="15371"/>
                                        </p:tgtEl>
                                        <p:attrNameLst>
                                          <p:attrName>style.rotation</p:attrName>
                                        </p:attrNameLst>
                                      </p:cBhvr>
                                      <p:tavLst>
                                        <p:tav tm="0">
                                          <p:val>
                                            <p:fltVal val="90"/>
                                          </p:val>
                                        </p:tav>
                                        <p:tav tm="100000">
                                          <p:val>
                                            <p:fltVal val="0"/>
                                          </p:val>
                                        </p:tav>
                                      </p:tavLst>
                                    </p:anim>
                                    <p:animEffect transition="in" filter="fade">
                                      <p:cBhvr>
                                        <p:cTn id="55" dur="1000"/>
                                        <p:tgtEl>
                                          <p:spTgt spid="15371"/>
                                        </p:tgtEl>
                                      </p:cBhvr>
                                    </p:animEffect>
                                  </p:childTnLst>
                                </p:cTn>
                              </p:par>
                            </p:childTnLst>
                          </p:cTn>
                        </p:par>
                      </p:childTnLst>
                    </p:cTn>
                  </p:par>
                  <p:par>
                    <p:cTn id="56" fill="hold">
                      <p:stCondLst>
                        <p:cond delay="indefinite"/>
                      </p:stCondLst>
                      <p:childTnLst>
                        <p:par>
                          <p:cTn id="57" fill="hold">
                            <p:stCondLst>
                              <p:cond delay="0"/>
                            </p:stCondLst>
                            <p:childTnLst>
                              <p:par>
                                <p:cTn id="58" presetID="37" presetClass="entr" presetSubtype="0" fill="hold" grpId="0" nodeType="clickEffect">
                                  <p:stCondLst>
                                    <p:cond delay="0"/>
                                  </p:stCondLst>
                                  <p:childTnLst>
                                    <p:set>
                                      <p:cBhvr>
                                        <p:cTn id="59" dur="1" fill="hold">
                                          <p:stCondLst>
                                            <p:cond delay="0"/>
                                          </p:stCondLst>
                                        </p:cTn>
                                        <p:tgtEl>
                                          <p:spTgt spid="15374"/>
                                        </p:tgtEl>
                                        <p:attrNameLst>
                                          <p:attrName>style.visibility</p:attrName>
                                        </p:attrNameLst>
                                      </p:cBhvr>
                                      <p:to>
                                        <p:strVal val="visible"/>
                                      </p:to>
                                    </p:set>
                                    <p:animEffect transition="in" filter="fade">
                                      <p:cBhvr>
                                        <p:cTn id="60" dur="1000"/>
                                        <p:tgtEl>
                                          <p:spTgt spid="15374"/>
                                        </p:tgtEl>
                                      </p:cBhvr>
                                    </p:animEffect>
                                    <p:anim calcmode="lin" valueType="num">
                                      <p:cBhvr>
                                        <p:cTn id="61" dur="1000" fill="hold"/>
                                        <p:tgtEl>
                                          <p:spTgt spid="15374"/>
                                        </p:tgtEl>
                                        <p:attrNameLst>
                                          <p:attrName>ppt_x</p:attrName>
                                        </p:attrNameLst>
                                      </p:cBhvr>
                                      <p:tavLst>
                                        <p:tav tm="0">
                                          <p:val>
                                            <p:strVal val="#ppt_x"/>
                                          </p:val>
                                        </p:tav>
                                        <p:tav tm="100000">
                                          <p:val>
                                            <p:strVal val="#ppt_x"/>
                                          </p:val>
                                        </p:tav>
                                      </p:tavLst>
                                    </p:anim>
                                    <p:anim calcmode="lin" valueType="num">
                                      <p:cBhvr>
                                        <p:cTn id="62" dur="900" decel="100000" fill="hold"/>
                                        <p:tgtEl>
                                          <p:spTgt spid="15374"/>
                                        </p:tgtEl>
                                        <p:attrNameLst>
                                          <p:attrName>ppt_y</p:attrName>
                                        </p:attrNameLst>
                                      </p:cBhvr>
                                      <p:tavLst>
                                        <p:tav tm="0">
                                          <p:val>
                                            <p:strVal val="#ppt_y+1"/>
                                          </p:val>
                                        </p:tav>
                                        <p:tav tm="100000">
                                          <p:val>
                                            <p:strVal val="#ppt_y-.03"/>
                                          </p:val>
                                        </p:tav>
                                      </p:tavLst>
                                    </p:anim>
                                    <p:anim calcmode="lin" valueType="num">
                                      <p:cBhvr>
                                        <p:cTn id="63" dur="100" accel="100000" fill="hold">
                                          <p:stCondLst>
                                            <p:cond delay="900"/>
                                          </p:stCondLst>
                                        </p:cTn>
                                        <p:tgtEl>
                                          <p:spTgt spid="15374"/>
                                        </p:tgtEl>
                                        <p:attrNameLst>
                                          <p:attrName>ppt_y</p:attrName>
                                        </p:attrNameLst>
                                      </p:cBhvr>
                                      <p:tavLst>
                                        <p:tav tm="0">
                                          <p:val>
                                            <p:strVal val="#ppt_y-.03"/>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9" presetClass="entr" presetSubtype="0" fill="hold" grpId="0" nodeType="clickEffect">
                                  <p:stCondLst>
                                    <p:cond delay="0"/>
                                  </p:stCondLst>
                                  <p:childTnLst>
                                    <p:set>
                                      <p:cBhvr>
                                        <p:cTn id="67" dur="1" fill="hold">
                                          <p:stCondLst>
                                            <p:cond delay="0"/>
                                          </p:stCondLst>
                                        </p:cTn>
                                        <p:tgtEl>
                                          <p:spTgt spid="15373"/>
                                        </p:tgtEl>
                                        <p:attrNameLst>
                                          <p:attrName>style.visibility</p:attrName>
                                        </p:attrNameLst>
                                      </p:cBhvr>
                                      <p:to>
                                        <p:strVal val="visible"/>
                                      </p:to>
                                    </p:set>
                                    <p:anim calcmode="lin" valueType="num">
                                      <p:cBhvr>
                                        <p:cTn id="68" dur="1000" fill="hold"/>
                                        <p:tgtEl>
                                          <p:spTgt spid="15373"/>
                                        </p:tgtEl>
                                        <p:attrNameLst>
                                          <p:attrName>ppt_x</p:attrName>
                                        </p:attrNameLst>
                                      </p:cBhvr>
                                      <p:tavLst>
                                        <p:tav tm="0">
                                          <p:val>
                                            <p:strVal val="#ppt_x-.2"/>
                                          </p:val>
                                        </p:tav>
                                        <p:tav tm="100000">
                                          <p:val>
                                            <p:strVal val="#ppt_x"/>
                                          </p:val>
                                        </p:tav>
                                      </p:tavLst>
                                    </p:anim>
                                    <p:anim calcmode="lin" valueType="num">
                                      <p:cBhvr>
                                        <p:cTn id="69" dur="1000" fill="hold"/>
                                        <p:tgtEl>
                                          <p:spTgt spid="15373"/>
                                        </p:tgtEl>
                                        <p:attrNameLst>
                                          <p:attrName>ppt_y</p:attrName>
                                        </p:attrNameLst>
                                      </p:cBhvr>
                                      <p:tavLst>
                                        <p:tav tm="0">
                                          <p:val>
                                            <p:strVal val="#ppt_y"/>
                                          </p:val>
                                        </p:tav>
                                        <p:tav tm="100000">
                                          <p:val>
                                            <p:strVal val="#ppt_y"/>
                                          </p:val>
                                        </p:tav>
                                      </p:tavLst>
                                    </p:anim>
                                    <p:animEffect transition="in" filter="wipe(right)" prLst="gradientSize: 0.1">
                                      <p:cBhvr>
                                        <p:cTn id="70" dur="1000"/>
                                        <p:tgtEl>
                                          <p:spTgt spid="15373"/>
                                        </p:tgtEl>
                                      </p:cBhvr>
                                    </p:animEffect>
                                  </p:childTnLst>
                                </p:cTn>
                              </p:par>
                            </p:childTnLst>
                          </p:cTn>
                        </p:par>
                      </p:childTnLst>
                    </p:cTn>
                  </p:par>
                  <p:par>
                    <p:cTn id="71" fill="hold">
                      <p:stCondLst>
                        <p:cond delay="indefinite"/>
                      </p:stCondLst>
                      <p:childTnLst>
                        <p:par>
                          <p:cTn id="72" fill="hold">
                            <p:stCondLst>
                              <p:cond delay="0"/>
                            </p:stCondLst>
                            <p:childTnLst>
                              <p:par>
                                <p:cTn id="73" presetID="35" presetClass="entr" presetSubtype="0" fill="hold" grpId="0" nodeType="clickEffect">
                                  <p:stCondLst>
                                    <p:cond delay="0"/>
                                  </p:stCondLst>
                                  <p:childTnLst>
                                    <p:set>
                                      <p:cBhvr>
                                        <p:cTn id="74" dur="1" fill="hold">
                                          <p:stCondLst>
                                            <p:cond delay="0"/>
                                          </p:stCondLst>
                                        </p:cTn>
                                        <p:tgtEl>
                                          <p:spTgt spid="15375"/>
                                        </p:tgtEl>
                                        <p:attrNameLst>
                                          <p:attrName>style.visibility</p:attrName>
                                        </p:attrNameLst>
                                      </p:cBhvr>
                                      <p:to>
                                        <p:strVal val="visible"/>
                                      </p:to>
                                    </p:set>
                                    <p:animEffect transition="in" filter="fade">
                                      <p:cBhvr>
                                        <p:cTn id="75" dur="2000"/>
                                        <p:tgtEl>
                                          <p:spTgt spid="15375"/>
                                        </p:tgtEl>
                                      </p:cBhvr>
                                    </p:animEffect>
                                    <p:anim calcmode="lin" valueType="num">
                                      <p:cBhvr>
                                        <p:cTn id="76" dur="2000" fill="hold"/>
                                        <p:tgtEl>
                                          <p:spTgt spid="15375"/>
                                        </p:tgtEl>
                                        <p:attrNameLst>
                                          <p:attrName>style.rotation</p:attrName>
                                        </p:attrNameLst>
                                      </p:cBhvr>
                                      <p:tavLst>
                                        <p:tav tm="0">
                                          <p:val>
                                            <p:fltVal val="720"/>
                                          </p:val>
                                        </p:tav>
                                        <p:tav tm="100000">
                                          <p:val>
                                            <p:fltVal val="0"/>
                                          </p:val>
                                        </p:tav>
                                      </p:tavLst>
                                    </p:anim>
                                    <p:anim calcmode="lin" valueType="num">
                                      <p:cBhvr>
                                        <p:cTn id="77" dur="2000" fill="hold"/>
                                        <p:tgtEl>
                                          <p:spTgt spid="15375"/>
                                        </p:tgtEl>
                                        <p:attrNameLst>
                                          <p:attrName>ppt_h</p:attrName>
                                        </p:attrNameLst>
                                      </p:cBhvr>
                                      <p:tavLst>
                                        <p:tav tm="0">
                                          <p:val>
                                            <p:fltVal val="0"/>
                                          </p:val>
                                        </p:tav>
                                        <p:tav tm="100000">
                                          <p:val>
                                            <p:strVal val="#ppt_h"/>
                                          </p:val>
                                        </p:tav>
                                      </p:tavLst>
                                    </p:anim>
                                    <p:anim calcmode="lin" valueType="num">
                                      <p:cBhvr>
                                        <p:cTn id="78" dur="2000" fill="hold"/>
                                        <p:tgtEl>
                                          <p:spTgt spid="15375"/>
                                        </p:tgtEl>
                                        <p:attrNameLst>
                                          <p:attrName>ppt_w</p:attrName>
                                        </p:attrNameLst>
                                      </p:cBhvr>
                                      <p:tavLst>
                                        <p:tav tm="0">
                                          <p:val>
                                            <p:fltVal val="0"/>
                                          </p:val>
                                        </p:tav>
                                        <p:tav tm="100000">
                                          <p:val>
                                            <p:strVal val="#ppt_w"/>
                                          </p:val>
                                        </p:tav>
                                      </p:tavLst>
                                    </p:anim>
                                  </p:childTnLst>
                                </p:cTn>
                              </p:par>
                            </p:childTnLst>
                          </p:cTn>
                        </p:par>
                      </p:childTnLst>
                    </p:cTn>
                  </p:par>
                  <p:par>
                    <p:cTn id="79" fill="hold">
                      <p:stCondLst>
                        <p:cond delay="indefinite"/>
                      </p:stCondLst>
                      <p:childTnLst>
                        <p:par>
                          <p:cTn id="80" fill="hold">
                            <p:stCondLst>
                              <p:cond delay="0"/>
                            </p:stCondLst>
                            <p:childTnLst>
                              <p:par>
                                <p:cTn id="81" presetID="51" presetClass="entr" presetSubtype="0" fill="hold" grpId="0" nodeType="clickEffect">
                                  <p:stCondLst>
                                    <p:cond delay="0"/>
                                  </p:stCondLst>
                                  <p:childTnLst>
                                    <p:set>
                                      <p:cBhvr>
                                        <p:cTn id="82" dur="1" fill="hold">
                                          <p:stCondLst>
                                            <p:cond delay="0"/>
                                          </p:stCondLst>
                                        </p:cTn>
                                        <p:tgtEl>
                                          <p:spTgt spid="15365"/>
                                        </p:tgtEl>
                                        <p:attrNameLst>
                                          <p:attrName>style.visibility</p:attrName>
                                        </p:attrNameLst>
                                      </p:cBhvr>
                                      <p:to>
                                        <p:strVal val="visible"/>
                                      </p:to>
                                    </p:set>
                                    <p:animEffect transition="in" filter="fade">
                                      <p:cBhvr>
                                        <p:cTn id="83" dur="770" decel="100000"/>
                                        <p:tgtEl>
                                          <p:spTgt spid="15365"/>
                                        </p:tgtEl>
                                      </p:cBhvr>
                                    </p:animEffect>
                                    <p:animScale>
                                      <p:cBhvr>
                                        <p:cTn id="84" dur="770" decel="100000"/>
                                        <p:tgtEl>
                                          <p:spTgt spid="15365"/>
                                        </p:tgtEl>
                                      </p:cBhvr>
                                      <p:from x="10000" y="10000"/>
                                      <p:to x="200000" y="450000"/>
                                    </p:animScale>
                                    <p:animScale>
                                      <p:cBhvr>
                                        <p:cTn id="85" dur="1230" accel="100000" fill="hold">
                                          <p:stCondLst>
                                            <p:cond delay="770"/>
                                          </p:stCondLst>
                                        </p:cTn>
                                        <p:tgtEl>
                                          <p:spTgt spid="15365"/>
                                        </p:tgtEl>
                                      </p:cBhvr>
                                      <p:from x="200000" y="450000"/>
                                      <p:to x="100000" y="100000"/>
                                    </p:animScale>
                                    <p:set>
                                      <p:cBhvr>
                                        <p:cTn id="86" dur="770" fill="hold"/>
                                        <p:tgtEl>
                                          <p:spTgt spid="15365"/>
                                        </p:tgtEl>
                                        <p:attrNameLst>
                                          <p:attrName>ppt_x</p:attrName>
                                        </p:attrNameLst>
                                      </p:cBhvr>
                                      <p:to>
                                        <p:strVal val="(0.5)"/>
                                      </p:to>
                                    </p:set>
                                    <p:anim from="(0.5)" to="(#ppt_x)" calcmode="lin" valueType="num">
                                      <p:cBhvr>
                                        <p:cTn id="87" dur="1230" accel="100000" fill="hold">
                                          <p:stCondLst>
                                            <p:cond delay="770"/>
                                          </p:stCondLst>
                                        </p:cTn>
                                        <p:tgtEl>
                                          <p:spTgt spid="15365"/>
                                        </p:tgtEl>
                                        <p:attrNameLst>
                                          <p:attrName>ppt_x</p:attrName>
                                        </p:attrNameLst>
                                      </p:cBhvr>
                                    </p:anim>
                                    <p:set>
                                      <p:cBhvr>
                                        <p:cTn id="88" dur="770" fill="hold"/>
                                        <p:tgtEl>
                                          <p:spTgt spid="15365"/>
                                        </p:tgtEl>
                                        <p:attrNameLst>
                                          <p:attrName>ppt_y</p:attrName>
                                        </p:attrNameLst>
                                      </p:cBhvr>
                                      <p:to>
                                        <p:strVal val="(#ppt_y+0.4)"/>
                                      </p:to>
                                    </p:set>
                                    <p:anim from="(#ppt_y+0.4)" to="(#ppt_y)" calcmode="lin" valueType="num">
                                      <p:cBhvr>
                                        <p:cTn id="89" dur="1230" accel="100000" fill="hold">
                                          <p:stCondLst>
                                            <p:cond delay="770"/>
                                          </p:stCondLst>
                                        </p:cTn>
                                        <p:tgtEl>
                                          <p:spTgt spid="15365"/>
                                        </p:tgtEl>
                                        <p:attrNameLst>
                                          <p:attrName>ppt_y</p:attrName>
                                        </p:attrNameLst>
                                      </p:cBhvr>
                                    </p:anim>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15366"/>
                                        </p:tgtEl>
                                        <p:attrNameLst>
                                          <p:attrName>style.visibility</p:attrName>
                                        </p:attrNameLst>
                                      </p:cBhvr>
                                      <p:to>
                                        <p:strVal val="visible"/>
                                      </p:to>
                                    </p:set>
                                    <p:animEffect transition="in" filter="fade">
                                      <p:cBhvr>
                                        <p:cTn id="94" dur="3000"/>
                                        <p:tgtEl>
                                          <p:spTgt spid="15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nimBg="1"/>
      <p:bldP spid="15365" grpId="0"/>
      <p:bldP spid="15366" grpId="0" animBg="1"/>
      <p:bldP spid="15367" grpId="0" animBg="1"/>
      <p:bldP spid="15368" grpId="0" animBg="1"/>
      <p:bldP spid="15369" grpId="0" animBg="1"/>
      <p:bldP spid="15370" grpId="0" animBg="1"/>
      <p:bldP spid="15371" grpId="0" animBg="1"/>
      <p:bldP spid="15372" grpId="0" animBg="1"/>
      <p:bldP spid="15373" grpId="0" animBg="1"/>
      <p:bldP spid="15374" grpId="0" animBg="1"/>
      <p:bldP spid="1537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846" y="358565"/>
            <a:ext cx="11340402" cy="6172863"/>
          </a:xfrm>
        </p:spPr>
        <p:txBody>
          <a:bodyPr/>
          <a:lstStyle/>
          <a:p>
            <a:r>
              <a:rPr lang="en-US" sz="4800" b="1" dirty="0"/>
              <a:t>Luke </a:t>
            </a:r>
            <a:r>
              <a:rPr lang="en-US" sz="4800" b="1" dirty="0" smtClean="0"/>
              <a:t>13:3</a:t>
            </a:r>
          </a:p>
          <a:p>
            <a:r>
              <a:rPr lang="en-US" sz="4800" b="1" baseline="30000" dirty="0"/>
              <a:t> </a:t>
            </a:r>
            <a:r>
              <a:rPr lang="en-US" sz="4800" b="1" dirty="0"/>
              <a:t>I tell you, Nay: but, except ye repent</a:t>
            </a:r>
            <a:r>
              <a:rPr lang="en-US" sz="4800" b="1" dirty="0" smtClean="0"/>
              <a:t>,</a:t>
            </a:r>
          </a:p>
          <a:p>
            <a:r>
              <a:rPr lang="en-US" sz="4800" b="1" dirty="0" smtClean="0"/>
              <a:t> </a:t>
            </a:r>
            <a:r>
              <a:rPr lang="en-US" sz="4800" b="1" dirty="0"/>
              <a:t>ye shall all likewise perish.</a:t>
            </a:r>
          </a:p>
          <a:p>
            <a:endParaRPr lang="en-US" dirty="0"/>
          </a:p>
        </p:txBody>
      </p:sp>
    </p:spTree>
    <p:extLst>
      <p:ext uri="{BB962C8B-B14F-4D97-AF65-F5344CB8AC3E}">
        <p14:creationId xmlns:p14="http://schemas.microsoft.com/office/powerpoint/2010/main" val="715287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smtClean="0"/>
              <a:t>True </a:t>
            </a:r>
            <a:r>
              <a:rPr lang="en-US" sz="4800" b="1" dirty="0" smtClean="0"/>
              <a:t>Repentance</a:t>
            </a:r>
            <a:br>
              <a:rPr lang="en-US" sz="4800" b="1" dirty="0" smtClean="0"/>
            </a:br>
            <a:r>
              <a:rPr lang="en-US" sz="4800" b="1" dirty="0" smtClean="0"/>
              <a:t>Involves:</a:t>
            </a:r>
            <a:endParaRPr lang="en-US" sz="4800" b="1" dirty="0"/>
          </a:p>
        </p:txBody>
      </p:sp>
      <p:sp>
        <p:nvSpPr>
          <p:cNvPr id="3" name="Content Placeholder 2"/>
          <p:cNvSpPr>
            <a:spLocks noGrp="1"/>
          </p:cNvSpPr>
          <p:nvPr>
            <p:ph idx="1"/>
          </p:nvPr>
        </p:nvSpPr>
        <p:spPr>
          <a:xfrm>
            <a:off x="838199" y="1825625"/>
            <a:ext cx="11239919" cy="4946964"/>
          </a:xfrm>
        </p:spPr>
        <p:txBody>
          <a:bodyPr/>
          <a:lstStyle/>
          <a:p>
            <a:r>
              <a:rPr lang="en-US" sz="4000" b="1" i="1" u="sng" dirty="0" smtClean="0">
                <a:solidFill>
                  <a:schemeClr val="accent5"/>
                </a:solidFill>
              </a:rPr>
              <a:t>Regret</a:t>
            </a:r>
          </a:p>
          <a:p>
            <a:r>
              <a:rPr lang="en-US" sz="3600" dirty="0"/>
              <a:t> </a:t>
            </a:r>
            <a:r>
              <a:rPr lang="en-US" sz="3600" dirty="0" smtClean="0"/>
              <a:t>   Godly sorrow.</a:t>
            </a:r>
          </a:p>
          <a:p>
            <a:r>
              <a:rPr lang="en-US" sz="3600" dirty="0"/>
              <a:t> </a:t>
            </a:r>
            <a:r>
              <a:rPr lang="en-US" sz="3600" dirty="0" smtClean="0"/>
              <a:t>    2 Cor. 7:10  </a:t>
            </a:r>
            <a:r>
              <a:rPr lang="en-US" sz="3600" baseline="30000" dirty="0"/>
              <a:t> </a:t>
            </a:r>
            <a:r>
              <a:rPr lang="en-US" sz="3600" dirty="0"/>
              <a:t>For godly sorrow </a:t>
            </a:r>
            <a:r>
              <a:rPr lang="en-US" sz="3600" dirty="0" err="1"/>
              <a:t>worketh</a:t>
            </a:r>
            <a:r>
              <a:rPr lang="en-US" sz="3600" dirty="0"/>
              <a:t> repentance to salvation not to be repented of: but the sorrow of the world </a:t>
            </a:r>
            <a:r>
              <a:rPr lang="en-US" sz="3600" dirty="0" err="1"/>
              <a:t>worketh</a:t>
            </a:r>
            <a:r>
              <a:rPr lang="en-US" sz="3600" dirty="0"/>
              <a:t> death</a:t>
            </a:r>
            <a:r>
              <a:rPr lang="en-US" sz="3600" dirty="0" smtClean="0"/>
              <a:t>.</a:t>
            </a:r>
          </a:p>
          <a:p>
            <a:endParaRPr lang="en-US" sz="3600" dirty="0"/>
          </a:p>
          <a:p>
            <a:r>
              <a:rPr lang="en-US" sz="3600" dirty="0" smtClean="0"/>
              <a:t>Until I am willing to look at my sin in the eye, and truly</a:t>
            </a:r>
          </a:p>
          <a:p>
            <a:r>
              <a:rPr lang="en-US" sz="3600" dirty="0" smtClean="0"/>
              <a:t>Have godly sorrow…I will never repent acceptable to God!  </a:t>
            </a:r>
            <a:endParaRPr lang="en-US" sz="3600" dirty="0"/>
          </a:p>
        </p:txBody>
      </p:sp>
    </p:spTree>
    <p:extLst>
      <p:ext uri="{BB962C8B-B14F-4D97-AF65-F5344CB8AC3E}">
        <p14:creationId xmlns:p14="http://schemas.microsoft.com/office/powerpoint/2010/main" val="1098364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407</Words>
  <Application>Microsoft Office PowerPoint</Application>
  <PresentationFormat>Widescreen</PresentationFormat>
  <Paragraphs>100</Paragraphs>
  <Slides>15</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15</vt:i4>
      </vt:variant>
    </vt:vector>
  </HeadingPairs>
  <TitlesOfParts>
    <vt:vector size="27" baseType="lpstr">
      <vt:lpstr>Algerian</vt:lpstr>
      <vt:lpstr>Arial</vt:lpstr>
      <vt:lpstr>Bernard MT Condensed</vt:lpstr>
      <vt:lpstr>Book Antiqua</vt:lpstr>
      <vt:lpstr>Britannic Bold</vt:lpstr>
      <vt:lpstr>Broadway</vt:lpstr>
      <vt:lpstr>Calibri</vt:lpstr>
      <vt:lpstr>Calibri Light</vt:lpstr>
      <vt:lpstr>Lucida Bright</vt:lpstr>
      <vt:lpstr>Old English Text MT</vt:lpstr>
      <vt:lpstr>Times New Roman</vt:lpstr>
      <vt:lpstr>Office Theme</vt:lpstr>
      <vt:lpstr>PowerPoint Presentation</vt:lpstr>
      <vt:lpstr>PowerPoint Presentation</vt:lpstr>
      <vt:lpstr>How important is  Repentance?</vt:lpstr>
      <vt:lpstr>PowerPoint Presentation</vt:lpstr>
      <vt:lpstr>PowerPoint Presentation</vt:lpstr>
      <vt:lpstr>PowerPoint Presentation</vt:lpstr>
      <vt:lpstr>PowerPoint Presentation</vt:lpstr>
      <vt:lpstr>PowerPoint Presentation</vt:lpstr>
      <vt:lpstr>True Repentance Involves: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important is  scriptural Baptism?</dc:title>
  <dc:creator>mac</dc:creator>
  <cp:lastModifiedBy>mac</cp:lastModifiedBy>
  <cp:revision>25</cp:revision>
  <cp:lastPrinted>2016-12-17T09:44:39Z</cp:lastPrinted>
  <dcterms:created xsi:type="dcterms:W3CDTF">2016-12-16T04:46:32Z</dcterms:created>
  <dcterms:modified xsi:type="dcterms:W3CDTF">2017-01-08T05:18:46Z</dcterms:modified>
</cp:coreProperties>
</file>