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69" r:id="rId3"/>
    <p:sldId id="257" r:id="rId4"/>
    <p:sldId id="267" r:id="rId5"/>
    <p:sldId id="258" r:id="rId6"/>
    <p:sldId id="268" r:id="rId7"/>
    <p:sldId id="259" r:id="rId8"/>
    <p:sldId id="266" r:id="rId9"/>
    <p:sldId id="262" r:id="rId10"/>
    <p:sldId id="263" r:id="rId11"/>
    <p:sldId id="264" r:id="rId12"/>
    <p:sldId id="271"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10/8/2019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79556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4277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76944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3357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6246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26934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62108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51836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6080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57971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61BEF0D-F0BB-DE4B-95CE-6DB70DBA9567}" type="datetimeFigureOut">
              <a:rPr lang="en-US" smtClean="0"/>
              <a:pPr/>
              <a:t>10/8/2019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57450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10/8/2019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217C01CDF56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674354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52802-5E1A-410A-8909-9E5FBE48E41A}"/>
              </a:ext>
            </a:extLst>
          </p:cNvPr>
          <p:cNvSpPr>
            <a:spLocks noGrp="1"/>
          </p:cNvSpPr>
          <p:nvPr>
            <p:ph type="ctrTitle"/>
          </p:nvPr>
        </p:nvSpPr>
        <p:spPr>
          <a:xfrm>
            <a:off x="415636" y="609601"/>
            <a:ext cx="11471564" cy="1302326"/>
          </a:xfrm>
        </p:spPr>
        <p:txBody>
          <a:bodyPr>
            <a:normAutofit fontScale="90000"/>
          </a:bodyPr>
          <a:lstStyle/>
          <a:p>
            <a:pPr algn="ctr"/>
            <a:r>
              <a:rPr lang="en-US" dirty="0"/>
              <a:t>Sacrificing our Children </a:t>
            </a:r>
            <a:br>
              <a:rPr lang="en-US" dirty="0"/>
            </a:br>
            <a:r>
              <a:rPr lang="en-US" dirty="0"/>
              <a:t>to Idols</a:t>
            </a:r>
          </a:p>
        </p:txBody>
      </p:sp>
      <p:sp>
        <p:nvSpPr>
          <p:cNvPr id="3" name="Subtitle 2">
            <a:extLst>
              <a:ext uri="{FF2B5EF4-FFF2-40B4-BE49-F238E27FC236}">
                <a16:creationId xmlns:a16="http://schemas.microsoft.com/office/drawing/2014/main" id="{0285DB45-4534-4960-ACA3-F6D2074C9460}"/>
              </a:ext>
            </a:extLst>
          </p:cNvPr>
          <p:cNvSpPr>
            <a:spLocks noGrp="1"/>
          </p:cNvSpPr>
          <p:nvPr>
            <p:ph type="subTitle" idx="1"/>
          </p:nvPr>
        </p:nvSpPr>
        <p:spPr/>
        <p:txBody>
          <a:bodyPr/>
          <a:lstStyle/>
          <a:p>
            <a:endParaRPr lang="en-US" dirty="0"/>
          </a:p>
        </p:txBody>
      </p:sp>
      <p:pic>
        <p:nvPicPr>
          <p:cNvPr id="8" name="Picture 7" descr="A drawing of a person&#10;&#10;Description automatically generated">
            <a:extLst>
              <a:ext uri="{FF2B5EF4-FFF2-40B4-BE49-F238E27FC236}">
                <a16:creationId xmlns:a16="http://schemas.microsoft.com/office/drawing/2014/main" id="{BCD8E61E-0D78-4119-AD6F-2E80A6BB0915}"/>
              </a:ext>
            </a:extLst>
          </p:cNvPr>
          <p:cNvPicPr>
            <a:picLocks noChangeAspect="1"/>
          </p:cNvPicPr>
          <p:nvPr/>
        </p:nvPicPr>
        <p:blipFill>
          <a:blip r:embed="rId2"/>
          <a:stretch>
            <a:fillRect/>
          </a:stretch>
        </p:blipFill>
        <p:spPr>
          <a:xfrm>
            <a:off x="0" y="2036618"/>
            <a:ext cx="12192000" cy="4821382"/>
          </a:xfrm>
          <a:prstGeom prst="rect">
            <a:avLst/>
          </a:prstGeom>
        </p:spPr>
      </p:pic>
    </p:spTree>
    <p:extLst>
      <p:ext uri="{BB962C8B-B14F-4D97-AF65-F5344CB8AC3E}">
        <p14:creationId xmlns:p14="http://schemas.microsoft.com/office/powerpoint/2010/main" val="417430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AC7E4E-A344-467A-AD96-1AE40D032D1C}"/>
              </a:ext>
            </a:extLst>
          </p:cNvPr>
          <p:cNvSpPr/>
          <p:nvPr/>
        </p:nvSpPr>
        <p:spPr>
          <a:xfrm>
            <a:off x="166254" y="1092737"/>
            <a:ext cx="11928764" cy="5509200"/>
          </a:xfrm>
          <a:prstGeom prst="rect">
            <a:avLst/>
          </a:prstGeom>
        </p:spPr>
        <p:txBody>
          <a:bodyPr wrap="square">
            <a:spAutoFit/>
          </a:bodyPr>
          <a:lstStyle/>
          <a:p>
            <a:pPr>
              <a:defRPr/>
            </a:pPr>
            <a:r>
              <a:rPr lang="en-US" altLang="en-US" sz="3200" b="1" dirty="0">
                <a:latin typeface="Arial Narrow" panose="020B0606020202030204" pitchFamily="34" charset="0"/>
              </a:rPr>
              <a:t>3. The </a:t>
            </a:r>
            <a:r>
              <a:rPr lang="en-US" altLang="en-US" sz="3200" b="1" i="1" dirty="0">
                <a:latin typeface="Arial Black" panose="020B0A04020102020204" pitchFamily="34" charset="0"/>
              </a:rPr>
              <a:t>“GOD OF PLEASURE”</a:t>
            </a:r>
          </a:p>
          <a:p>
            <a:pPr lvl="1">
              <a:buFontTx/>
              <a:buChar char="•"/>
              <a:defRPr/>
            </a:pPr>
            <a:r>
              <a:rPr lang="en-US" altLang="en-US" sz="3200" b="1" dirty="0">
                <a:latin typeface="Arial Narrow" panose="020B0606020202030204" pitchFamily="34" charset="0"/>
              </a:rPr>
              <a:t>This begins as many children observe their parents’ obsessions with   secular activities.</a:t>
            </a:r>
          </a:p>
          <a:p>
            <a:pPr lvl="1">
              <a:buFontTx/>
              <a:buChar char="•"/>
              <a:defRPr/>
            </a:pPr>
            <a:r>
              <a:rPr lang="en-US" altLang="en-US" sz="3200" b="1" dirty="0">
                <a:latin typeface="Arial Narrow" panose="020B0606020202030204" pitchFamily="34" charset="0"/>
              </a:rPr>
              <a:t>The problem is not a </a:t>
            </a:r>
            <a:r>
              <a:rPr lang="en-US" altLang="en-US" sz="3200" b="1" i="1" u="sng" dirty="0">
                <a:latin typeface="Arial Narrow" panose="020B0606020202030204" pitchFamily="34" charset="0"/>
              </a:rPr>
              <a:t>healthy</a:t>
            </a:r>
            <a:r>
              <a:rPr lang="en-US" altLang="en-US" sz="3200" b="1" dirty="0">
                <a:latin typeface="Arial Narrow" panose="020B0606020202030204" pitchFamily="34" charset="0"/>
              </a:rPr>
              <a:t> pursuit of such innocent interests</a:t>
            </a:r>
          </a:p>
          <a:p>
            <a:pPr lvl="1">
              <a:buFontTx/>
              <a:buChar char="•"/>
              <a:defRPr/>
            </a:pPr>
            <a:r>
              <a:rPr lang="en-US" altLang="en-US" sz="3200" b="1" dirty="0">
                <a:latin typeface="Arial Narrow" panose="020B0606020202030204" pitchFamily="34" charset="0"/>
              </a:rPr>
              <a:t>The problem is allowing such activities to crowd God out of our hearts    </a:t>
            </a:r>
            <a:r>
              <a:rPr lang="en-US" altLang="en-US" sz="3200" b="1" dirty="0">
                <a:solidFill>
                  <a:srgbClr val="FF0000"/>
                </a:solidFill>
                <a:latin typeface="Arial Narrow" panose="020B0606020202030204" pitchFamily="34" charset="0"/>
              </a:rPr>
              <a:t>(Lk 8:11, 14)</a:t>
            </a:r>
          </a:p>
          <a:p>
            <a:pPr lvl="1">
              <a:buFontTx/>
              <a:buChar char="•"/>
              <a:defRPr/>
            </a:pPr>
            <a:r>
              <a:rPr lang="en-US" altLang="en-US" sz="3200" b="1" dirty="0">
                <a:latin typeface="Arial Narrow" panose="020B0606020202030204" pitchFamily="34" charset="0"/>
              </a:rPr>
              <a:t>Loving pleasure over loving God is a sure sign of sin. </a:t>
            </a:r>
            <a:r>
              <a:rPr lang="en-US" altLang="en-US" sz="3200" b="1" dirty="0">
                <a:solidFill>
                  <a:srgbClr val="FF0000"/>
                </a:solidFill>
                <a:latin typeface="Arial Narrow" panose="020B0606020202030204" pitchFamily="34" charset="0"/>
              </a:rPr>
              <a:t>(2</a:t>
            </a:r>
            <a:r>
              <a:rPr lang="en-US" altLang="en-US" sz="3200" b="1" baseline="30000" dirty="0">
                <a:solidFill>
                  <a:srgbClr val="FF0000"/>
                </a:solidFill>
                <a:latin typeface="Arial Narrow" panose="020B0606020202030204" pitchFamily="34" charset="0"/>
              </a:rPr>
              <a:t>nd</a:t>
            </a:r>
            <a:r>
              <a:rPr lang="en-US" altLang="en-US" sz="3200" b="1" dirty="0">
                <a:solidFill>
                  <a:srgbClr val="FF0000"/>
                </a:solidFill>
                <a:latin typeface="Arial Narrow" panose="020B0606020202030204" pitchFamily="34" charset="0"/>
              </a:rPr>
              <a:t>  Tim 3:4)</a:t>
            </a:r>
          </a:p>
          <a:p>
            <a:pPr lvl="1">
              <a:buFontTx/>
              <a:buChar char="•"/>
              <a:defRPr/>
            </a:pPr>
            <a:r>
              <a:rPr lang="en-US" altLang="en-US" sz="3200" b="1" dirty="0">
                <a:latin typeface="Arial Narrow" panose="020B0606020202030204" pitchFamily="34" charset="0"/>
              </a:rPr>
              <a:t>Many parents encourage their children to be very active in such activities…unfortunately, to the exclusion of their spiritual training.</a:t>
            </a:r>
          </a:p>
          <a:p>
            <a:pPr lvl="1">
              <a:buFontTx/>
              <a:buChar char="•"/>
              <a:defRPr/>
            </a:pPr>
            <a:r>
              <a:rPr lang="en-US" altLang="en-US" sz="3200" b="1" dirty="0">
                <a:latin typeface="Arial Narrow" panose="020B0606020202030204" pitchFamily="34" charset="0"/>
              </a:rPr>
              <a:t>This is not the Lord’s plan for us. </a:t>
            </a:r>
            <a:r>
              <a:rPr lang="en-US" altLang="en-US" sz="3200" b="1" dirty="0">
                <a:solidFill>
                  <a:srgbClr val="FF0000"/>
                </a:solidFill>
                <a:latin typeface="Arial Narrow" panose="020B0606020202030204" pitchFamily="34" charset="0"/>
              </a:rPr>
              <a:t>(Mt 6:33)</a:t>
            </a:r>
          </a:p>
          <a:p>
            <a:pPr lvl="1">
              <a:defRPr/>
            </a:pPr>
            <a:endParaRPr lang="en-US" altLang="en-US" sz="3200" b="1" dirty="0">
              <a:solidFill>
                <a:srgbClr val="FF0000"/>
              </a:solidFill>
              <a:latin typeface="Arial Narrow" panose="020B0606020202030204" pitchFamily="34" charset="0"/>
            </a:endParaRPr>
          </a:p>
        </p:txBody>
      </p:sp>
      <p:sp>
        <p:nvSpPr>
          <p:cNvPr id="3" name="Rectangle 2">
            <a:extLst>
              <a:ext uri="{FF2B5EF4-FFF2-40B4-BE49-F238E27FC236}">
                <a16:creationId xmlns:a16="http://schemas.microsoft.com/office/drawing/2014/main" id="{D339048C-10A8-4E13-9480-88D41338B2E0}"/>
              </a:ext>
            </a:extLst>
          </p:cNvPr>
          <p:cNvSpPr/>
          <p:nvPr/>
        </p:nvSpPr>
        <p:spPr>
          <a:xfrm>
            <a:off x="166255" y="221673"/>
            <a:ext cx="11637817" cy="707886"/>
          </a:xfrm>
          <a:prstGeom prst="rect">
            <a:avLst/>
          </a:prstGeom>
        </p:spPr>
        <p:txBody>
          <a:bodyPr wrap="square">
            <a:spAutoFit/>
          </a:bodyPr>
          <a:lstStyle/>
          <a:p>
            <a:r>
              <a:rPr lang="en-US" sz="4000" dirty="0"/>
              <a:t>Sacrificing Our Children to Idols………..</a:t>
            </a:r>
          </a:p>
        </p:txBody>
      </p:sp>
      <p:pic>
        <p:nvPicPr>
          <p:cNvPr id="5" name="Picture 4" descr="A person standing next to a child&#10;&#10;Description automatically generated">
            <a:extLst>
              <a:ext uri="{FF2B5EF4-FFF2-40B4-BE49-F238E27FC236}">
                <a16:creationId xmlns:a16="http://schemas.microsoft.com/office/drawing/2014/main" id="{19713D42-905D-409A-A8D2-CB80FA56FC62}"/>
              </a:ext>
            </a:extLst>
          </p:cNvPr>
          <p:cNvPicPr>
            <a:picLocks noChangeAspect="1"/>
          </p:cNvPicPr>
          <p:nvPr/>
        </p:nvPicPr>
        <p:blipFill>
          <a:blip r:embed="rId2"/>
          <a:stretch>
            <a:fillRect/>
          </a:stretch>
        </p:blipFill>
        <p:spPr>
          <a:xfrm>
            <a:off x="8382000" y="0"/>
            <a:ext cx="3809999" cy="1695797"/>
          </a:xfrm>
          <a:prstGeom prst="rect">
            <a:avLst/>
          </a:prstGeom>
        </p:spPr>
      </p:pic>
    </p:spTree>
    <p:extLst>
      <p:ext uri="{BB962C8B-B14F-4D97-AF65-F5344CB8AC3E}">
        <p14:creationId xmlns:p14="http://schemas.microsoft.com/office/powerpoint/2010/main" val="776997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22802A-2C6C-4736-9816-93531D35AAD2}"/>
              </a:ext>
            </a:extLst>
          </p:cNvPr>
          <p:cNvSpPr/>
          <p:nvPr/>
        </p:nvSpPr>
        <p:spPr>
          <a:xfrm>
            <a:off x="145472" y="242823"/>
            <a:ext cx="11901055" cy="5632311"/>
          </a:xfrm>
          <a:prstGeom prst="rect">
            <a:avLst/>
          </a:prstGeom>
        </p:spPr>
        <p:txBody>
          <a:bodyPr wrap="square">
            <a:spAutoFit/>
          </a:bodyPr>
          <a:lstStyle/>
          <a:p>
            <a:pPr algn="ctr"/>
            <a:r>
              <a:rPr lang="en-US" altLang="en-US" sz="3600" b="1" dirty="0">
                <a:latin typeface="Arial Narrow" panose="020B0606020202030204" pitchFamily="34" charset="0"/>
              </a:rPr>
              <a:t>Conclusion</a:t>
            </a:r>
          </a:p>
          <a:p>
            <a:r>
              <a:rPr lang="en-US" altLang="en-US" sz="3200" b="1" dirty="0">
                <a:latin typeface="Arial Narrow" panose="020B0606020202030204" pitchFamily="34" charset="0"/>
              </a:rPr>
              <a:t>-God only gives us our children for a short while…then, we must give them up.</a:t>
            </a:r>
          </a:p>
          <a:p>
            <a:r>
              <a:rPr lang="en-US" altLang="en-US" sz="3200" b="1" dirty="0">
                <a:latin typeface="Arial Narrow" panose="020B0606020202030204" pitchFamily="34" charset="0"/>
              </a:rPr>
              <a:t>-We cringe at the idea of child sacrifice.</a:t>
            </a:r>
            <a:endParaRPr lang="en-US" altLang="en-US" sz="3200" b="1" dirty="0">
              <a:solidFill>
                <a:srgbClr val="FF0000"/>
              </a:solidFill>
              <a:latin typeface="Arial Narrow" panose="020B0606020202030204" pitchFamily="34" charset="0"/>
            </a:endParaRPr>
          </a:p>
          <a:p>
            <a:r>
              <a:rPr lang="en-US" altLang="en-US" sz="3200" b="1" dirty="0">
                <a:latin typeface="Arial Narrow" panose="020B0606020202030204" pitchFamily="34" charset="0"/>
              </a:rPr>
              <a:t>-How much more should we cringe when our children are offered up to our own modern-day idols??</a:t>
            </a:r>
          </a:p>
          <a:p>
            <a:pPr>
              <a:defRPr/>
            </a:pPr>
            <a:r>
              <a:rPr lang="en-US" altLang="en-US" sz="3200" b="1" dirty="0">
                <a:latin typeface="Arial Narrow" panose="020B0606020202030204" pitchFamily="34" charset="0"/>
              </a:rPr>
              <a:t>-Therefore we are exhorted to “train” and “teach”.  </a:t>
            </a:r>
            <a:r>
              <a:rPr lang="en-US" altLang="en-US" sz="3200" b="1" dirty="0">
                <a:solidFill>
                  <a:srgbClr val="FF0000"/>
                </a:solidFill>
                <a:latin typeface="Arial Narrow" panose="020B0606020202030204" pitchFamily="34" charset="0"/>
              </a:rPr>
              <a:t>(Prov 22:6)</a:t>
            </a:r>
          </a:p>
          <a:p>
            <a:pPr>
              <a:defRPr/>
            </a:pPr>
            <a:r>
              <a:rPr lang="en-US" altLang="en-US" sz="3200" b="1" dirty="0">
                <a:latin typeface="Arial Narrow" panose="020B0606020202030204" pitchFamily="34" charset="0"/>
              </a:rPr>
              <a:t>-To do this takes time, effort, love!</a:t>
            </a:r>
          </a:p>
          <a:p>
            <a:pPr>
              <a:defRPr/>
            </a:pPr>
            <a:r>
              <a:rPr lang="en-US" altLang="en-US" sz="3200" b="1" dirty="0">
                <a:latin typeface="Arial Narrow" panose="020B0606020202030204" pitchFamily="34" charset="0"/>
              </a:rPr>
              <a:t>-If we sacrifice our children to modern-day idols, Jeremiah’s ancient words have a relevant haunting ring.    </a:t>
            </a:r>
            <a:r>
              <a:rPr lang="en-US" altLang="en-US" sz="3200" b="1" dirty="0">
                <a:solidFill>
                  <a:srgbClr val="FF0000"/>
                </a:solidFill>
                <a:latin typeface="Arial Narrow" panose="020B0606020202030204" pitchFamily="34" charset="0"/>
              </a:rPr>
              <a:t>(</a:t>
            </a:r>
            <a:r>
              <a:rPr lang="en-US" altLang="en-US" sz="3200" b="1" dirty="0" err="1">
                <a:solidFill>
                  <a:srgbClr val="FF0000"/>
                </a:solidFill>
                <a:latin typeface="Arial Narrow" panose="020B0606020202030204" pitchFamily="34" charset="0"/>
              </a:rPr>
              <a:t>Jer</a:t>
            </a:r>
            <a:r>
              <a:rPr lang="en-US" altLang="en-US" sz="3200" b="1" dirty="0">
                <a:solidFill>
                  <a:srgbClr val="FF0000"/>
                </a:solidFill>
                <a:latin typeface="Arial Narrow" panose="020B0606020202030204" pitchFamily="34" charset="0"/>
              </a:rPr>
              <a:t> 32:30-35)</a:t>
            </a:r>
          </a:p>
          <a:p>
            <a:endParaRPr lang="en-US" altLang="en-US" sz="3600" b="1" dirty="0">
              <a:solidFill>
                <a:srgbClr val="FF0000"/>
              </a:solidFill>
              <a:latin typeface="Arial Narrow" panose="020B0606020202030204" pitchFamily="34" charset="0"/>
            </a:endParaRPr>
          </a:p>
        </p:txBody>
      </p:sp>
      <p:pic>
        <p:nvPicPr>
          <p:cNvPr id="4" name="Picture 3" descr="A person posing for a picture&#10;&#10;Description automatically generated">
            <a:extLst>
              <a:ext uri="{FF2B5EF4-FFF2-40B4-BE49-F238E27FC236}">
                <a16:creationId xmlns:a16="http://schemas.microsoft.com/office/drawing/2014/main" id="{12C09957-41BD-4DBD-9ABE-7B5506BC7E19}"/>
              </a:ext>
            </a:extLst>
          </p:cNvPr>
          <p:cNvPicPr>
            <a:picLocks noChangeAspect="1"/>
          </p:cNvPicPr>
          <p:nvPr/>
        </p:nvPicPr>
        <p:blipFill>
          <a:blip r:embed="rId2"/>
          <a:stretch>
            <a:fillRect/>
          </a:stretch>
        </p:blipFill>
        <p:spPr>
          <a:xfrm>
            <a:off x="8825344" y="4779818"/>
            <a:ext cx="3366655" cy="2211098"/>
          </a:xfrm>
          <a:prstGeom prst="rect">
            <a:avLst/>
          </a:prstGeom>
        </p:spPr>
      </p:pic>
    </p:spTree>
    <p:extLst>
      <p:ext uri="{BB962C8B-B14F-4D97-AF65-F5344CB8AC3E}">
        <p14:creationId xmlns:p14="http://schemas.microsoft.com/office/powerpoint/2010/main" val="3905098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BCED7D-A4A7-4253-9B59-6F76CCC2B12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56786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19FF2F-75CC-4CBB-B24A-EC26E3B2219C}"/>
              </a:ext>
            </a:extLst>
          </p:cNvPr>
          <p:cNvSpPr txBox="1"/>
          <p:nvPr/>
        </p:nvSpPr>
        <p:spPr>
          <a:xfrm>
            <a:off x="290945" y="401782"/>
            <a:ext cx="11374582" cy="3416320"/>
          </a:xfrm>
          <a:prstGeom prst="rect">
            <a:avLst/>
          </a:prstGeom>
          <a:noFill/>
        </p:spPr>
        <p:txBody>
          <a:bodyPr wrap="square" rtlCol="0">
            <a:spAutoFit/>
          </a:bodyPr>
          <a:lstStyle/>
          <a:p>
            <a:pPr algn="ctr"/>
            <a:r>
              <a:rPr lang="en-US" sz="3600" dirty="0"/>
              <a:t>Conclusion</a:t>
            </a:r>
          </a:p>
          <a:p>
            <a:r>
              <a:rPr lang="en-US" sz="3600" dirty="0"/>
              <a:t>-Are you raising your children in a way that they know God is first?</a:t>
            </a:r>
          </a:p>
          <a:p>
            <a:r>
              <a:rPr lang="en-US" sz="3600" dirty="0"/>
              <a:t>-Are do have the cares, riches, and pleasures of this world chocked out the Lord in your lives?</a:t>
            </a:r>
          </a:p>
          <a:p>
            <a:endParaRPr lang="en-US" sz="3600" dirty="0"/>
          </a:p>
        </p:txBody>
      </p:sp>
      <p:pic>
        <p:nvPicPr>
          <p:cNvPr id="4" name="Picture 3">
            <a:extLst>
              <a:ext uri="{FF2B5EF4-FFF2-40B4-BE49-F238E27FC236}">
                <a16:creationId xmlns:a16="http://schemas.microsoft.com/office/drawing/2014/main" id="{65B8F6A1-0481-4B3C-83DE-C395863BBDF4}"/>
              </a:ext>
            </a:extLst>
          </p:cNvPr>
          <p:cNvPicPr>
            <a:picLocks noChangeAspect="1"/>
          </p:cNvPicPr>
          <p:nvPr/>
        </p:nvPicPr>
        <p:blipFill>
          <a:blip r:embed="rId2"/>
          <a:stretch>
            <a:fillRect/>
          </a:stretch>
        </p:blipFill>
        <p:spPr>
          <a:xfrm>
            <a:off x="7329055" y="3441680"/>
            <a:ext cx="4862945" cy="3416320"/>
          </a:xfrm>
          <a:prstGeom prst="rect">
            <a:avLst/>
          </a:prstGeom>
        </p:spPr>
      </p:pic>
      <p:pic>
        <p:nvPicPr>
          <p:cNvPr id="1026" name="Picture 2" descr="Image result for children disrespectful to parents">
            <a:extLst>
              <a:ext uri="{FF2B5EF4-FFF2-40B4-BE49-F238E27FC236}">
                <a16:creationId xmlns:a16="http://schemas.microsoft.com/office/drawing/2014/main" id="{623C540B-2E26-493A-9295-28BBCD296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41680"/>
            <a:ext cx="5694218" cy="3416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85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BCED7D-A4A7-4253-9B59-6F76CCC2B12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9606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6938CE-2B8F-46E8-90C0-0FA5EF0B3C6C}"/>
              </a:ext>
            </a:extLst>
          </p:cNvPr>
          <p:cNvSpPr/>
          <p:nvPr/>
        </p:nvSpPr>
        <p:spPr>
          <a:xfrm>
            <a:off x="443345" y="320457"/>
            <a:ext cx="11111345" cy="4278094"/>
          </a:xfrm>
          <a:prstGeom prst="rect">
            <a:avLst/>
          </a:prstGeom>
        </p:spPr>
        <p:txBody>
          <a:bodyPr wrap="square">
            <a:spAutoFit/>
          </a:bodyPr>
          <a:lstStyle/>
          <a:p>
            <a:r>
              <a:rPr lang="en-US" altLang="en-US" sz="4000" b="1" dirty="0">
                <a:latin typeface="Arial Narrow" panose="020B0606020202030204" pitchFamily="34" charset="0"/>
              </a:rPr>
              <a:t>-Practiced Among God’s O.T. People</a:t>
            </a:r>
          </a:p>
          <a:p>
            <a:r>
              <a:rPr lang="en-US" altLang="en-US" sz="4000" b="1" dirty="0">
                <a:latin typeface="Arial Narrow" panose="020B0606020202030204" pitchFamily="34" charset="0"/>
              </a:rPr>
              <a:t>-Before Israel entered Canaan, God warned them about the abominable practices of the heathen nations they would displace.</a:t>
            </a:r>
          </a:p>
          <a:p>
            <a:endParaRPr lang="en-US" altLang="en-US" sz="4000" b="1" dirty="0">
              <a:latin typeface="Arial Narrow" panose="020B0606020202030204" pitchFamily="34" charset="0"/>
            </a:endParaRPr>
          </a:p>
          <a:p>
            <a:r>
              <a:rPr lang="en-US" altLang="en-US" sz="3600" b="1" dirty="0">
                <a:latin typeface="Arial Narrow" panose="020B0606020202030204" pitchFamily="34" charset="0"/>
              </a:rPr>
              <a:t>-Particularly, the practice of child sacrificing </a:t>
            </a:r>
            <a:r>
              <a:rPr lang="en-US" altLang="en-US" sz="3600" b="1" dirty="0">
                <a:solidFill>
                  <a:srgbClr val="FF0000"/>
                </a:solidFill>
                <a:latin typeface="Arial Narrow" panose="020B0606020202030204" pitchFamily="34" charset="0"/>
              </a:rPr>
              <a:t>(Lev 18:21)</a:t>
            </a:r>
          </a:p>
          <a:p>
            <a:r>
              <a:rPr lang="en-US" altLang="en-US" sz="3600" b="1" dirty="0">
                <a:latin typeface="Arial Narrow" panose="020B0606020202030204" pitchFamily="34" charset="0"/>
              </a:rPr>
              <a:t>-Israel ignored Him </a:t>
            </a:r>
            <a:r>
              <a:rPr lang="en-US" altLang="en-US" sz="3600" b="1" dirty="0">
                <a:solidFill>
                  <a:srgbClr val="FF0000"/>
                </a:solidFill>
                <a:latin typeface="Arial Narrow" panose="020B0606020202030204" pitchFamily="34" charset="0"/>
              </a:rPr>
              <a:t>(2 Kings 16:2-3)</a:t>
            </a:r>
          </a:p>
        </p:txBody>
      </p:sp>
      <p:pic>
        <p:nvPicPr>
          <p:cNvPr id="4" name="Picture 3" descr="A picture containing text, photo&#10;&#10;Description automatically generated">
            <a:extLst>
              <a:ext uri="{FF2B5EF4-FFF2-40B4-BE49-F238E27FC236}">
                <a16:creationId xmlns:a16="http://schemas.microsoft.com/office/drawing/2014/main" id="{4AE11A45-88E7-47B9-B593-8B114040C0B9}"/>
              </a:ext>
            </a:extLst>
          </p:cNvPr>
          <p:cNvPicPr>
            <a:picLocks noChangeAspect="1"/>
          </p:cNvPicPr>
          <p:nvPr/>
        </p:nvPicPr>
        <p:blipFill>
          <a:blip r:embed="rId2"/>
          <a:stretch>
            <a:fillRect/>
          </a:stretch>
        </p:blipFill>
        <p:spPr>
          <a:xfrm>
            <a:off x="8518849" y="4598551"/>
            <a:ext cx="3673151" cy="2273645"/>
          </a:xfrm>
          <a:prstGeom prst="rect">
            <a:avLst/>
          </a:prstGeom>
        </p:spPr>
      </p:pic>
    </p:spTree>
    <p:extLst>
      <p:ext uri="{BB962C8B-B14F-4D97-AF65-F5344CB8AC3E}">
        <p14:creationId xmlns:p14="http://schemas.microsoft.com/office/powerpoint/2010/main" val="3600171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921C7B-4048-465A-8D14-FB5820D27BC1}"/>
              </a:ext>
            </a:extLst>
          </p:cNvPr>
          <p:cNvSpPr/>
          <p:nvPr/>
        </p:nvSpPr>
        <p:spPr>
          <a:xfrm>
            <a:off x="662473" y="280119"/>
            <a:ext cx="11056776" cy="1569660"/>
          </a:xfrm>
          <a:prstGeom prst="rect">
            <a:avLst/>
          </a:prstGeom>
        </p:spPr>
        <p:txBody>
          <a:bodyPr wrap="square">
            <a:spAutoFit/>
          </a:bodyPr>
          <a:lstStyle/>
          <a:p>
            <a:r>
              <a:rPr lang="en-US" sz="3200" b="1" dirty="0">
                <a:solidFill>
                  <a:srgbClr val="600090"/>
                </a:solidFill>
                <a:latin typeface="&amp;quot"/>
              </a:rPr>
              <a:t>Leviticus 18:21</a:t>
            </a:r>
            <a:r>
              <a:rPr lang="en-US" sz="3200" dirty="0">
                <a:solidFill>
                  <a:srgbClr val="111111"/>
                </a:solidFill>
                <a:latin typeface="Segoe UI" panose="020B0502040204020203" pitchFamily="34" charset="0"/>
              </a:rPr>
              <a:t> </a:t>
            </a:r>
            <a:r>
              <a:rPr lang="en-US" sz="3200" baseline="30000" dirty="0">
                <a:solidFill>
                  <a:srgbClr val="111111"/>
                </a:solidFill>
                <a:latin typeface="&amp;quot"/>
              </a:rPr>
              <a:t>21</a:t>
            </a:r>
            <a:r>
              <a:rPr lang="en-US" sz="3200" dirty="0">
                <a:solidFill>
                  <a:srgbClr val="111111"/>
                </a:solidFill>
                <a:latin typeface="Segoe UI" panose="020B0502040204020203" pitchFamily="34" charset="0"/>
              </a:rPr>
              <a:t>"'Do not give any of your children to be sacrificed to </a:t>
            </a:r>
            <a:r>
              <a:rPr lang="en-US" sz="3200" dirty="0" err="1">
                <a:solidFill>
                  <a:srgbClr val="111111"/>
                </a:solidFill>
                <a:latin typeface="Segoe UI" panose="020B0502040204020203" pitchFamily="34" charset="0"/>
              </a:rPr>
              <a:t>Molek</a:t>
            </a:r>
            <a:r>
              <a:rPr lang="en-US" sz="3200" dirty="0">
                <a:solidFill>
                  <a:srgbClr val="111111"/>
                </a:solidFill>
                <a:latin typeface="Segoe UI" panose="020B0502040204020203" pitchFamily="34" charset="0"/>
              </a:rPr>
              <a:t>, for you must not profane the name of your God. I am the LORD.</a:t>
            </a:r>
            <a:endParaRPr lang="en-US" sz="3200" dirty="0"/>
          </a:p>
        </p:txBody>
      </p:sp>
      <p:sp>
        <p:nvSpPr>
          <p:cNvPr id="3" name="Rectangle 2">
            <a:extLst>
              <a:ext uri="{FF2B5EF4-FFF2-40B4-BE49-F238E27FC236}">
                <a16:creationId xmlns:a16="http://schemas.microsoft.com/office/drawing/2014/main" id="{9E2494A9-A110-4ABE-BA5F-F4718A767EB6}"/>
              </a:ext>
            </a:extLst>
          </p:cNvPr>
          <p:cNvSpPr/>
          <p:nvPr/>
        </p:nvSpPr>
        <p:spPr>
          <a:xfrm>
            <a:off x="662473" y="2002791"/>
            <a:ext cx="11056776" cy="3539430"/>
          </a:xfrm>
          <a:prstGeom prst="rect">
            <a:avLst/>
          </a:prstGeom>
        </p:spPr>
        <p:txBody>
          <a:bodyPr wrap="square">
            <a:spAutoFit/>
          </a:bodyPr>
          <a:lstStyle/>
          <a:p>
            <a:r>
              <a:rPr lang="en-US" sz="3200" b="1" dirty="0">
                <a:solidFill>
                  <a:srgbClr val="001BA0"/>
                </a:solidFill>
                <a:latin typeface="&amp;quot"/>
              </a:rPr>
              <a:t>2 Kings 16:2-3</a:t>
            </a:r>
            <a:r>
              <a:rPr lang="en-US" sz="3200" dirty="0">
                <a:solidFill>
                  <a:srgbClr val="111111"/>
                </a:solidFill>
                <a:latin typeface="Segoe UI" panose="020B0502040204020203" pitchFamily="34" charset="0"/>
              </a:rPr>
              <a:t> </a:t>
            </a:r>
            <a:r>
              <a:rPr lang="en-US" sz="3200" baseline="30000" dirty="0">
                <a:solidFill>
                  <a:srgbClr val="111111"/>
                </a:solidFill>
                <a:latin typeface="&amp;quot"/>
              </a:rPr>
              <a:t>2</a:t>
            </a:r>
            <a:r>
              <a:rPr lang="en-US" sz="3200" dirty="0">
                <a:solidFill>
                  <a:srgbClr val="111111"/>
                </a:solidFill>
                <a:latin typeface="Segoe UI" panose="020B0502040204020203" pitchFamily="34" charset="0"/>
              </a:rPr>
              <a:t>Ahaz was twenty years old when he became king, and he reigned in Jerusalem sixteen years. Unlike David his father, he did not do what was right in the eyes of the LORD his God. </a:t>
            </a:r>
            <a:r>
              <a:rPr lang="en-US" sz="3200" baseline="30000" dirty="0">
                <a:solidFill>
                  <a:srgbClr val="111111"/>
                </a:solidFill>
                <a:latin typeface="&amp;quot"/>
              </a:rPr>
              <a:t>3</a:t>
            </a:r>
            <a:r>
              <a:rPr lang="en-US" sz="3200" dirty="0">
                <a:solidFill>
                  <a:srgbClr val="111111"/>
                </a:solidFill>
                <a:latin typeface="Segoe UI" panose="020B0502040204020203" pitchFamily="34" charset="0"/>
              </a:rPr>
              <a:t>He followed the ways of the kings of Israel and even sacrificed his son in the fire, engaging in the detestable practices of the nations the LORD had driven out before the Israelites.</a:t>
            </a:r>
            <a:endParaRPr lang="en-US" sz="3200" dirty="0"/>
          </a:p>
        </p:txBody>
      </p:sp>
    </p:spTree>
    <p:extLst>
      <p:ext uri="{BB962C8B-B14F-4D97-AF65-F5344CB8AC3E}">
        <p14:creationId xmlns:p14="http://schemas.microsoft.com/office/powerpoint/2010/main" val="2675842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A5D86E-B2E1-4F40-BD13-352E1473BDF8}"/>
              </a:ext>
            </a:extLst>
          </p:cNvPr>
          <p:cNvSpPr/>
          <p:nvPr/>
        </p:nvSpPr>
        <p:spPr>
          <a:xfrm>
            <a:off x="498764" y="3673963"/>
            <a:ext cx="11194472" cy="2308324"/>
          </a:xfrm>
          <a:prstGeom prst="rect">
            <a:avLst/>
          </a:prstGeom>
        </p:spPr>
        <p:txBody>
          <a:bodyPr wrap="square">
            <a:spAutoFit/>
          </a:bodyPr>
          <a:lstStyle/>
          <a:p>
            <a:pPr>
              <a:defRPr/>
            </a:pPr>
            <a:r>
              <a:rPr lang="en-US" altLang="en-US" sz="3600" b="1" dirty="0">
                <a:latin typeface="Arial Narrow" panose="020B0606020202030204" pitchFamily="34" charset="0"/>
              </a:rPr>
              <a:t>-Practiced Among God’s O.T. People</a:t>
            </a:r>
          </a:p>
          <a:p>
            <a:pPr>
              <a:defRPr/>
            </a:pPr>
            <a:r>
              <a:rPr lang="en-US" altLang="en-US" sz="3600" b="1" dirty="0">
                <a:latin typeface="Arial Narrow" panose="020B0606020202030204" pitchFamily="34" charset="0"/>
              </a:rPr>
              <a:t>-Through one His greatest prophets, Jehovah tells us just how bad He felt about this practice.    </a:t>
            </a:r>
          </a:p>
          <a:p>
            <a:pPr>
              <a:defRPr/>
            </a:pPr>
            <a:r>
              <a:rPr lang="en-US" altLang="en-US" sz="3600" b="1" dirty="0">
                <a:solidFill>
                  <a:srgbClr val="FF0000"/>
                </a:solidFill>
                <a:latin typeface="Arial Narrow" panose="020B0606020202030204" pitchFamily="34" charset="0"/>
              </a:rPr>
              <a:t>   (</a:t>
            </a:r>
            <a:r>
              <a:rPr lang="en-US" altLang="en-US" sz="3600" b="1" dirty="0" err="1">
                <a:solidFill>
                  <a:srgbClr val="FF0000"/>
                </a:solidFill>
                <a:latin typeface="Arial Narrow" panose="020B0606020202030204" pitchFamily="34" charset="0"/>
              </a:rPr>
              <a:t>Jer</a:t>
            </a:r>
            <a:r>
              <a:rPr lang="en-US" altLang="en-US" sz="3600" b="1" dirty="0">
                <a:solidFill>
                  <a:srgbClr val="FF0000"/>
                </a:solidFill>
                <a:latin typeface="Arial Narrow" panose="020B0606020202030204" pitchFamily="34" charset="0"/>
              </a:rPr>
              <a:t> 32:30-35)</a:t>
            </a:r>
          </a:p>
        </p:txBody>
      </p:sp>
      <p:pic>
        <p:nvPicPr>
          <p:cNvPr id="4" name="Picture 3" descr="A picture containing text&#10;&#10;Description automatically generated">
            <a:extLst>
              <a:ext uri="{FF2B5EF4-FFF2-40B4-BE49-F238E27FC236}">
                <a16:creationId xmlns:a16="http://schemas.microsoft.com/office/drawing/2014/main" id="{6851F681-4FB3-4A7F-AC4D-C8327EF7E707}"/>
              </a:ext>
            </a:extLst>
          </p:cNvPr>
          <p:cNvPicPr>
            <a:picLocks noChangeAspect="1"/>
          </p:cNvPicPr>
          <p:nvPr/>
        </p:nvPicPr>
        <p:blipFill>
          <a:blip r:embed="rId2"/>
          <a:stretch>
            <a:fillRect/>
          </a:stretch>
        </p:blipFill>
        <p:spPr>
          <a:xfrm>
            <a:off x="7675418" y="0"/>
            <a:ext cx="4516582" cy="3429000"/>
          </a:xfrm>
          <a:prstGeom prst="rect">
            <a:avLst/>
          </a:prstGeom>
        </p:spPr>
      </p:pic>
      <p:pic>
        <p:nvPicPr>
          <p:cNvPr id="6" name="Picture 5" descr="A picture containing text, photo&#10;&#10;Description automatically generated">
            <a:extLst>
              <a:ext uri="{FF2B5EF4-FFF2-40B4-BE49-F238E27FC236}">
                <a16:creationId xmlns:a16="http://schemas.microsoft.com/office/drawing/2014/main" id="{16D3314A-D392-43A3-809F-F101E2FD406E}"/>
              </a:ext>
            </a:extLst>
          </p:cNvPr>
          <p:cNvPicPr>
            <a:picLocks noChangeAspect="1"/>
          </p:cNvPicPr>
          <p:nvPr/>
        </p:nvPicPr>
        <p:blipFill>
          <a:blip r:embed="rId3"/>
          <a:stretch>
            <a:fillRect/>
          </a:stretch>
        </p:blipFill>
        <p:spPr>
          <a:xfrm>
            <a:off x="0" y="2687"/>
            <a:ext cx="7675418" cy="3181350"/>
          </a:xfrm>
          <a:prstGeom prst="rect">
            <a:avLst/>
          </a:prstGeom>
        </p:spPr>
      </p:pic>
    </p:spTree>
    <p:extLst>
      <p:ext uri="{BB962C8B-B14F-4D97-AF65-F5344CB8AC3E}">
        <p14:creationId xmlns:p14="http://schemas.microsoft.com/office/powerpoint/2010/main" val="1301632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973910-057D-4AC7-8877-A785DA0BCDBD}"/>
              </a:ext>
            </a:extLst>
          </p:cNvPr>
          <p:cNvSpPr/>
          <p:nvPr/>
        </p:nvSpPr>
        <p:spPr>
          <a:xfrm>
            <a:off x="91751" y="385991"/>
            <a:ext cx="12008498" cy="4524315"/>
          </a:xfrm>
          <a:prstGeom prst="rect">
            <a:avLst/>
          </a:prstGeom>
        </p:spPr>
        <p:txBody>
          <a:bodyPr wrap="square">
            <a:spAutoFit/>
          </a:bodyPr>
          <a:lstStyle/>
          <a:p>
            <a:r>
              <a:rPr lang="en-US" sz="2400" b="1" dirty="0">
                <a:solidFill>
                  <a:srgbClr val="001BA0"/>
                </a:solidFill>
                <a:latin typeface="&amp;quot"/>
              </a:rPr>
              <a:t>Jeremiah 32:30-35</a:t>
            </a:r>
            <a:r>
              <a:rPr lang="en-US" sz="2400" dirty="0">
                <a:solidFill>
                  <a:srgbClr val="111111"/>
                </a:solidFill>
                <a:latin typeface="Segoe UI" panose="020B0502040204020203" pitchFamily="34" charset="0"/>
              </a:rPr>
              <a:t> </a:t>
            </a:r>
            <a:r>
              <a:rPr lang="en-US" sz="2400" baseline="30000" dirty="0">
                <a:solidFill>
                  <a:srgbClr val="111111"/>
                </a:solidFill>
                <a:latin typeface="&amp;quot"/>
              </a:rPr>
              <a:t>30</a:t>
            </a:r>
            <a:r>
              <a:rPr lang="en-US" sz="2400" dirty="0">
                <a:solidFill>
                  <a:srgbClr val="111111"/>
                </a:solidFill>
                <a:latin typeface="Segoe UI" panose="020B0502040204020203" pitchFamily="34" charset="0"/>
              </a:rPr>
              <a:t>"The people of Israel and Judah have done nothing but evil in my sight from their youth; indeed, the people of Israel have done nothing but arouse my anger with what their hands have made, declares the LORD. </a:t>
            </a:r>
            <a:r>
              <a:rPr lang="en-US" sz="2400" baseline="30000" dirty="0">
                <a:solidFill>
                  <a:srgbClr val="111111"/>
                </a:solidFill>
                <a:latin typeface="&amp;quot"/>
              </a:rPr>
              <a:t>31</a:t>
            </a:r>
            <a:r>
              <a:rPr lang="en-US" sz="2400" dirty="0">
                <a:solidFill>
                  <a:srgbClr val="111111"/>
                </a:solidFill>
                <a:latin typeface="Segoe UI" panose="020B0502040204020203" pitchFamily="34" charset="0"/>
              </a:rPr>
              <a:t>From the day it was built until now, this city has so aroused my anger and wrath that I must remove it from my sight. </a:t>
            </a:r>
            <a:r>
              <a:rPr lang="en-US" sz="2400" baseline="30000" dirty="0">
                <a:solidFill>
                  <a:srgbClr val="111111"/>
                </a:solidFill>
                <a:latin typeface="&amp;quot"/>
              </a:rPr>
              <a:t>32</a:t>
            </a:r>
            <a:r>
              <a:rPr lang="en-US" sz="2400" dirty="0">
                <a:solidFill>
                  <a:srgbClr val="111111"/>
                </a:solidFill>
                <a:latin typeface="Segoe UI" panose="020B0502040204020203" pitchFamily="34" charset="0"/>
              </a:rPr>
              <a:t>The people of Israel and Judah have provoked me by all the evil they have done-they, their kings and officials, their priests and prophets, the people of Judah and those living in Jerusalem. </a:t>
            </a:r>
            <a:r>
              <a:rPr lang="en-US" sz="2400" baseline="30000" dirty="0">
                <a:solidFill>
                  <a:srgbClr val="111111"/>
                </a:solidFill>
                <a:latin typeface="&amp;quot"/>
              </a:rPr>
              <a:t>33</a:t>
            </a:r>
            <a:r>
              <a:rPr lang="en-US" sz="2400" dirty="0">
                <a:solidFill>
                  <a:srgbClr val="111111"/>
                </a:solidFill>
                <a:latin typeface="Segoe UI" panose="020B0502040204020203" pitchFamily="34" charset="0"/>
              </a:rPr>
              <a:t>They turned their backs to me and not their faces; though I taught them again and again, they would not listen or respond to discipline. </a:t>
            </a:r>
            <a:r>
              <a:rPr lang="en-US" sz="2400" baseline="30000" dirty="0">
                <a:solidFill>
                  <a:srgbClr val="111111"/>
                </a:solidFill>
                <a:latin typeface="&amp;quot"/>
              </a:rPr>
              <a:t>34</a:t>
            </a:r>
            <a:r>
              <a:rPr lang="en-US" sz="2400" dirty="0">
                <a:solidFill>
                  <a:srgbClr val="111111"/>
                </a:solidFill>
                <a:latin typeface="Segoe UI" panose="020B0502040204020203" pitchFamily="34" charset="0"/>
              </a:rPr>
              <a:t>They set up their vile images in the house that bears my Name and defiled it. </a:t>
            </a:r>
            <a:r>
              <a:rPr lang="en-US" sz="2400" baseline="30000" dirty="0">
                <a:solidFill>
                  <a:srgbClr val="111111"/>
                </a:solidFill>
                <a:latin typeface="&amp;quot"/>
              </a:rPr>
              <a:t>35</a:t>
            </a:r>
            <a:r>
              <a:rPr lang="en-US" sz="2400" dirty="0">
                <a:solidFill>
                  <a:srgbClr val="111111"/>
                </a:solidFill>
                <a:latin typeface="Segoe UI" panose="020B0502040204020203" pitchFamily="34" charset="0"/>
              </a:rPr>
              <a:t>They built high places for Baal in the Valley of Ben Hinnom to sacrifice their sons and daughters to </a:t>
            </a:r>
            <a:r>
              <a:rPr lang="en-US" sz="2400" dirty="0" err="1">
                <a:solidFill>
                  <a:srgbClr val="111111"/>
                </a:solidFill>
                <a:latin typeface="Segoe UI" panose="020B0502040204020203" pitchFamily="34" charset="0"/>
              </a:rPr>
              <a:t>Molek</a:t>
            </a:r>
            <a:r>
              <a:rPr lang="en-US" sz="2400" dirty="0">
                <a:solidFill>
                  <a:srgbClr val="111111"/>
                </a:solidFill>
                <a:latin typeface="Segoe UI" panose="020B0502040204020203" pitchFamily="34" charset="0"/>
              </a:rPr>
              <a:t>, though I never commanded-nor did it enter my mind-that they should do such a detestable thing and so make Judah sin.</a:t>
            </a:r>
            <a:endParaRPr lang="en-US" sz="2400" dirty="0"/>
          </a:p>
        </p:txBody>
      </p:sp>
    </p:spTree>
    <p:extLst>
      <p:ext uri="{BB962C8B-B14F-4D97-AF65-F5344CB8AC3E}">
        <p14:creationId xmlns:p14="http://schemas.microsoft.com/office/powerpoint/2010/main" val="282687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A29C91-A3CE-4EEA-BF2B-8633467AF7A0}"/>
              </a:ext>
            </a:extLst>
          </p:cNvPr>
          <p:cNvSpPr/>
          <p:nvPr/>
        </p:nvSpPr>
        <p:spPr>
          <a:xfrm>
            <a:off x="290945" y="335018"/>
            <a:ext cx="11610109" cy="2308324"/>
          </a:xfrm>
          <a:prstGeom prst="rect">
            <a:avLst/>
          </a:prstGeom>
        </p:spPr>
        <p:txBody>
          <a:bodyPr wrap="square">
            <a:spAutoFit/>
          </a:bodyPr>
          <a:lstStyle/>
          <a:p>
            <a:r>
              <a:rPr lang="en-US" altLang="en-US" sz="3600" b="1" dirty="0">
                <a:latin typeface="Arial Narrow" panose="020B0606020202030204" pitchFamily="34" charset="0"/>
              </a:rPr>
              <a:t>-Unfortunately it is Practiced Among God’s N.T. People</a:t>
            </a:r>
          </a:p>
          <a:p>
            <a:r>
              <a:rPr lang="en-US" altLang="en-US" sz="3600" b="1" dirty="0">
                <a:latin typeface="Arial Narrow" panose="020B0606020202030204" pitchFamily="34" charset="0"/>
              </a:rPr>
              <a:t>-We are not through offering up our children to idols.</a:t>
            </a:r>
          </a:p>
          <a:p>
            <a:r>
              <a:rPr lang="en-US" altLang="en-US" sz="3600" b="1" dirty="0">
                <a:latin typeface="Arial Narrow" panose="020B0606020202030204" pitchFamily="34" charset="0"/>
              </a:rPr>
              <a:t>-We’ve only substituted our modern-day “gods” for the ancient idol </a:t>
            </a:r>
            <a:r>
              <a:rPr lang="en-US" altLang="en-US" sz="3600" b="1" dirty="0" err="1">
                <a:latin typeface="Arial Narrow" panose="020B0606020202030204" pitchFamily="34" charset="0"/>
              </a:rPr>
              <a:t>Molech</a:t>
            </a:r>
            <a:r>
              <a:rPr lang="en-US" altLang="en-US" sz="3600" b="1" dirty="0">
                <a:latin typeface="Arial Narrow" panose="020B0606020202030204" pitchFamily="34" charset="0"/>
              </a:rPr>
              <a:t>.</a:t>
            </a:r>
          </a:p>
        </p:txBody>
      </p:sp>
      <p:pic>
        <p:nvPicPr>
          <p:cNvPr id="4" name="Picture 3">
            <a:extLst>
              <a:ext uri="{FF2B5EF4-FFF2-40B4-BE49-F238E27FC236}">
                <a16:creationId xmlns:a16="http://schemas.microsoft.com/office/drawing/2014/main" id="{36CC3C4A-DC03-4863-BE8D-1EF9EADD6485}"/>
              </a:ext>
            </a:extLst>
          </p:cNvPr>
          <p:cNvPicPr>
            <a:picLocks noChangeAspect="1"/>
          </p:cNvPicPr>
          <p:nvPr/>
        </p:nvPicPr>
        <p:blipFill>
          <a:blip r:embed="rId2"/>
          <a:stretch>
            <a:fillRect/>
          </a:stretch>
        </p:blipFill>
        <p:spPr>
          <a:xfrm>
            <a:off x="6096000" y="3023118"/>
            <a:ext cx="6096000" cy="3834882"/>
          </a:xfrm>
          <a:prstGeom prst="rect">
            <a:avLst/>
          </a:prstGeom>
        </p:spPr>
      </p:pic>
      <p:pic>
        <p:nvPicPr>
          <p:cNvPr id="6" name="Picture 5" descr="A small child sitting on a table&#10;&#10;Description automatically generated">
            <a:extLst>
              <a:ext uri="{FF2B5EF4-FFF2-40B4-BE49-F238E27FC236}">
                <a16:creationId xmlns:a16="http://schemas.microsoft.com/office/drawing/2014/main" id="{6BCFC9E2-7E06-4797-A01F-62A4F8887572}"/>
              </a:ext>
            </a:extLst>
          </p:cNvPr>
          <p:cNvPicPr>
            <a:picLocks noChangeAspect="1"/>
          </p:cNvPicPr>
          <p:nvPr/>
        </p:nvPicPr>
        <p:blipFill>
          <a:blip r:embed="rId3"/>
          <a:stretch>
            <a:fillRect/>
          </a:stretch>
        </p:blipFill>
        <p:spPr>
          <a:xfrm>
            <a:off x="0" y="3023118"/>
            <a:ext cx="6096000" cy="3834882"/>
          </a:xfrm>
          <a:prstGeom prst="rect">
            <a:avLst/>
          </a:prstGeom>
        </p:spPr>
      </p:pic>
    </p:spTree>
    <p:extLst>
      <p:ext uri="{BB962C8B-B14F-4D97-AF65-F5344CB8AC3E}">
        <p14:creationId xmlns:p14="http://schemas.microsoft.com/office/powerpoint/2010/main" val="4029488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BA67A9-1946-49B6-B8B5-7BE9E1340677}"/>
              </a:ext>
            </a:extLst>
          </p:cNvPr>
          <p:cNvSpPr/>
          <p:nvPr/>
        </p:nvSpPr>
        <p:spPr>
          <a:xfrm>
            <a:off x="450979" y="1737555"/>
            <a:ext cx="11290041" cy="3662541"/>
          </a:xfrm>
          <a:prstGeom prst="rect">
            <a:avLst/>
          </a:prstGeom>
        </p:spPr>
        <p:txBody>
          <a:bodyPr wrap="square">
            <a:spAutoFit/>
          </a:bodyPr>
          <a:lstStyle/>
          <a:p>
            <a:pPr>
              <a:defRPr/>
            </a:pPr>
            <a:r>
              <a:rPr lang="en-US" altLang="en-US" sz="3600" dirty="0">
                <a:effectLst>
                  <a:glow rad="38100">
                    <a:schemeClr val="bg1">
                      <a:lumMod val="50000"/>
                      <a:lumOff val="50000"/>
                      <a:alpha val="20000"/>
                    </a:schemeClr>
                  </a:glow>
                </a:effectLst>
                <a:latin typeface="Arial Rounded MT Bold" panose="020F0704030504030204" pitchFamily="34" charset="0"/>
              </a:rPr>
              <a:t>1. The </a:t>
            </a:r>
            <a:r>
              <a:rPr lang="en-US" altLang="en-US" sz="3600" b="1" i="1" dirty="0">
                <a:effectLst>
                  <a:glow rad="38100">
                    <a:schemeClr val="bg1">
                      <a:lumMod val="50000"/>
                      <a:lumOff val="50000"/>
                      <a:alpha val="20000"/>
                    </a:schemeClr>
                  </a:glow>
                </a:effectLst>
                <a:latin typeface="Arial Rounded MT Bold" panose="020F0704030504030204" pitchFamily="34" charset="0"/>
              </a:rPr>
              <a:t>“GOD OF APATHY”</a:t>
            </a:r>
          </a:p>
          <a:p>
            <a:pPr lvl="1">
              <a:buFontTx/>
              <a:buChar char="•"/>
              <a:defRPr/>
            </a:pPr>
            <a:r>
              <a:rPr lang="en-US" altLang="en-US" sz="2800" dirty="0">
                <a:effectLst>
                  <a:glow rad="38100">
                    <a:schemeClr val="bg1">
                      <a:lumMod val="50000"/>
                      <a:lumOff val="50000"/>
                      <a:alpha val="20000"/>
                    </a:schemeClr>
                  </a:glow>
                </a:effectLst>
                <a:latin typeface="Arial Rounded MT Bold" panose="020F0704030504030204" pitchFamily="34" charset="0"/>
              </a:rPr>
              <a:t>Too many children no longer care about ethics, manners, respect, responsibility.</a:t>
            </a:r>
          </a:p>
          <a:p>
            <a:pPr lvl="1">
              <a:buFontTx/>
              <a:buChar char="•"/>
              <a:defRPr/>
            </a:pPr>
            <a:r>
              <a:rPr lang="en-US" altLang="en-US" sz="2800" dirty="0">
                <a:effectLst>
                  <a:glow rad="38100">
                    <a:schemeClr val="bg1">
                      <a:lumMod val="50000"/>
                      <a:lumOff val="50000"/>
                      <a:alpha val="20000"/>
                    </a:schemeClr>
                  </a:glow>
                </a:effectLst>
                <a:latin typeface="Arial Rounded MT Bold" panose="020F0704030504030204" pitchFamily="34" charset="0"/>
              </a:rPr>
              <a:t>Even worse, many children of Christians do not care about the Lord, His word, or His church</a:t>
            </a:r>
          </a:p>
          <a:p>
            <a:pPr lvl="1">
              <a:buFontTx/>
              <a:buChar char="•"/>
              <a:defRPr/>
            </a:pPr>
            <a:r>
              <a:rPr lang="en-US" altLang="en-US" sz="2800" dirty="0">
                <a:effectLst>
                  <a:glow rad="38100">
                    <a:schemeClr val="bg1">
                      <a:lumMod val="50000"/>
                      <a:lumOff val="50000"/>
                      <a:alpha val="20000"/>
                    </a:schemeClr>
                  </a:glow>
                </a:effectLst>
                <a:latin typeface="Arial Rounded MT Bold" panose="020F0704030504030204" pitchFamily="34" charset="0"/>
              </a:rPr>
              <a:t>If we as parents do not care, our children will not care.</a:t>
            </a:r>
          </a:p>
          <a:p>
            <a:pPr lvl="1">
              <a:buFontTx/>
              <a:buChar char="•"/>
              <a:defRPr/>
            </a:pPr>
            <a:r>
              <a:rPr lang="en-US" altLang="en-US" sz="2800" dirty="0">
                <a:effectLst>
                  <a:glow rad="38100">
                    <a:schemeClr val="bg1">
                      <a:lumMod val="50000"/>
                      <a:lumOff val="50000"/>
                      <a:alpha val="20000"/>
                    </a:schemeClr>
                  </a:glow>
                </a:effectLst>
                <a:latin typeface="Arial Rounded MT Bold" panose="020F0704030504030204" pitchFamily="34" charset="0"/>
              </a:rPr>
              <a:t>The Bible teaches </a:t>
            </a:r>
            <a:r>
              <a:rPr lang="en-US" altLang="en-US" sz="2800" i="1" u="sng" dirty="0">
                <a:effectLst>
                  <a:glow rad="38100">
                    <a:schemeClr val="bg1">
                      <a:lumMod val="50000"/>
                      <a:lumOff val="50000"/>
                      <a:alpha val="20000"/>
                    </a:schemeClr>
                  </a:glow>
                </a:effectLst>
                <a:latin typeface="Arial Rounded MT Bold" panose="020F0704030504030204" pitchFamily="34" charset="0"/>
              </a:rPr>
              <a:t>diligence</a:t>
            </a:r>
            <a:r>
              <a:rPr lang="en-US" altLang="en-US" sz="2800" dirty="0">
                <a:effectLst>
                  <a:glow rad="38100">
                    <a:schemeClr val="bg1">
                      <a:lumMod val="50000"/>
                      <a:lumOff val="50000"/>
                      <a:alpha val="20000"/>
                    </a:schemeClr>
                  </a:glow>
                </a:effectLst>
                <a:latin typeface="Arial Rounded MT Bold" panose="020F0704030504030204" pitchFamily="34" charset="0"/>
              </a:rPr>
              <a:t>, not </a:t>
            </a:r>
            <a:r>
              <a:rPr lang="en-US" altLang="en-US" sz="2800" i="1" u="sng" dirty="0">
                <a:effectLst>
                  <a:glow rad="38100">
                    <a:schemeClr val="bg1">
                      <a:lumMod val="50000"/>
                      <a:lumOff val="50000"/>
                      <a:alpha val="20000"/>
                    </a:schemeClr>
                  </a:glow>
                </a:effectLst>
                <a:latin typeface="Arial Rounded MT Bold" panose="020F0704030504030204" pitchFamily="34" charset="0"/>
              </a:rPr>
              <a:t>negligence.</a:t>
            </a:r>
            <a:r>
              <a:rPr lang="en-US" altLang="en-US" sz="2800" dirty="0">
                <a:effectLst>
                  <a:glow rad="38100">
                    <a:schemeClr val="bg1">
                      <a:lumMod val="50000"/>
                      <a:lumOff val="50000"/>
                      <a:alpha val="20000"/>
                    </a:schemeClr>
                  </a:glow>
                </a:effectLst>
                <a:latin typeface="Arial Rounded MT Bold" panose="020F0704030504030204" pitchFamily="34" charset="0"/>
              </a:rPr>
              <a:t>   </a:t>
            </a:r>
          </a:p>
          <a:p>
            <a:pPr lvl="1">
              <a:defRPr/>
            </a:pPr>
            <a:r>
              <a:rPr lang="en-US" altLang="en-US" sz="2800" b="1" dirty="0">
                <a:solidFill>
                  <a:srgbClr val="FF0000"/>
                </a:solidFill>
                <a:effectLst>
                  <a:glow rad="38100">
                    <a:schemeClr val="bg1">
                      <a:lumMod val="50000"/>
                      <a:lumOff val="50000"/>
                      <a:alpha val="20000"/>
                    </a:schemeClr>
                  </a:glow>
                </a:effectLst>
              </a:rPr>
              <a:t>   (Rom 12:10-11   Heb 6:9-12  2 Pet 1:5)</a:t>
            </a:r>
          </a:p>
        </p:txBody>
      </p:sp>
      <p:pic>
        <p:nvPicPr>
          <p:cNvPr id="3" name="Picture 2" descr="A close up of a boy&#10;&#10;Description automatically generated">
            <a:extLst>
              <a:ext uri="{FF2B5EF4-FFF2-40B4-BE49-F238E27FC236}">
                <a16:creationId xmlns:a16="http://schemas.microsoft.com/office/drawing/2014/main" id="{48735616-3752-4FD5-8591-09A26598B924}"/>
              </a:ext>
            </a:extLst>
          </p:cNvPr>
          <p:cNvPicPr>
            <a:picLocks noChangeAspect="1"/>
          </p:cNvPicPr>
          <p:nvPr/>
        </p:nvPicPr>
        <p:blipFill>
          <a:blip r:embed="rId2"/>
          <a:stretch>
            <a:fillRect/>
          </a:stretch>
        </p:blipFill>
        <p:spPr>
          <a:xfrm>
            <a:off x="7380514" y="0"/>
            <a:ext cx="4839195" cy="2174033"/>
          </a:xfrm>
          <a:prstGeom prst="rect">
            <a:avLst/>
          </a:prstGeom>
        </p:spPr>
      </p:pic>
      <p:sp>
        <p:nvSpPr>
          <p:cNvPr id="4" name="Rectangle 3">
            <a:extLst>
              <a:ext uri="{FF2B5EF4-FFF2-40B4-BE49-F238E27FC236}">
                <a16:creationId xmlns:a16="http://schemas.microsoft.com/office/drawing/2014/main" id="{A2FE8693-4796-448C-92AB-168C64546366}"/>
              </a:ext>
            </a:extLst>
          </p:cNvPr>
          <p:cNvSpPr/>
          <p:nvPr/>
        </p:nvSpPr>
        <p:spPr>
          <a:xfrm>
            <a:off x="806012" y="0"/>
            <a:ext cx="8795188" cy="1446550"/>
          </a:xfrm>
          <a:prstGeom prst="rect">
            <a:avLst/>
          </a:prstGeom>
        </p:spPr>
        <p:txBody>
          <a:bodyPr wrap="square">
            <a:spAutoFit/>
          </a:bodyPr>
          <a:lstStyle/>
          <a:p>
            <a:r>
              <a:rPr lang="en-US" sz="4400" dirty="0"/>
              <a:t>Sacrificing Our Children to Idols………..</a:t>
            </a:r>
          </a:p>
        </p:txBody>
      </p:sp>
    </p:spTree>
    <p:extLst>
      <p:ext uri="{BB962C8B-B14F-4D97-AF65-F5344CB8AC3E}">
        <p14:creationId xmlns:p14="http://schemas.microsoft.com/office/powerpoint/2010/main" val="1593680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507759-E604-4D9F-B472-0B3F8D521AC9}"/>
              </a:ext>
            </a:extLst>
          </p:cNvPr>
          <p:cNvSpPr/>
          <p:nvPr/>
        </p:nvSpPr>
        <p:spPr>
          <a:xfrm>
            <a:off x="346434" y="182480"/>
            <a:ext cx="9740167" cy="707886"/>
          </a:xfrm>
          <a:prstGeom prst="rect">
            <a:avLst/>
          </a:prstGeom>
        </p:spPr>
        <p:txBody>
          <a:bodyPr wrap="none">
            <a:spAutoFit/>
          </a:bodyPr>
          <a:lstStyle/>
          <a:p>
            <a:r>
              <a:rPr lang="en-US" sz="4000" dirty="0"/>
              <a:t>Sacrificing Our Children to Idols………..</a:t>
            </a:r>
          </a:p>
        </p:txBody>
      </p:sp>
      <p:sp>
        <p:nvSpPr>
          <p:cNvPr id="3" name="Rectangle 2">
            <a:extLst>
              <a:ext uri="{FF2B5EF4-FFF2-40B4-BE49-F238E27FC236}">
                <a16:creationId xmlns:a16="http://schemas.microsoft.com/office/drawing/2014/main" id="{33B99F8D-6937-46AE-9E42-CE4664F0F802}"/>
              </a:ext>
            </a:extLst>
          </p:cNvPr>
          <p:cNvSpPr/>
          <p:nvPr/>
        </p:nvSpPr>
        <p:spPr>
          <a:xfrm>
            <a:off x="346434" y="890366"/>
            <a:ext cx="10986584" cy="5509200"/>
          </a:xfrm>
          <a:prstGeom prst="rect">
            <a:avLst/>
          </a:prstGeom>
        </p:spPr>
        <p:txBody>
          <a:bodyPr wrap="square">
            <a:spAutoFit/>
          </a:bodyPr>
          <a:lstStyle/>
          <a:p>
            <a:pPr>
              <a:defRPr/>
            </a:pPr>
            <a:r>
              <a:rPr lang="en-US" altLang="en-US" sz="3200" b="1" dirty="0"/>
              <a:t>2. The </a:t>
            </a:r>
            <a:r>
              <a:rPr lang="en-US" altLang="en-US" sz="3600" b="1" i="1" dirty="0"/>
              <a:t>“GOD OF MATERIALISM”</a:t>
            </a:r>
          </a:p>
          <a:p>
            <a:pPr lvl="1">
              <a:buFontTx/>
              <a:buChar char="•"/>
              <a:defRPr/>
            </a:pPr>
            <a:r>
              <a:rPr lang="en-US" altLang="en-US" sz="3200" b="1" dirty="0"/>
              <a:t>Many raise children in an environment where money &amp; possessions take center stage.</a:t>
            </a:r>
          </a:p>
          <a:p>
            <a:pPr lvl="1">
              <a:buFontTx/>
              <a:buChar char="•"/>
              <a:defRPr/>
            </a:pPr>
            <a:r>
              <a:rPr lang="en-US" altLang="en-US" sz="3200" b="1" dirty="0"/>
              <a:t>This example sends the wrong message to our children.</a:t>
            </a:r>
            <a:r>
              <a:rPr lang="en-US" altLang="en-US" sz="3200" b="1" dirty="0">
                <a:solidFill>
                  <a:srgbClr val="FF0000"/>
                </a:solidFill>
              </a:rPr>
              <a:t>   (Lk 12:15)</a:t>
            </a:r>
          </a:p>
          <a:p>
            <a:pPr lvl="1">
              <a:buFontTx/>
              <a:buChar char="•"/>
              <a:defRPr/>
            </a:pPr>
            <a:r>
              <a:rPr lang="en-US" altLang="en-US" sz="3200" b="1" dirty="0"/>
              <a:t>Such raising sends the wrong message to our children</a:t>
            </a:r>
          </a:p>
          <a:p>
            <a:pPr lvl="1">
              <a:buFontTx/>
              <a:buChar char="•"/>
              <a:defRPr/>
            </a:pPr>
            <a:r>
              <a:rPr lang="en-US" altLang="en-US" sz="3200" b="1" dirty="0"/>
              <a:t>Earthly treasures take precedence over heavenly ones.</a:t>
            </a:r>
            <a:r>
              <a:rPr lang="en-US" altLang="en-US" sz="3200" b="1" dirty="0">
                <a:solidFill>
                  <a:srgbClr val="FF0000"/>
                </a:solidFill>
              </a:rPr>
              <a:t>   (Mt 6:19-21)</a:t>
            </a:r>
          </a:p>
          <a:p>
            <a:pPr lvl="1">
              <a:buFontTx/>
              <a:buChar char="•"/>
              <a:defRPr/>
            </a:pPr>
            <a:r>
              <a:rPr lang="en-US" altLang="en-US" sz="3200" b="1" dirty="0"/>
              <a:t>“Spiritual poverty” will come.</a:t>
            </a:r>
            <a:r>
              <a:rPr lang="en-US" altLang="en-US" sz="3200" b="1" dirty="0">
                <a:solidFill>
                  <a:srgbClr val="FF0000"/>
                </a:solidFill>
              </a:rPr>
              <a:t> </a:t>
            </a:r>
          </a:p>
          <a:p>
            <a:pPr lvl="1">
              <a:defRPr/>
            </a:pPr>
            <a:r>
              <a:rPr lang="en-US" altLang="en-US" sz="3200" b="1" dirty="0">
                <a:solidFill>
                  <a:srgbClr val="FF0000"/>
                </a:solidFill>
              </a:rPr>
              <a:t>     (Lk 12:21) (1 Tim 6:6-10)</a:t>
            </a:r>
          </a:p>
          <a:p>
            <a:pPr lvl="2">
              <a:defRPr/>
            </a:pPr>
            <a:endParaRPr lang="en-US" altLang="en-US" sz="2800" b="1" dirty="0">
              <a:solidFill>
                <a:srgbClr val="FF0000"/>
              </a:solidFill>
              <a:latin typeface="Arial Narrow" panose="020B0606020202030204" pitchFamily="34" charset="0"/>
            </a:endParaRPr>
          </a:p>
        </p:txBody>
      </p:sp>
      <p:pic>
        <p:nvPicPr>
          <p:cNvPr id="5" name="Picture 4" descr="A picture containing car, person, boy&#10;&#10;Description automatically generated">
            <a:extLst>
              <a:ext uri="{FF2B5EF4-FFF2-40B4-BE49-F238E27FC236}">
                <a16:creationId xmlns:a16="http://schemas.microsoft.com/office/drawing/2014/main" id="{048DD72E-B5D2-48F4-89EA-D3C283434E1D}"/>
              </a:ext>
            </a:extLst>
          </p:cNvPr>
          <p:cNvPicPr>
            <a:picLocks noChangeAspect="1"/>
          </p:cNvPicPr>
          <p:nvPr/>
        </p:nvPicPr>
        <p:blipFill>
          <a:blip r:embed="rId2"/>
          <a:stretch>
            <a:fillRect/>
          </a:stretch>
        </p:blipFill>
        <p:spPr>
          <a:xfrm>
            <a:off x="9074727" y="0"/>
            <a:ext cx="3117273" cy="1530220"/>
          </a:xfrm>
          <a:prstGeom prst="rect">
            <a:avLst/>
          </a:prstGeom>
        </p:spPr>
      </p:pic>
    </p:spTree>
    <p:extLst>
      <p:ext uri="{BB962C8B-B14F-4D97-AF65-F5344CB8AC3E}">
        <p14:creationId xmlns:p14="http://schemas.microsoft.com/office/powerpoint/2010/main" val="351887867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111</TotalTime>
  <Words>846</Words>
  <Application>Microsoft Office PowerPoint</Application>
  <PresentationFormat>Widescreen</PresentationFormat>
  <Paragraphs>48</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&amp;quot</vt:lpstr>
      <vt:lpstr>Arial</vt:lpstr>
      <vt:lpstr>Arial Black</vt:lpstr>
      <vt:lpstr>Arial Narrow</vt:lpstr>
      <vt:lpstr>Arial Rounded MT Bold</vt:lpstr>
      <vt:lpstr>Gill Sans MT</vt:lpstr>
      <vt:lpstr>Segoe UI</vt:lpstr>
      <vt:lpstr>Gallery</vt:lpstr>
      <vt:lpstr>Sacrificing our Children  to Idols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Sacrificing our Children to Idols</dc:title>
  <dc:creator>Mitchell Dalrymple</dc:creator>
  <cp:lastModifiedBy>Mitchell Dalrymple</cp:lastModifiedBy>
  <cp:revision>16</cp:revision>
  <dcterms:created xsi:type="dcterms:W3CDTF">2018-12-01T16:00:23Z</dcterms:created>
  <dcterms:modified xsi:type="dcterms:W3CDTF">2019-10-08T20:27:59Z</dcterms:modified>
</cp:coreProperties>
</file>