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79" r:id="rId2"/>
    <p:sldId id="256" r:id="rId3"/>
    <p:sldId id="276" r:id="rId4"/>
    <p:sldId id="257" r:id="rId5"/>
    <p:sldId id="271" r:id="rId6"/>
    <p:sldId id="261" r:id="rId7"/>
    <p:sldId id="272" r:id="rId8"/>
    <p:sldId id="258" r:id="rId9"/>
    <p:sldId id="280" r:id="rId10"/>
    <p:sldId id="267" r:id="rId11"/>
    <p:sldId id="266" r:id="rId12"/>
    <p:sldId id="259" r:id="rId13"/>
    <p:sldId id="274" r:id="rId14"/>
    <p:sldId id="260" r:id="rId15"/>
    <p:sldId id="281" r:id="rId16"/>
    <p:sldId id="282" r:id="rId17"/>
    <p:sldId id="262" r:id="rId18"/>
    <p:sldId id="28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074" autoAdjust="0"/>
    <p:restoredTop sz="94434" autoAdjust="0"/>
  </p:normalViewPr>
  <p:slideViewPr>
    <p:cSldViewPr snapToGrid="0">
      <p:cViewPr varScale="1">
        <p:scale>
          <a:sx n="61" d="100"/>
          <a:sy n="61" d="100"/>
        </p:scale>
        <p:origin x="66" y="81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9144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5F86D12-3092-4216-9B92-365C6A1B3183}"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D0D55-D6ED-4D88-972D-18E7871187E7}"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6349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F86D12-3092-4216-9B92-365C6A1B3183}"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D0D55-D6ED-4D88-972D-18E7871187E7}" type="slidenum">
              <a:rPr lang="en-US" smtClean="0"/>
              <a:t>‹#›</a:t>
            </a:fld>
            <a:endParaRPr lang="en-US"/>
          </a:p>
        </p:txBody>
      </p:sp>
    </p:spTree>
    <p:extLst>
      <p:ext uri="{BB962C8B-B14F-4D97-AF65-F5344CB8AC3E}">
        <p14:creationId xmlns:p14="http://schemas.microsoft.com/office/powerpoint/2010/main" val="2756896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F86D12-3092-4216-9B92-365C6A1B3183}"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D0D55-D6ED-4D88-972D-18E7871187E7}" type="slidenum">
              <a:rPr lang="en-US" smtClean="0"/>
              <a:t>‹#›</a:t>
            </a:fld>
            <a:endParaRPr lang="en-US"/>
          </a:p>
        </p:txBody>
      </p:sp>
    </p:spTree>
    <p:extLst>
      <p:ext uri="{BB962C8B-B14F-4D97-AF65-F5344CB8AC3E}">
        <p14:creationId xmlns:p14="http://schemas.microsoft.com/office/powerpoint/2010/main" val="351537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F86D12-3092-4216-9B92-365C6A1B3183}"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D0D55-D6ED-4D88-972D-18E7871187E7}" type="slidenum">
              <a:rPr lang="en-US" smtClean="0"/>
              <a:t>‹#›</a:t>
            </a:fld>
            <a:endParaRPr lang="en-US"/>
          </a:p>
        </p:txBody>
      </p:sp>
    </p:spTree>
    <p:extLst>
      <p:ext uri="{BB962C8B-B14F-4D97-AF65-F5344CB8AC3E}">
        <p14:creationId xmlns:p14="http://schemas.microsoft.com/office/powerpoint/2010/main" val="2672807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F86D12-3092-4216-9B92-365C6A1B3183}" type="datetimeFigureOut">
              <a:rPr lang="en-US" smtClean="0"/>
              <a:t>3/31/2019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DD0D55-D6ED-4D88-972D-18E7871187E7}"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2569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F86D12-3092-4216-9B92-365C6A1B3183}" type="datetimeFigureOut">
              <a:rPr lang="en-US" smtClean="0"/>
              <a:t>3/31/2019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D0D55-D6ED-4D88-972D-18E7871187E7}" type="slidenum">
              <a:rPr lang="en-US" smtClean="0"/>
              <a:t>‹#›</a:t>
            </a:fld>
            <a:endParaRPr lang="en-US"/>
          </a:p>
        </p:txBody>
      </p:sp>
    </p:spTree>
    <p:extLst>
      <p:ext uri="{BB962C8B-B14F-4D97-AF65-F5344CB8AC3E}">
        <p14:creationId xmlns:p14="http://schemas.microsoft.com/office/powerpoint/2010/main" val="3024645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F86D12-3092-4216-9B92-365C6A1B3183}" type="datetimeFigureOut">
              <a:rPr lang="en-US" smtClean="0"/>
              <a:t>3/31/2019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DD0D55-D6ED-4D88-972D-18E7871187E7}" type="slidenum">
              <a:rPr lang="en-US" smtClean="0"/>
              <a:t>‹#›</a:t>
            </a:fld>
            <a:endParaRPr lang="en-US"/>
          </a:p>
        </p:txBody>
      </p:sp>
    </p:spTree>
    <p:extLst>
      <p:ext uri="{BB962C8B-B14F-4D97-AF65-F5344CB8AC3E}">
        <p14:creationId xmlns:p14="http://schemas.microsoft.com/office/powerpoint/2010/main" val="2979042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F86D12-3092-4216-9B92-365C6A1B3183}" type="datetimeFigureOut">
              <a:rPr lang="en-US" smtClean="0"/>
              <a:t>3/31/2019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DD0D55-D6ED-4D88-972D-18E7871187E7}" type="slidenum">
              <a:rPr lang="en-US" smtClean="0"/>
              <a:t>‹#›</a:t>
            </a:fld>
            <a:endParaRPr lang="en-US"/>
          </a:p>
        </p:txBody>
      </p:sp>
    </p:spTree>
    <p:extLst>
      <p:ext uri="{BB962C8B-B14F-4D97-AF65-F5344CB8AC3E}">
        <p14:creationId xmlns:p14="http://schemas.microsoft.com/office/powerpoint/2010/main" val="157280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5F86D12-3092-4216-9B92-365C6A1B3183}" type="datetimeFigureOut">
              <a:rPr lang="en-US" smtClean="0"/>
              <a:t>3/31/2019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94DD0D55-D6ED-4D88-972D-18E7871187E7}" type="slidenum">
              <a:rPr lang="en-US" smtClean="0"/>
              <a:t>‹#›</a:t>
            </a:fld>
            <a:endParaRPr lang="en-US"/>
          </a:p>
        </p:txBody>
      </p:sp>
    </p:spTree>
    <p:extLst>
      <p:ext uri="{BB962C8B-B14F-4D97-AF65-F5344CB8AC3E}">
        <p14:creationId xmlns:p14="http://schemas.microsoft.com/office/powerpoint/2010/main" val="1069340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D5F86D12-3092-4216-9B92-365C6A1B3183}" type="datetimeFigureOut">
              <a:rPr lang="en-US" smtClean="0"/>
              <a:t>3/31/2019</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4DD0D55-D6ED-4D88-972D-18E7871187E7}" type="slidenum">
              <a:rPr lang="en-US" smtClean="0"/>
              <a:t>‹#›</a:t>
            </a:fld>
            <a:endParaRPr lang="en-US"/>
          </a:p>
        </p:txBody>
      </p:sp>
    </p:spTree>
    <p:extLst>
      <p:ext uri="{BB962C8B-B14F-4D97-AF65-F5344CB8AC3E}">
        <p14:creationId xmlns:p14="http://schemas.microsoft.com/office/powerpoint/2010/main" val="361079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27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5F86D12-3092-4216-9B92-365C6A1B3183}" type="datetimeFigureOut">
              <a:rPr lang="en-US" smtClean="0"/>
              <a:t>3/31/2019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DD0D55-D6ED-4D88-972D-18E7871187E7}" type="slidenum">
              <a:rPr lang="en-US" smtClean="0"/>
              <a:t>‹#›</a:t>
            </a:fld>
            <a:endParaRPr lang="en-US"/>
          </a:p>
        </p:txBody>
      </p:sp>
    </p:spTree>
    <p:extLst>
      <p:ext uri="{BB962C8B-B14F-4D97-AF65-F5344CB8AC3E}">
        <p14:creationId xmlns:p14="http://schemas.microsoft.com/office/powerpoint/2010/main" val="4285411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60" y="1845734"/>
            <a:ext cx="75438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675">
                <a:solidFill>
                  <a:srgbClr val="FFFFFF"/>
                </a:solidFill>
              </a:defRPr>
            </a:lvl1pPr>
          </a:lstStyle>
          <a:p>
            <a:fld id="{D5F86D12-3092-4216-9B92-365C6A1B3183}" type="datetimeFigureOut">
              <a:rPr lang="en-US" smtClean="0"/>
              <a:t>3/31/2019</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675"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788">
                <a:solidFill>
                  <a:srgbClr val="FFFFFF"/>
                </a:solidFill>
              </a:defRPr>
            </a:lvl1pPr>
          </a:lstStyle>
          <a:p>
            <a:fld id="{94DD0D55-D6ED-4D88-972D-18E7871187E7}"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936611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r>
              <a:rPr lang="en-US" sz="4400" dirty="0"/>
              <a:t>“</a:t>
            </a:r>
            <a:r>
              <a:rPr lang="en-US" sz="4400" dirty="0" err="1"/>
              <a:t>Mene</a:t>
            </a:r>
            <a:r>
              <a:rPr lang="en-US" sz="4400" dirty="0"/>
              <a:t> </a:t>
            </a:r>
            <a:r>
              <a:rPr lang="en-US" sz="4400" dirty="0" err="1"/>
              <a:t>Mene</a:t>
            </a:r>
            <a:r>
              <a:rPr lang="en-US" sz="4400" dirty="0"/>
              <a:t> </a:t>
            </a:r>
            <a:r>
              <a:rPr lang="en-US" sz="4400" dirty="0" err="1"/>
              <a:t>Tekel</a:t>
            </a:r>
            <a:r>
              <a:rPr lang="en-US" sz="4400" dirty="0"/>
              <a:t> </a:t>
            </a:r>
            <a:r>
              <a:rPr lang="en-US" sz="4400" dirty="0" err="1"/>
              <a:t>Upharsin</a:t>
            </a:r>
            <a:r>
              <a:rPr lang="en-US" sz="4400" dirty="0"/>
              <a:t>”</a:t>
            </a:r>
          </a:p>
          <a:p>
            <a:endParaRPr lang="en-US" dirty="0"/>
          </a:p>
        </p:txBody>
      </p:sp>
      <p:cxnSp>
        <p:nvCxnSpPr>
          <p:cNvPr id="4" name="Straight Connector 3"/>
          <p:cNvCxnSpPr/>
          <p:nvPr/>
        </p:nvCxnSpPr>
        <p:spPr>
          <a:xfrm>
            <a:off x="4412638" y="2503298"/>
            <a:ext cx="1228308" cy="8082"/>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4355488" y="1017398"/>
            <a:ext cx="667940" cy="1548300"/>
          </a:xfrm>
          <a:prstGeom prst="rect">
            <a:avLst/>
          </a:prstGeom>
          <a:noFill/>
          <a:ln w="9525">
            <a:noFill/>
            <a:miter lim="800000"/>
            <a:headEnd/>
            <a:tailEnd/>
          </a:ln>
        </p:spPr>
      </p:pic>
    </p:spTree>
    <p:extLst>
      <p:ext uri="{BB962C8B-B14F-4D97-AF65-F5344CB8AC3E}">
        <p14:creationId xmlns:p14="http://schemas.microsoft.com/office/powerpoint/2010/main" val="205320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2000"/>
                                        <p:tgtEl>
                                          <p:spTgt spid="3">
                                            <p:txEl>
                                              <p:pRg st="0" end="0"/>
                                            </p:txEl>
                                          </p:spTgt>
                                        </p:tgtEl>
                                      </p:cBhvr>
                                    </p:animEffect>
                                  </p:childTnLst>
                                </p:cTn>
                              </p:par>
                            </p:childTnLst>
                          </p:cTn>
                        </p:par>
                        <p:par>
                          <p:cTn id="8" fill="hold">
                            <p:stCondLst>
                              <p:cond delay="2000"/>
                            </p:stCondLst>
                            <p:childTnLst>
                              <p:par>
                                <p:cTn id="9" presetID="1" presetClass="entr" presetSubtype="0" fill="hold" nodeType="afterEffect">
                                  <p:stCondLst>
                                    <p:cond delay="500"/>
                                  </p:stCondLst>
                                  <p:childTnLst>
                                    <p:set>
                                      <p:cBhvr>
                                        <p:cTn id="10" dur="1" fill="hold">
                                          <p:stCondLst>
                                            <p:cond delay="0"/>
                                          </p:stCondLst>
                                        </p:cTn>
                                        <p:tgtEl>
                                          <p:spTgt spid="5"/>
                                        </p:tgtEl>
                                        <p:attrNameLst>
                                          <p:attrName>style.visibility</p:attrName>
                                        </p:attrNameLst>
                                      </p:cBhvr>
                                      <p:to>
                                        <p:strVal val="visible"/>
                                      </p:to>
                                    </p:set>
                                  </p:childTnLst>
                                </p:cTn>
                              </p:par>
                            </p:childTnLst>
                          </p:cTn>
                        </p:par>
                        <p:par>
                          <p:cTn id="11" fill="hold">
                            <p:stCondLst>
                              <p:cond delay="250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cTn>
                              </p:par>
                              <p:par>
                                <p:cTn id="15" presetID="0" presetClass="path" presetSubtype="0" fill="hold" nodeType="withEffect">
                                  <p:stCondLst>
                                    <p:cond delay="0"/>
                                  </p:stCondLst>
                                  <p:childTnLst>
                                    <p:animMotion origin="layout" path="M 2.77778E-6 -1.11111E-6 L 0.14201 -0.00787 " pathEditMode="relative" rAng="0" ptsTypes="AA">
                                      <p:cBhvr>
                                        <p:cTn id="16" dur="1000" fill="hold"/>
                                        <p:tgtEl>
                                          <p:spTgt spid="5"/>
                                        </p:tgtEl>
                                        <p:attrNameLst>
                                          <p:attrName>ppt_x</p:attrName>
                                          <p:attrName>ppt_y</p:attrName>
                                        </p:attrNameLst>
                                      </p:cBhvr>
                                      <p:rCtr x="7101" y="-394"/>
                                    </p:animMotion>
                                  </p:childTnLst>
                                </p:cTn>
                              </p:par>
                            </p:childTnLst>
                          </p:cTn>
                        </p:par>
                        <p:par>
                          <p:cTn id="17" fill="hold">
                            <p:stCondLst>
                              <p:cond delay="3500"/>
                            </p:stCondLst>
                            <p:childTnLst>
                              <p:par>
                                <p:cTn id="18" presetID="1" presetClass="exit" presetSubtype="0" fill="hold" nodeType="afterEffect">
                                  <p:stCondLst>
                                    <p:cond delay="0"/>
                                  </p:stCondLst>
                                  <p:childTnLst>
                                    <p:set>
                                      <p:cBhvr>
                                        <p:cTn id="19"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Something that will make us shine!</a:t>
            </a:r>
          </a:p>
        </p:txBody>
      </p:sp>
      <p:sp>
        <p:nvSpPr>
          <p:cNvPr id="3" name="Content Placeholder 2"/>
          <p:cNvSpPr>
            <a:spLocks noGrp="1"/>
          </p:cNvSpPr>
          <p:nvPr>
            <p:ph idx="1"/>
          </p:nvPr>
        </p:nvSpPr>
        <p:spPr/>
        <p:txBody>
          <a:bodyPr>
            <a:normAutofit/>
          </a:bodyPr>
          <a:lstStyle/>
          <a:p>
            <a:r>
              <a:rPr lang="en-US" sz="2800" dirty="0"/>
              <a:t>Matthew 5:14-16 (NKJV)</a:t>
            </a:r>
          </a:p>
          <a:p>
            <a:r>
              <a:rPr lang="en-US" sz="2800" dirty="0"/>
              <a:t>14 “You are the light of the world. A city that is set on a hill cannot be hidden. 15 Nor do they light a lamp and put it under a basket, but on a lampstand, and it gives light to all who are in the house. 16 Let your light so shine before men, that they may see your good works and glorify your Father in heaven.</a:t>
            </a:r>
          </a:p>
        </p:txBody>
      </p:sp>
      <p:cxnSp>
        <p:nvCxnSpPr>
          <p:cNvPr id="4" name="Straight Connector 3"/>
          <p:cNvCxnSpPr/>
          <p:nvPr/>
        </p:nvCxnSpPr>
        <p:spPr>
          <a:xfrm flipV="1">
            <a:off x="3974756" y="4778062"/>
            <a:ext cx="970731" cy="735"/>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917606" y="3292897"/>
            <a:ext cx="667940" cy="1548300"/>
          </a:xfrm>
          <a:prstGeom prst="rect">
            <a:avLst/>
          </a:prstGeom>
          <a:noFill/>
          <a:ln w="9525">
            <a:noFill/>
            <a:miter lim="800000"/>
            <a:headEnd/>
            <a:tailEnd/>
          </a:ln>
        </p:spPr>
      </p:pic>
    </p:spTree>
    <p:extLst>
      <p:ext uri="{BB962C8B-B14F-4D97-AF65-F5344CB8AC3E}">
        <p14:creationId xmlns:p14="http://schemas.microsoft.com/office/powerpoint/2010/main" val="1676445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par>
                          <p:cTn id="12" fill="hold">
                            <p:stCondLst>
                              <p:cond delay="250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00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5.55556E-7 4.44444E-6 L 0.11823 -0.00348 " pathEditMode="relative" rAng="0" ptsTypes="AA">
                                      <p:cBhvr>
                                        <p:cTn id="20" dur="1000" fill="hold"/>
                                        <p:tgtEl>
                                          <p:spTgt spid="5"/>
                                        </p:tgtEl>
                                        <p:attrNameLst>
                                          <p:attrName>ppt_x</p:attrName>
                                          <p:attrName>ppt_y</p:attrName>
                                        </p:attrNameLst>
                                      </p:cBhvr>
                                      <p:rCtr x="5903" y="-185"/>
                                    </p:animMotion>
                                  </p:childTnLst>
                                </p:cTn>
                              </p:par>
                            </p:childTnLst>
                          </p:cTn>
                        </p:par>
                        <p:par>
                          <p:cTn id="21" fill="hold">
                            <p:stCondLst>
                              <p:cond delay="400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lumMod val="75000"/>
                    <a:lumOff val="25000"/>
                  </a:prstClr>
                </a:solidFill>
              </a:rPr>
              <a:t>Something that will make us shine!</a:t>
            </a:r>
            <a:endParaRPr lang="en-US" dirty="0"/>
          </a:p>
        </p:txBody>
      </p:sp>
      <p:sp>
        <p:nvSpPr>
          <p:cNvPr id="3" name="Content Placeholder 2"/>
          <p:cNvSpPr>
            <a:spLocks noGrp="1"/>
          </p:cNvSpPr>
          <p:nvPr>
            <p:ph idx="1"/>
          </p:nvPr>
        </p:nvSpPr>
        <p:spPr/>
        <p:txBody>
          <a:bodyPr>
            <a:normAutofit/>
          </a:bodyPr>
          <a:lstStyle/>
          <a:p>
            <a:r>
              <a:rPr lang="en-US" sz="2800" dirty="0"/>
              <a:t>Acts 13:47 (NKJV)</a:t>
            </a:r>
          </a:p>
          <a:p>
            <a:r>
              <a:rPr lang="en-US" sz="2800" dirty="0"/>
              <a:t>47 For so the Lord has commanded us: ‘I have set you as a light to the Gentiles, That you should be for salvation to the ends of the earth.’ ”</a:t>
            </a:r>
          </a:p>
        </p:txBody>
      </p:sp>
    </p:spTree>
    <p:extLst>
      <p:ext uri="{BB962C8B-B14F-4D97-AF65-F5344CB8AC3E}">
        <p14:creationId xmlns:p14="http://schemas.microsoft.com/office/powerpoint/2010/main" val="2350608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lumMod val="75000"/>
                    <a:lumOff val="25000"/>
                  </a:prstClr>
                </a:solidFill>
              </a:rPr>
              <a:t>Something that will make us shine!</a:t>
            </a:r>
            <a:endParaRPr lang="en-US" dirty="0"/>
          </a:p>
        </p:txBody>
      </p:sp>
      <p:sp>
        <p:nvSpPr>
          <p:cNvPr id="3" name="Content Placeholder 2"/>
          <p:cNvSpPr>
            <a:spLocks noGrp="1"/>
          </p:cNvSpPr>
          <p:nvPr>
            <p:ph idx="1"/>
          </p:nvPr>
        </p:nvSpPr>
        <p:spPr/>
        <p:txBody>
          <a:bodyPr>
            <a:normAutofit/>
          </a:bodyPr>
          <a:lstStyle/>
          <a:p>
            <a:r>
              <a:rPr lang="en-US" sz="2800" dirty="0"/>
              <a:t>Titus 3:8 (NKJV)</a:t>
            </a:r>
          </a:p>
          <a:p>
            <a:r>
              <a:rPr lang="en-US" sz="2800" dirty="0"/>
              <a:t>8 This is a faithful saying, and these things I want you to affirm constantly, that those who have believed in God should be careful to maintain good works. These things are good and profitable to men.</a:t>
            </a:r>
          </a:p>
        </p:txBody>
      </p:sp>
      <p:cxnSp>
        <p:nvCxnSpPr>
          <p:cNvPr id="4" name="Straight Connector 3"/>
          <p:cNvCxnSpPr/>
          <p:nvPr/>
        </p:nvCxnSpPr>
        <p:spPr>
          <a:xfrm>
            <a:off x="6027313" y="1685845"/>
            <a:ext cx="1107583" cy="0"/>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5926710" y="140216"/>
            <a:ext cx="667940" cy="1548300"/>
          </a:xfrm>
          <a:prstGeom prst="rect">
            <a:avLst/>
          </a:prstGeom>
          <a:noFill/>
          <a:ln w="9525">
            <a:noFill/>
            <a:miter lim="800000"/>
            <a:headEnd/>
            <a:tailEnd/>
          </a:ln>
        </p:spPr>
      </p:pic>
    </p:spTree>
    <p:extLst>
      <p:ext uri="{BB962C8B-B14F-4D97-AF65-F5344CB8AC3E}">
        <p14:creationId xmlns:p14="http://schemas.microsoft.com/office/powerpoint/2010/main" val="2817239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par>
                          <p:cTn id="12" fill="hold">
                            <p:stCondLst>
                              <p:cond delay="250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00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1.38889E-6 -3.33333E-6 L 0.24167 -3.33333E-6 " pathEditMode="relative" rAng="0" ptsTypes="AA">
                                      <p:cBhvr>
                                        <p:cTn id="20" dur="1000" fill="hold"/>
                                        <p:tgtEl>
                                          <p:spTgt spid="5"/>
                                        </p:tgtEl>
                                        <p:attrNameLst>
                                          <p:attrName>ppt_x</p:attrName>
                                          <p:attrName>ppt_y</p:attrName>
                                        </p:attrNameLst>
                                      </p:cBhvr>
                                      <p:rCtr x="12083" y="0"/>
                                    </p:animMotion>
                                  </p:childTnLst>
                                </p:cTn>
                              </p:par>
                            </p:childTnLst>
                          </p:cTn>
                        </p:par>
                        <p:par>
                          <p:cTn id="21" fill="hold">
                            <p:stCondLst>
                              <p:cond delay="400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Something that will make us eager!</a:t>
            </a:r>
          </a:p>
        </p:txBody>
      </p:sp>
      <p:sp>
        <p:nvSpPr>
          <p:cNvPr id="3" name="Content Placeholder 2"/>
          <p:cNvSpPr>
            <a:spLocks noGrp="1"/>
          </p:cNvSpPr>
          <p:nvPr>
            <p:ph idx="1"/>
          </p:nvPr>
        </p:nvSpPr>
        <p:spPr/>
        <p:txBody>
          <a:bodyPr/>
          <a:lstStyle/>
          <a:p>
            <a:r>
              <a:rPr lang="en-US" sz="2800" dirty="0"/>
              <a:t>Hebrews 10:24-25 (NKJV)</a:t>
            </a:r>
          </a:p>
          <a:p>
            <a:r>
              <a:rPr lang="en-US" sz="2800" dirty="0"/>
              <a:t>24 And let us consider one another in order to stir up love and good works, 25 not forsaking the assembling of ourselves together, as is the manner of some, but exhorting one another, and so much the more as you see the Day approaching</a:t>
            </a:r>
            <a:r>
              <a:rPr lang="en-US" dirty="0"/>
              <a:t>.</a:t>
            </a:r>
          </a:p>
        </p:txBody>
      </p:sp>
    </p:spTree>
    <p:extLst>
      <p:ext uri="{BB962C8B-B14F-4D97-AF65-F5344CB8AC3E}">
        <p14:creationId xmlns:p14="http://schemas.microsoft.com/office/powerpoint/2010/main" val="1541986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lumMod val="75000"/>
                    <a:lumOff val="25000"/>
                  </a:prstClr>
                </a:solidFill>
              </a:rPr>
              <a:t>Something that will make us eager!</a:t>
            </a:r>
            <a:endParaRPr lang="en-US" dirty="0"/>
          </a:p>
        </p:txBody>
      </p:sp>
      <p:sp>
        <p:nvSpPr>
          <p:cNvPr id="3" name="Content Placeholder 2"/>
          <p:cNvSpPr>
            <a:spLocks noGrp="1"/>
          </p:cNvSpPr>
          <p:nvPr>
            <p:ph idx="1"/>
          </p:nvPr>
        </p:nvSpPr>
        <p:spPr/>
        <p:txBody>
          <a:bodyPr>
            <a:normAutofit/>
          </a:bodyPr>
          <a:lstStyle/>
          <a:p>
            <a:r>
              <a:rPr lang="en-US" sz="2800" dirty="0"/>
              <a:t>Titus 2:14 (NKJV)</a:t>
            </a:r>
          </a:p>
          <a:p>
            <a:r>
              <a:rPr lang="en-US" sz="2800" dirty="0"/>
              <a:t>14 who gave Himself for us, that He might redeem us from every lawless deed and purify for Himself His own special people, zealous for good works.</a:t>
            </a:r>
          </a:p>
        </p:txBody>
      </p:sp>
      <p:cxnSp>
        <p:nvCxnSpPr>
          <p:cNvPr id="4" name="Straight Connector 3"/>
          <p:cNvCxnSpPr/>
          <p:nvPr/>
        </p:nvCxnSpPr>
        <p:spPr>
          <a:xfrm flipV="1">
            <a:off x="5481584" y="3219718"/>
            <a:ext cx="919216" cy="3543"/>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5424434" y="1737361"/>
            <a:ext cx="667940" cy="1548300"/>
          </a:xfrm>
          <a:prstGeom prst="rect">
            <a:avLst/>
          </a:prstGeom>
          <a:noFill/>
          <a:ln w="9525">
            <a:noFill/>
            <a:miter lim="800000"/>
            <a:headEnd/>
            <a:tailEnd/>
          </a:ln>
        </p:spPr>
      </p:pic>
    </p:spTree>
    <p:extLst>
      <p:ext uri="{BB962C8B-B14F-4D97-AF65-F5344CB8AC3E}">
        <p14:creationId xmlns:p14="http://schemas.microsoft.com/office/powerpoint/2010/main" val="1487149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par>
                          <p:cTn id="12" fill="hold">
                            <p:stCondLst>
                              <p:cond delay="225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275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2.5E-6 -3.7037E-6 L 0.10694 -0.00185 " pathEditMode="relative" rAng="0" ptsTypes="AA">
                                      <p:cBhvr>
                                        <p:cTn id="20" dur="1000" fill="hold"/>
                                        <p:tgtEl>
                                          <p:spTgt spid="5"/>
                                        </p:tgtEl>
                                        <p:attrNameLst>
                                          <p:attrName>ppt_x</p:attrName>
                                          <p:attrName>ppt_y</p:attrName>
                                        </p:attrNameLst>
                                      </p:cBhvr>
                                      <p:rCtr x="5347" y="-93"/>
                                    </p:animMotion>
                                  </p:childTnLst>
                                </p:cTn>
                              </p:par>
                            </p:childTnLst>
                          </p:cTn>
                        </p:par>
                        <p:par>
                          <p:cTn id="21" fill="hold">
                            <p:stCondLst>
                              <p:cond delay="375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lumMod val="75000"/>
                    <a:lumOff val="25000"/>
                  </a:prstClr>
                </a:solidFill>
              </a:rPr>
              <a:t>Something that will make us eager!</a:t>
            </a:r>
            <a:endParaRPr lang="en-US" dirty="0"/>
          </a:p>
        </p:txBody>
      </p:sp>
      <p:sp>
        <p:nvSpPr>
          <p:cNvPr id="3" name="Content Placeholder 2"/>
          <p:cNvSpPr>
            <a:spLocks noGrp="1"/>
          </p:cNvSpPr>
          <p:nvPr>
            <p:ph idx="1"/>
          </p:nvPr>
        </p:nvSpPr>
        <p:spPr/>
        <p:txBody>
          <a:bodyPr>
            <a:normAutofit/>
          </a:bodyPr>
          <a:lstStyle/>
          <a:p>
            <a:r>
              <a:rPr lang="en-US" sz="2800" dirty="0"/>
              <a:t>Philippians 1: 19-21</a:t>
            </a:r>
          </a:p>
          <a:p>
            <a:r>
              <a:rPr lang="en-US" sz="2800" dirty="0"/>
              <a:t>19 For I know that this will turn out for my deliverance through your prayer and the supply of the Spirit of Jesus Christ, 20 according to my earnest expectation and hope that in nothing I shall be ashamed, but with all boldness, as always, so now also Christ will be magnified in my body, whether by life or by death. 21 For to me, to live is Christ, and to die is gain.</a:t>
            </a:r>
          </a:p>
        </p:txBody>
      </p:sp>
    </p:spTree>
    <p:extLst>
      <p:ext uri="{BB962C8B-B14F-4D97-AF65-F5344CB8AC3E}">
        <p14:creationId xmlns:p14="http://schemas.microsoft.com/office/powerpoint/2010/main" val="4083901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r>
              <a:rPr lang="en-US" sz="4400" dirty="0"/>
              <a:t>“</a:t>
            </a:r>
            <a:r>
              <a:rPr lang="en-US" sz="4400" dirty="0" err="1"/>
              <a:t>Mene</a:t>
            </a:r>
            <a:r>
              <a:rPr lang="en-US" sz="4400" dirty="0"/>
              <a:t> </a:t>
            </a:r>
            <a:r>
              <a:rPr lang="en-US" sz="4400" dirty="0" err="1"/>
              <a:t>Mene</a:t>
            </a:r>
            <a:r>
              <a:rPr lang="en-US" sz="4400" dirty="0"/>
              <a:t> </a:t>
            </a:r>
            <a:r>
              <a:rPr lang="en-US" sz="4400" dirty="0" err="1"/>
              <a:t>Tekel</a:t>
            </a:r>
            <a:r>
              <a:rPr lang="en-US" sz="4400" dirty="0"/>
              <a:t> </a:t>
            </a:r>
            <a:r>
              <a:rPr lang="en-US" sz="4400" dirty="0" err="1"/>
              <a:t>Upharsin</a:t>
            </a:r>
            <a:r>
              <a:rPr lang="en-US" sz="4400" dirty="0"/>
              <a:t>”</a:t>
            </a:r>
          </a:p>
          <a:p>
            <a:endParaRPr lang="en-US" dirty="0"/>
          </a:p>
        </p:txBody>
      </p:sp>
      <p:cxnSp>
        <p:nvCxnSpPr>
          <p:cNvPr id="6" name="Straight Connector 5"/>
          <p:cNvCxnSpPr/>
          <p:nvPr/>
        </p:nvCxnSpPr>
        <p:spPr>
          <a:xfrm flipV="1">
            <a:off x="1502011" y="2444314"/>
            <a:ext cx="1382856" cy="4797"/>
          </a:xfrm>
          <a:prstGeom prst="line">
            <a:avLst/>
          </a:prstGeom>
          <a:noFill/>
          <a:ln w="127000" cap="flat" cmpd="sng" algn="ctr">
            <a:solidFill>
              <a:srgbClr val="00B050"/>
            </a:solidFill>
            <a:prstDash val="solid"/>
            <a:miter lim="800000"/>
          </a:ln>
          <a:effectLst/>
        </p:spPr>
      </p:cxnSp>
      <p:pic>
        <p:nvPicPr>
          <p:cNvPr id="7"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1509256" y="963211"/>
            <a:ext cx="667940" cy="1548300"/>
          </a:xfrm>
          <a:prstGeom prst="rect">
            <a:avLst/>
          </a:prstGeom>
          <a:noFill/>
          <a:ln w="9525">
            <a:noFill/>
            <a:miter lim="800000"/>
            <a:headEnd/>
            <a:tailEnd/>
          </a:ln>
        </p:spPr>
      </p:pic>
    </p:spTree>
    <p:extLst>
      <p:ext uri="{BB962C8B-B14F-4D97-AF65-F5344CB8AC3E}">
        <p14:creationId xmlns:p14="http://schemas.microsoft.com/office/powerpoint/2010/main" val="893213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2000"/>
                                        <p:tgtEl>
                                          <p:spTgt spid="3">
                                            <p:txEl>
                                              <p:pRg st="0" end="0"/>
                                            </p:txEl>
                                          </p:spTgt>
                                        </p:tgtEl>
                                      </p:cBhvr>
                                    </p:animEffect>
                                  </p:childTnLst>
                                </p:cTn>
                              </p:par>
                            </p:childTnLst>
                          </p:cTn>
                        </p:par>
                        <p:par>
                          <p:cTn id="8" fill="hold">
                            <p:stCondLst>
                              <p:cond delay="2000"/>
                            </p:stCondLst>
                            <p:childTnLst>
                              <p:par>
                                <p:cTn id="9" presetID="1" presetClass="entr" presetSubtype="0" fill="hold" nodeType="afterEffect">
                                  <p:stCondLst>
                                    <p:cond delay="500"/>
                                  </p:stCondLst>
                                  <p:childTnLst>
                                    <p:set>
                                      <p:cBhvr>
                                        <p:cTn id="10" dur="1" fill="hold">
                                          <p:stCondLst>
                                            <p:cond delay="0"/>
                                          </p:stCondLst>
                                        </p:cTn>
                                        <p:tgtEl>
                                          <p:spTgt spid="7"/>
                                        </p:tgtEl>
                                        <p:attrNameLst>
                                          <p:attrName>style.visibility</p:attrName>
                                        </p:attrNameLst>
                                      </p:cBhvr>
                                      <p:to>
                                        <p:strVal val="visible"/>
                                      </p:to>
                                    </p:set>
                                  </p:childTnLst>
                                </p:cTn>
                              </p:par>
                            </p:childTnLst>
                          </p:cTn>
                        </p:par>
                        <p:par>
                          <p:cTn id="11" fill="hold">
                            <p:stCondLst>
                              <p:cond delay="2500"/>
                            </p:stCondLst>
                            <p:childTnLst>
                              <p:par>
                                <p:cTn id="12" presetID="22" presetClass="entr" presetSubtype="8"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left)">
                                      <p:cBhvr>
                                        <p:cTn id="14" dur="1000"/>
                                        <p:tgtEl>
                                          <p:spTgt spid="6"/>
                                        </p:tgtEl>
                                      </p:cBhvr>
                                    </p:animEffect>
                                  </p:childTnLst>
                                </p:cTn>
                              </p:par>
                              <p:par>
                                <p:cTn id="15" presetID="0" presetClass="path" presetSubtype="0" fill="hold" nodeType="withEffect">
                                  <p:stCondLst>
                                    <p:cond delay="0"/>
                                  </p:stCondLst>
                                  <p:childTnLst>
                                    <p:animMotion origin="layout" path="M -2.5E-6 -7.40741E-7 L 0.15903 -7.40741E-7 " pathEditMode="relative" rAng="0" ptsTypes="AA">
                                      <p:cBhvr>
                                        <p:cTn id="16" dur="1000" fill="hold"/>
                                        <p:tgtEl>
                                          <p:spTgt spid="7"/>
                                        </p:tgtEl>
                                        <p:attrNameLst>
                                          <p:attrName>ppt_x</p:attrName>
                                          <p:attrName>ppt_y</p:attrName>
                                        </p:attrNameLst>
                                      </p:cBhvr>
                                      <p:rCtr x="7951" y="0"/>
                                    </p:animMotion>
                                  </p:childTnLst>
                                </p:cTn>
                              </p:par>
                            </p:childTnLst>
                          </p:cTn>
                        </p:par>
                        <p:par>
                          <p:cTn id="17" fill="hold">
                            <p:stCondLst>
                              <p:cond delay="3500"/>
                            </p:stCondLst>
                            <p:childTnLst>
                              <p:par>
                                <p:cTn id="18" presetID="1" presetClass="exit" presetSubtype="0" fill="hold" nodeType="afterEffect">
                                  <p:stCondLst>
                                    <p:cond delay="0"/>
                                  </p:stCondLst>
                                  <p:childTnLst>
                                    <p:set>
                                      <p:cBhvr>
                                        <p:cTn id="19"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2800" dirty="0"/>
              <a:t>Matthew 7:21-23 (NKJV)</a:t>
            </a:r>
          </a:p>
          <a:p>
            <a:r>
              <a:rPr lang="en-US" sz="2800" dirty="0"/>
              <a:t>21 “Not everyone who says to Me, ‘Lord, Lord,’ shall enter the kingdom of heaven, but he who does the will of My Father in heaven. 22 Many will say to Me in that day, ‘Lord, Lord, have we not prophesied in Your name, cast out demons in Your name, and done many wonders in Your name?’ 23 And then I will declare to them, ‘I never knew you; depart from Me, you who practice lawlessness!’</a:t>
            </a:r>
          </a:p>
        </p:txBody>
      </p:sp>
      <p:cxnSp>
        <p:nvCxnSpPr>
          <p:cNvPr id="4" name="Straight Connector 3"/>
          <p:cNvCxnSpPr/>
          <p:nvPr/>
        </p:nvCxnSpPr>
        <p:spPr>
          <a:xfrm flipV="1">
            <a:off x="6808108" y="2807594"/>
            <a:ext cx="777548" cy="13614"/>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6750958" y="1335308"/>
            <a:ext cx="667940" cy="1548300"/>
          </a:xfrm>
          <a:prstGeom prst="rect">
            <a:avLst/>
          </a:prstGeom>
          <a:noFill/>
          <a:ln w="9525">
            <a:noFill/>
            <a:miter lim="800000"/>
            <a:headEnd/>
            <a:tailEnd/>
          </a:ln>
        </p:spPr>
      </p:pic>
    </p:spTree>
    <p:extLst>
      <p:ext uri="{BB962C8B-B14F-4D97-AF65-F5344CB8AC3E}">
        <p14:creationId xmlns:p14="http://schemas.microsoft.com/office/powerpoint/2010/main" val="2706325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par>
                          <p:cTn id="12" fill="hold">
                            <p:stCondLst>
                              <p:cond delay="275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25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3.61111E-6 2.59259E-6 L 0.09132 -0.00324 " pathEditMode="relative" rAng="0" ptsTypes="AA">
                                      <p:cBhvr>
                                        <p:cTn id="20" dur="1000" fill="hold"/>
                                        <p:tgtEl>
                                          <p:spTgt spid="5"/>
                                        </p:tgtEl>
                                        <p:attrNameLst>
                                          <p:attrName>ppt_x</p:attrName>
                                          <p:attrName>ppt_y</p:attrName>
                                        </p:attrNameLst>
                                      </p:cBhvr>
                                      <p:rCtr x="4566" y="-162"/>
                                    </p:animMotion>
                                  </p:childTnLst>
                                </p:cTn>
                              </p:par>
                            </p:childTnLst>
                          </p:cTn>
                        </p:par>
                        <p:par>
                          <p:cTn id="21" fill="hold">
                            <p:stCondLst>
                              <p:cond delay="425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
        <p:nvSpPr>
          <p:cNvPr id="4" name="Rectangle 3"/>
          <p:cNvSpPr/>
          <p:nvPr/>
        </p:nvSpPr>
        <p:spPr>
          <a:xfrm>
            <a:off x="-115910" y="0"/>
            <a:ext cx="9646276" cy="728944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94240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7200" b="1" dirty="0"/>
              <a:t>Salvation</a:t>
            </a:r>
            <a:br>
              <a:rPr lang="en-US" sz="7200" dirty="0"/>
            </a:br>
            <a:endParaRPr lang="en-US" sz="7200" dirty="0"/>
          </a:p>
        </p:txBody>
      </p:sp>
      <p:sp>
        <p:nvSpPr>
          <p:cNvPr id="3" name="Subtitle 2"/>
          <p:cNvSpPr>
            <a:spLocks noGrp="1"/>
          </p:cNvSpPr>
          <p:nvPr>
            <p:ph type="subTitle" idx="1"/>
          </p:nvPr>
        </p:nvSpPr>
        <p:spPr/>
        <p:txBody>
          <a:bodyPr/>
          <a:lstStyle/>
          <a:p>
            <a:endParaRPr lang="en-US" dirty="0"/>
          </a:p>
        </p:txBody>
      </p:sp>
      <p:cxnSp>
        <p:nvCxnSpPr>
          <p:cNvPr id="4" name="Straight Connector 3"/>
          <p:cNvCxnSpPr/>
          <p:nvPr/>
        </p:nvCxnSpPr>
        <p:spPr>
          <a:xfrm>
            <a:off x="2970204" y="3284847"/>
            <a:ext cx="3276050" cy="25023"/>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2913054" y="1798947"/>
            <a:ext cx="667940" cy="1548300"/>
          </a:xfrm>
          <a:prstGeom prst="rect">
            <a:avLst/>
          </a:prstGeom>
          <a:noFill/>
          <a:ln w="9525">
            <a:noFill/>
            <a:miter lim="800000"/>
            <a:headEnd/>
            <a:tailEnd/>
          </a:ln>
        </p:spPr>
      </p:pic>
    </p:spTree>
    <p:extLst>
      <p:ext uri="{BB962C8B-B14F-4D97-AF65-F5344CB8AC3E}">
        <p14:creationId xmlns:p14="http://schemas.microsoft.com/office/powerpoint/2010/main" val="25563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500"/>
                            </p:stCondLst>
                            <p:childTnLst>
                              <p:par>
                                <p:cTn id="8" presetID="22" presetClass="entr" presetSubtype="8" fill="hold"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left)">
                                      <p:cBhvr>
                                        <p:cTn id="10" dur="1000"/>
                                        <p:tgtEl>
                                          <p:spTgt spid="4"/>
                                        </p:tgtEl>
                                      </p:cBhvr>
                                    </p:animEffect>
                                  </p:childTnLst>
                                </p:cTn>
                              </p:par>
                              <p:par>
                                <p:cTn id="11" presetID="0" presetClass="path" presetSubtype="0" fill="hold" nodeType="withEffect">
                                  <p:stCondLst>
                                    <p:cond delay="0"/>
                                  </p:stCondLst>
                                  <p:childTnLst>
                                    <p:animMotion origin="layout" path="M -4.72222E-6 -1.48148E-6 L 0.35625 0.00046 " pathEditMode="relative" rAng="0" ptsTypes="AA">
                                      <p:cBhvr>
                                        <p:cTn id="12" dur="1000" fill="hold"/>
                                        <p:tgtEl>
                                          <p:spTgt spid="5"/>
                                        </p:tgtEl>
                                        <p:attrNameLst>
                                          <p:attrName>ppt_x</p:attrName>
                                          <p:attrName>ppt_y</p:attrName>
                                        </p:attrNameLst>
                                      </p:cBhvr>
                                      <p:rCtr x="17812" y="23"/>
                                    </p:animMotion>
                                  </p:childTnLst>
                                </p:cTn>
                              </p:par>
                            </p:childTnLst>
                          </p:cTn>
                        </p:par>
                        <p:par>
                          <p:cTn id="13" fill="hold">
                            <p:stCondLst>
                              <p:cond delay="1500"/>
                            </p:stCondLst>
                            <p:childTnLst>
                              <p:par>
                                <p:cTn id="14" presetID="1" presetClass="exit" presetSubtype="0" fill="hold" nodeType="afterEffect">
                                  <p:stCondLst>
                                    <p:cond delay="0"/>
                                  </p:stCondLst>
                                  <p:childTnLst>
                                    <p:set>
                                      <p:cBhvr>
                                        <p:cTn id="15"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Salvation:</a:t>
            </a:r>
            <a:br>
              <a:rPr lang="en-US" dirty="0"/>
            </a:br>
            <a:endParaRPr lang="en-US" dirty="0"/>
          </a:p>
        </p:txBody>
      </p:sp>
      <p:sp>
        <p:nvSpPr>
          <p:cNvPr id="3" name="Content Placeholder 2"/>
          <p:cNvSpPr>
            <a:spLocks noGrp="1"/>
          </p:cNvSpPr>
          <p:nvPr>
            <p:ph idx="1"/>
          </p:nvPr>
        </p:nvSpPr>
        <p:spPr/>
        <p:txBody>
          <a:bodyPr>
            <a:normAutofit/>
          </a:bodyPr>
          <a:lstStyle/>
          <a:p>
            <a:r>
              <a:rPr lang="en-US" sz="2800" dirty="0"/>
              <a:t>1. Preservation or deliverance from harm, ruin or loss</a:t>
            </a:r>
          </a:p>
          <a:p>
            <a:endParaRPr lang="en-US" sz="2800" dirty="0"/>
          </a:p>
          <a:p>
            <a:r>
              <a:rPr lang="en-US" sz="2800" dirty="0"/>
              <a:t>2. In theology, deliverance from sin and its consequences; believed by Christians to be brought about by faith in Christ</a:t>
            </a:r>
          </a:p>
          <a:p>
            <a:endParaRPr lang="en-US" sz="2800" dirty="0"/>
          </a:p>
          <a:p>
            <a:r>
              <a:rPr lang="en-US" sz="3200" dirty="0"/>
              <a:t>How do you define salvation?</a:t>
            </a:r>
          </a:p>
        </p:txBody>
      </p:sp>
      <p:cxnSp>
        <p:nvCxnSpPr>
          <p:cNvPr id="4" name="Straight Connector 3"/>
          <p:cNvCxnSpPr/>
          <p:nvPr/>
        </p:nvCxnSpPr>
        <p:spPr>
          <a:xfrm flipV="1">
            <a:off x="3343691" y="4507606"/>
            <a:ext cx="880579" cy="734"/>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286541" y="3022440"/>
            <a:ext cx="667940" cy="1548300"/>
          </a:xfrm>
          <a:prstGeom prst="rect">
            <a:avLst/>
          </a:prstGeom>
          <a:noFill/>
          <a:ln w="9525">
            <a:noFill/>
            <a:miter lim="800000"/>
            <a:headEnd/>
            <a:tailEnd/>
          </a:ln>
        </p:spPr>
      </p:pic>
    </p:spTree>
    <p:extLst>
      <p:ext uri="{BB962C8B-B14F-4D97-AF65-F5344CB8AC3E}">
        <p14:creationId xmlns:p14="http://schemas.microsoft.com/office/powerpoint/2010/main" val="3216801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1500"/>
                                        <p:tgtEl>
                                          <p:spTgt spid="3">
                                            <p:txEl>
                                              <p:pRg st="2" end="2"/>
                                            </p:txEl>
                                          </p:spTgt>
                                        </p:tgtEl>
                                      </p:cBhvr>
                                    </p:animEffect>
                                  </p:childTnLst>
                                </p:cTn>
                              </p:par>
                            </p:childTnLst>
                          </p:cTn>
                        </p:par>
                        <p:par>
                          <p:cTn id="13" fill="hold">
                            <p:stCondLst>
                              <p:cond delay="1500"/>
                            </p:stCondLst>
                            <p:childTnLst>
                              <p:par>
                                <p:cTn id="14" presetID="1" presetClass="entr" presetSubtype="0" fill="hold" nodeType="afterEffect">
                                  <p:stCondLst>
                                    <p:cond delay="500"/>
                                  </p:stCondLst>
                                  <p:childTnLst>
                                    <p:set>
                                      <p:cBhvr>
                                        <p:cTn id="15" dur="1" fill="hold">
                                          <p:stCondLst>
                                            <p:cond delay="0"/>
                                          </p:stCondLst>
                                        </p:cTn>
                                        <p:tgtEl>
                                          <p:spTgt spid="5"/>
                                        </p:tgtEl>
                                        <p:attrNameLst>
                                          <p:attrName>style.visibility</p:attrName>
                                        </p:attrNameLst>
                                      </p:cBhvr>
                                      <p:to>
                                        <p:strVal val="visible"/>
                                      </p:to>
                                    </p:set>
                                  </p:childTnLst>
                                </p:cTn>
                              </p:par>
                            </p:childTnLst>
                          </p:cTn>
                        </p:par>
                        <p:par>
                          <p:cTn id="16" fill="hold">
                            <p:stCondLst>
                              <p:cond delay="2000"/>
                            </p:stCondLst>
                            <p:childTnLst>
                              <p:par>
                                <p:cTn id="17" presetID="22" presetClass="entr" presetSubtype="8"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left)">
                                      <p:cBhvr>
                                        <p:cTn id="19" dur="1000"/>
                                        <p:tgtEl>
                                          <p:spTgt spid="4"/>
                                        </p:tgtEl>
                                      </p:cBhvr>
                                    </p:animEffect>
                                  </p:childTnLst>
                                </p:cTn>
                              </p:par>
                              <p:par>
                                <p:cTn id="20" presetID="0" presetClass="path" presetSubtype="0" fill="hold" nodeType="withEffect">
                                  <p:stCondLst>
                                    <p:cond delay="0"/>
                                  </p:stCondLst>
                                  <p:childTnLst>
                                    <p:animMotion origin="layout" path="M -3.33333E-6 -2.22222E-6 L 0.10695 0.00232 " pathEditMode="relative" rAng="0" ptsTypes="AA">
                                      <p:cBhvr>
                                        <p:cTn id="21" dur="1000" fill="hold"/>
                                        <p:tgtEl>
                                          <p:spTgt spid="5"/>
                                        </p:tgtEl>
                                        <p:attrNameLst>
                                          <p:attrName>ppt_x</p:attrName>
                                          <p:attrName>ppt_y</p:attrName>
                                        </p:attrNameLst>
                                      </p:cBhvr>
                                      <p:rCtr x="5347" y="116"/>
                                    </p:animMotion>
                                  </p:childTnLst>
                                </p:cTn>
                              </p:par>
                            </p:childTnLst>
                          </p:cTn>
                        </p:par>
                        <p:par>
                          <p:cTn id="22" fill="hold">
                            <p:stCondLst>
                              <p:cond delay="3000"/>
                            </p:stCondLst>
                            <p:childTnLst>
                              <p:par>
                                <p:cTn id="23" presetID="1" presetClass="exit" presetSubtype="0" fill="hold" nodeType="afterEffect">
                                  <p:stCondLst>
                                    <p:cond delay="0"/>
                                  </p:stCondLst>
                                  <p:childTnLst>
                                    <p:set>
                                      <p:cBhvr>
                                        <p:cTn id="24" dur="1" fill="hold">
                                          <p:stCondLst>
                                            <p:cond delay="0"/>
                                          </p:stCondLst>
                                        </p:cTn>
                                        <p:tgtEl>
                                          <p:spTgt spid="5"/>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wipe(left)">
                                      <p:cBhvr>
                                        <p:cTn id="29" dur="1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Something that will deliver us from sin.</a:t>
            </a:r>
          </a:p>
        </p:txBody>
      </p:sp>
      <p:sp>
        <p:nvSpPr>
          <p:cNvPr id="3" name="Content Placeholder 2"/>
          <p:cNvSpPr>
            <a:spLocks noGrp="1"/>
          </p:cNvSpPr>
          <p:nvPr>
            <p:ph idx="1"/>
          </p:nvPr>
        </p:nvSpPr>
        <p:spPr/>
        <p:txBody>
          <a:bodyPr>
            <a:noAutofit/>
          </a:bodyPr>
          <a:lstStyle/>
          <a:p>
            <a:r>
              <a:rPr lang="en-US" sz="2800" dirty="0"/>
              <a:t>Titus 2:11-14 (NKJV)</a:t>
            </a:r>
          </a:p>
          <a:p>
            <a:r>
              <a:rPr lang="en-US" sz="2800" dirty="0"/>
              <a:t>11 For the grace of God that brings salvation has appeared to all men, 12 teaching us that, denying ungodliness and worldly lusts, we should live soberly, righteously, and godly in the present age, 13 looking for the blessed hope and glorious appearing of our great God and Savior Jesus Christ, 14 who gave Himself for us, that He might redeem us from every lawless deed and purify for Himself His own special people, zealous for good works.</a:t>
            </a:r>
          </a:p>
        </p:txBody>
      </p:sp>
      <p:cxnSp>
        <p:nvCxnSpPr>
          <p:cNvPr id="4" name="Straight Connector 3"/>
          <p:cNvCxnSpPr/>
          <p:nvPr/>
        </p:nvCxnSpPr>
        <p:spPr>
          <a:xfrm>
            <a:off x="4275786" y="5900193"/>
            <a:ext cx="1159099" cy="0"/>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4213820" y="4351893"/>
            <a:ext cx="667940" cy="1548300"/>
          </a:xfrm>
          <a:prstGeom prst="rect">
            <a:avLst/>
          </a:prstGeom>
          <a:noFill/>
          <a:ln w="9525">
            <a:noFill/>
            <a:miter lim="800000"/>
            <a:headEnd/>
            <a:tailEnd/>
          </a:ln>
        </p:spPr>
      </p:pic>
    </p:spTree>
    <p:extLst>
      <p:ext uri="{BB962C8B-B14F-4D97-AF65-F5344CB8AC3E}">
        <p14:creationId xmlns:p14="http://schemas.microsoft.com/office/powerpoint/2010/main" val="3290469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par>
                          <p:cTn id="12" fill="hold">
                            <p:stCondLst>
                              <p:cond delay="275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25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2.22222E-6 -3.7037E-6 L 0.13663 0.00186 " pathEditMode="relative" rAng="0" ptsTypes="AA">
                                      <p:cBhvr>
                                        <p:cTn id="20" dur="1000" fill="hold"/>
                                        <p:tgtEl>
                                          <p:spTgt spid="5"/>
                                        </p:tgtEl>
                                        <p:attrNameLst>
                                          <p:attrName>ppt_x</p:attrName>
                                          <p:attrName>ppt_y</p:attrName>
                                        </p:attrNameLst>
                                      </p:cBhvr>
                                      <p:rCtr x="6823" y="93"/>
                                    </p:animMotion>
                                  </p:childTnLst>
                                </p:cTn>
                              </p:par>
                            </p:childTnLst>
                          </p:cTn>
                        </p:par>
                        <p:par>
                          <p:cTn id="21" fill="hold">
                            <p:stCondLst>
                              <p:cond delay="425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lumMod val="75000"/>
                    <a:lumOff val="25000"/>
                  </a:prstClr>
                </a:solidFill>
              </a:rPr>
              <a:t>Something that will deliver us from sin.</a:t>
            </a:r>
            <a:endParaRPr lang="en-US" dirty="0"/>
          </a:p>
        </p:txBody>
      </p:sp>
      <p:sp>
        <p:nvSpPr>
          <p:cNvPr id="3" name="Content Placeholder 2"/>
          <p:cNvSpPr>
            <a:spLocks noGrp="1"/>
          </p:cNvSpPr>
          <p:nvPr>
            <p:ph idx="1"/>
          </p:nvPr>
        </p:nvSpPr>
        <p:spPr/>
        <p:txBody>
          <a:bodyPr>
            <a:normAutofit/>
          </a:bodyPr>
          <a:lstStyle/>
          <a:p>
            <a:r>
              <a:rPr lang="en-US" sz="2800" dirty="0"/>
              <a:t>John 14:1-3 (NKJV)</a:t>
            </a:r>
          </a:p>
          <a:p>
            <a:r>
              <a:rPr lang="en-US" sz="2800" dirty="0"/>
              <a:t>14 “Let not your heart be troubled; you believe in God, believe also in Me. 2 In My Father’s house are many  mansions; if it were not so, I would have told you. I go to prepare a place for you. 3 And if I go and prepare a place for you, I will come again and receive you to Myself; that where I am, there you may be also.</a:t>
            </a:r>
          </a:p>
        </p:txBody>
      </p:sp>
    </p:spTree>
    <p:extLst>
      <p:ext uri="{BB962C8B-B14F-4D97-AF65-F5344CB8AC3E}">
        <p14:creationId xmlns:p14="http://schemas.microsoft.com/office/powerpoint/2010/main" val="973089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lumMod val="75000"/>
                    <a:lumOff val="25000"/>
                  </a:prstClr>
                </a:solidFill>
              </a:rPr>
              <a:t>Something that will deliver us from sin.</a:t>
            </a:r>
            <a:endParaRPr lang="en-US" dirty="0"/>
          </a:p>
        </p:txBody>
      </p:sp>
      <p:sp>
        <p:nvSpPr>
          <p:cNvPr id="3" name="Content Placeholder 2"/>
          <p:cNvSpPr>
            <a:spLocks noGrp="1"/>
          </p:cNvSpPr>
          <p:nvPr>
            <p:ph idx="1"/>
          </p:nvPr>
        </p:nvSpPr>
        <p:spPr/>
        <p:txBody>
          <a:bodyPr>
            <a:normAutofit/>
          </a:bodyPr>
          <a:lstStyle/>
          <a:p>
            <a:r>
              <a:rPr lang="en-US" sz="2800" dirty="0"/>
              <a:t>Acts 4:12 (NKJV)</a:t>
            </a:r>
          </a:p>
          <a:p>
            <a:r>
              <a:rPr lang="en-US" sz="2800" dirty="0"/>
              <a:t>12 Nor is there salvation in any other, for there is no other name under heaven given among men by which we must be saved.</a:t>
            </a:r>
          </a:p>
        </p:txBody>
      </p:sp>
      <p:cxnSp>
        <p:nvCxnSpPr>
          <p:cNvPr id="4" name="Straight Connector 3"/>
          <p:cNvCxnSpPr/>
          <p:nvPr/>
        </p:nvCxnSpPr>
        <p:spPr>
          <a:xfrm flipV="1">
            <a:off x="3549753" y="3593206"/>
            <a:ext cx="970732" cy="734"/>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492603" y="2108040"/>
            <a:ext cx="667940" cy="1548300"/>
          </a:xfrm>
          <a:prstGeom prst="rect">
            <a:avLst/>
          </a:prstGeom>
          <a:noFill/>
          <a:ln w="9525">
            <a:noFill/>
            <a:miter lim="800000"/>
            <a:headEnd/>
            <a:tailEnd/>
          </a:ln>
        </p:spPr>
      </p:pic>
    </p:spTree>
    <p:extLst>
      <p:ext uri="{BB962C8B-B14F-4D97-AF65-F5344CB8AC3E}">
        <p14:creationId xmlns:p14="http://schemas.microsoft.com/office/powerpoint/2010/main" val="696717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par>
                          <p:cTn id="12" fill="hold">
                            <p:stCondLst>
                              <p:cond delay="225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275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2.77778E-6 1.11111E-6 L 0.11111 0.00046 " pathEditMode="relative" rAng="0" ptsTypes="AA">
                                      <p:cBhvr>
                                        <p:cTn id="20" dur="1000" fill="hold"/>
                                        <p:tgtEl>
                                          <p:spTgt spid="5"/>
                                        </p:tgtEl>
                                        <p:attrNameLst>
                                          <p:attrName>ppt_x</p:attrName>
                                          <p:attrName>ppt_y</p:attrName>
                                        </p:attrNameLst>
                                      </p:cBhvr>
                                      <p:rCtr x="5556" y="23"/>
                                    </p:animMotion>
                                  </p:childTnLst>
                                </p:cTn>
                              </p:par>
                            </p:childTnLst>
                          </p:cTn>
                        </p:par>
                        <p:par>
                          <p:cTn id="21" fill="hold">
                            <p:stCondLst>
                              <p:cond delay="375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Something that will change your life!</a:t>
            </a:r>
          </a:p>
        </p:txBody>
      </p:sp>
      <p:sp>
        <p:nvSpPr>
          <p:cNvPr id="3" name="Content Placeholder 2"/>
          <p:cNvSpPr>
            <a:spLocks noGrp="1"/>
          </p:cNvSpPr>
          <p:nvPr>
            <p:ph idx="1"/>
          </p:nvPr>
        </p:nvSpPr>
        <p:spPr/>
        <p:txBody>
          <a:bodyPr>
            <a:normAutofit/>
          </a:bodyPr>
          <a:lstStyle/>
          <a:p>
            <a:r>
              <a:rPr lang="en-US" sz="2800" dirty="0"/>
              <a:t>2 Corinthians 5:17 (NKJV)</a:t>
            </a:r>
          </a:p>
          <a:p>
            <a:r>
              <a:rPr lang="en-US" sz="2800" dirty="0"/>
              <a:t>17 Therefore, if anyone is in Christ, he is a new creation; old things have passed away; behold, all things have become new.</a:t>
            </a:r>
          </a:p>
        </p:txBody>
      </p:sp>
    </p:spTree>
    <p:extLst>
      <p:ext uri="{BB962C8B-B14F-4D97-AF65-F5344CB8AC3E}">
        <p14:creationId xmlns:p14="http://schemas.microsoft.com/office/powerpoint/2010/main" val="2098052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lumMod val="75000"/>
                    <a:lumOff val="25000"/>
                  </a:prstClr>
                </a:solidFill>
              </a:rPr>
              <a:t>Something that will change your life!</a:t>
            </a:r>
            <a:endParaRPr lang="en-US" dirty="0"/>
          </a:p>
        </p:txBody>
      </p:sp>
      <p:sp>
        <p:nvSpPr>
          <p:cNvPr id="3" name="Content Placeholder 2"/>
          <p:cNvSpPr>
            <a:spLocks noGrp="1"/>
          </p:cNvSpPr>
          <p:nvPr>
            <p:ph idx="1"/>
          </p:nvPr>
        </p:nvSpPr>
        <p:spPr/>
        <p:txBody>
          <a:bodyPr>
            <a:normAutofit/>
          </a:bodyPr>
          <a:lstStyle/>
          <a:p>
            <a:r>
              <a:rPr lang="en-US" sz="2800" dirty="0"/>
              <a:t>1 Corinthians 15:1-2 (NKJV)</a:t>
            </a:r>
          </a:p>
          <a:p>
            <a:r>
              <a:rPr lang="en-US" sz="2800" dirty="0"/>
              <a:t>15 Moreover, brethren, I declare to you the gospel which I preached to you, which also you received and in which you stand, 2 by which also you are saved, if you hold fast that word which I preached to you—unless you believed in vain</a:t>
            </a:r>
          </a:p>
        </p:txBody>
      </p:sp>
      <p:cxnSp>
        <p:nvCxnSpPr>
          <p:cNvPr id="4" name="Straight Connector 3"/>
          <p:cNvCxnSpPr/>
          <p:nvPr/>
        </p:nvCxnSpPr>
        <p:spPr>
          <a:xfrm flipV="1">
            <a:off x="7181596" y="2794715"/>
            <a:ext cx="1073762" cy="13615"/>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7124446" y="1322429"/>
            <a:ext cx="667940" cy="1548300"/>
          </a:xfrm>
          <a:prstGeom prst="rect">
            <a:avLst/>
          </a:prstGeom>
          <a:noFill/>
          <a:ln w="9525">
            <a:noFill/>
            <a:miter lim="800000"/>
            <a:headEnd/>
            <a:tailEnd/>
          </a:ln>
        </p:spPr>
      </p:pic>
    </p:spTree>
    <p:extLst>
      <p:ext uri="{BB962C8B-B14F-4D97-AF65-F5344CB8AC3E}">
        <p14:creationId xmlns:p14="http://schemas.microsoft.com/office/powerpoint/2010/main" val="1295978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par>
                          <p:cTn id="12" fill="hold">
                            <p:stCondLst>
                              <p:cond delay="275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25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5E-6 4.44444E-6 L 0.12101 0.00046 " pathEditMode="relative" rAng="0" ptsTypes="AA">
                                      <p:cBhvr>
                                        <p:cTn id="20" dur="1000" fill="hold"/>
                                        <p:tgtEl>
                                          <p:spTgt spid="5"/>
                                        </p:tgtEl>
                                        <p:attrNameLst>
                                          <p:attrName>ppt_x</p:attrName>
                                          <p:attrName>ppt_y</p:attrName>
                                        </p:attrNameLst>
                                      </p:cBhvr>
                                      <p:rCtr x="6042" y="23"/>
                                    </p:animMotion>
                                  </p:childTnLst>
                                </p:cTn>
                              </p:par>
                            </p:childTnLst>
                          </p:cTn>
                        </p:par>
                        <p:par>
                          <p:cTn id="21" fill="hold">
                            <p:stCondLst>
                              <p:cond delay="425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prstClr val="black">
                    <a:lumMod val="75000"/>
                    <a:lumOff val="25000"/>
                  </a:prstClr>
                </a:solidFill>
              </a:rPr>
              <a:t>Something that will change your life!</a:t>
            </a:r>
            <a:endParaRPr lang="en-US" dirty="0"/>
          </a:p>
        </p:txBody>
      </p:sp>
      <p:sp>
        <p:nvSpPr>
          <p:cNvPr id="3" name="Content Placeholder 2"/>
          <p:cNvSpPr>
            <a:spLocks noGrp="1"/>
          </p:cNvSpPr>
          <p:nvPr>
            <p:ph idx="1"/>
          </p:nvPr>
        </p:nvSpPr>
        <p:spPr/>
        <p:txBody>
          <a:bodyPr>
            <a:normAutofit/>
          </a:bodyPr>
          <a:lstStyle/>
          <a:p>
            <a:r>
              <a:rPr lang="en-US" sz="2800" dirty="0"/>
              <a:t>Colossians 3:9-10 (NKJV)</a:t>
            </a:r>
          </a:p>
          <a:p>
            <a:r>
              <a:rPr lang="en-US" sz="2800" dirty="0"/>
              <a:t>9 do not lie to one another, since you have put off the old man with his deeds, 10 and have put on the new man who is renewed in knowledge according to the image of Him who created him.</a:t>
            </a:r>
          </a:p>
        </p:txBody>
      </p:sp>
      <p:cxnSp>
        <p:nvCxnSpPr>
          <p:cNvPr id="4" name="Straight Connector 3"/>
          <p:cNvCxnSpPr/>
          <p:nvPr/>
        </p:nvCxnSpPr>
        <p:spPr>
          <a:xfrm flipV="1">
            <a:off x="4515668" y="3953814"/>
            <a:ext cx="1189673" cy="13613"/>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4458518" y="2481527"/>
            <a:ext cx="667940" cy="1548300"/>
          </a:xfrm>
          <a:prstGeom prst="rect">
            <a:avLst/>
          </a:prstGeom>
          <a:noFill/>
          <a:ln w="9525">
            <a:noFill/>
            <a:miter lim="800000"/>
            <a:headEnd/>
            <a:tailEnd/>
          </a:ln>
        </p:spPr>
      </p:pic>
    </p:spTree>
    <p:extLst>
      <p:ext uri="{BB962C8B-B14F-4D97-AF65-F5344CB8AC3E}">
        <p14:creationId xmlns:p14="http://schemas.microsoft.com/office/powerpoint/2010/main" val="12153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par>
                          <p:cTn id="12" fill="hold">
                            <p:stCondLst>
                              <p:cond delay="250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00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1.94444E-6 2.96296E-6 L 0.13785 -0.00139 " pathEditMode="relative" rAng="0" ptsTypes="AA">
                                      <p:cBhvr>
                                        <p:cTn id="20" dur="1000" fill="hold"/>
                                        <p:tgtEl>
                                          <p:spTgt spid="5"/>
                                        </p:tgtEl>
                                        <p:attrNameLst>
                                          <p:attrName>ppt_x</p:attrName>
                                          <p:attrName>ppt_y</p:attrName>
                                        </p:attrNameLst>
                                      </p:cBhvr>
                                      <p:rCtr x="6892" y="-69"/>
                                    </p:animMotion>
                                  </p:childTnLst>
                                </p:cTn>
                              </p:par>
                            </p:childTnLst>
                          </p:cTn>
                        </p:par>
                        <p:par>
                          <p:cTn id="21" fill="hold">
                            <p:stCondLst>
                              <p:cond delay="400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425</TotalTime>
  <Words>939</Words>
  <Application>Microsoft Office PowerPoint</Application>
  <PresentationFormat>On-screen Show (4:3)</PresentationFormat>
  <Paragraphs>47</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Calibri</vt:lpstr>
      <vt:lpstr>Calibri Light</vt:lpstr>
      <vt:lpstr>Retrospect</vt:lpstr>
      <vt:lpstr>PowerPoint Presentation</vt:lpstr>
      <vt:lpstr>Salvation </vt:lpstr>
      <vt:lpstr>Salvation: </vt:lpstr>
      <vt:lpstr>Something that will deliver us from sin.</vt:lpstr>
      <vt:lpstr>Something that will deliver us from sin.</vt:lpstr>
      <vt:lpstr>Something that will deliver us from sin.</vt:lpstr>
      <vt:lpstr>Something that will change your life!</vt:lpstr>
      <vt:lpstr>Something that will change your life!</vt:lpstr>
      <vt:lpstr>Something that will change your life!</vt:lpstr>
      <vt:lpstr>Something that will make us shine!</vt:lpstr>
      <vt:lpstr>Something that will make us shine!</vt:lpstr>
      <vt:lpstr>Something that will make us shine!</vt:lpstr>
      <vt:lpstr>Something that will make us eager!</vt:lpstr>
      <vt:lpstr>Something that will make us eager!</vt:lpstr>
      <vt:lpstr>Something that will make us eager!</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Salvation</dc:title>
  <dc:creator>Microsoft account</dc:creator>
  <cp:lastModifiedBy>Auditorium</cp:lastModifiedBy>
  <cp:revision>28</cp:revision>
  <dcterms:created xsi:type="dcterms:W3CDTF">2019-03-30T01:22:44Z</dcterms:created>
  <dcterms:modified xsi:type="dcterms:W3CDTF">2019-03-31T14:17:25Z</dcterms:modified>
</cp:coreProperties>
</file>