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6" r:id="rId2"/>
    <p:sldId id="337" r:id="rId3"/>
    <p:sldId id="335" r:id="rId4"/>
    <p:sldId id="339" r:id="rId5"/>
    <p:sldId id="331" r:id="rId6"/>
    <p:sldId id="332" r:id="rId7"/>
    <p:sldId id="300" r:id="rId8"/>
    <p:sldId id="281" r:id="rId9"/>
    <p:sldId id="288" r:id="rId10"/>
    <p:sldId id="301" r:id="rId11"/>
    <p:sldId id="302" r:id="rId12"/>
    <p:sldId id="303" r:id="rId13"/>
    <p:sldId id="304" r:id="rId14"/>
    <p:sldId id="305" r:id="rId15"/>
    <p:sldId id="306" r:id="rId16"/>
    <p:sldId id="309" r:id="rId17"/>
    <p:sldId id="310" r:id="rId18"/>
    <p:sldId id="311" r:id="rId19"/>
    <p:sldId id="312" r:id="rId20"/>
    <p:sldId id="313" r:id="rId21"/>
    <p:sldId id="316" r:id="rId22"/>
    <p:sldId id="314" r:id="rId23"/>
    <p:sldId id="317" r:id="rId24"/>
    <p:sldId id="318" r:id="rId25"/>
    <p:sldId id="319" r:id="rId26"/>
    <p:sldId id="320" r:id="rId27"/>
    <p:sldId id="322" r:id="rId28"/>
    <p:sldId id="323" r:id="rId29"/>
    <p:sldId id="324" r:id="rId30"/>
    <p:sldId id="326" r:id="rId31"/>
    <p:sldId id="315" r:id="rId32"/>
    <p:sldId id="282" r:id="rId33"/>
    <p:sldId id="289" r:id="rId34"/>
    <p:sldId id="290" r:id="rId35"/>
    <p:sldId id="293" r:id="rId36"/>
    <p:sldId id="283" r:id="rId37"/>
    <p:sldId id="258" r:id="rId38"/>
    <p:sldId id="260" r:id="rId39"/>
    <p:sldId id="262" r:id="rId40"/>
    <p:sldId id="263" r:id="rId41"/>
    <p:sldId id="264" r:id="rId42"/>
    <p:sldId id="265" r:id="rId43"/>
    <p:sldId id="266" r:id="rId44"/>
    <p:sldId id="267" r:id="rId45"/>
    <p:sldId id="268" r:id="rId46"/>
    <p:sldId id="270" r:id="rId47"/>
    <p:sldId id="271" r:id="rId48"/>
    <p:sldId id="272" r:id="rId49"/>
    <p:sldId id="340" r:id="rId50"/>
    <p:sldId id="342" r:id="rId51"/>
    <p:sldId id="275" r:id="rId52"/>
    <p:sldId id="276" r:id="rId53"/>
    <p:sldId id="343" r:id="rId54"/>
    <p:sldId id="345"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691" autoAdjust="0"/>
    <p:restoredTop sz="94660"/>
  </p:normalViewPr>
  <p:slideViewPr>
    <p:cSldViewPr snapToGrid="0">
      <p:cViewPr varScale="1">
        <p:scale>
          <a:sx n="99" d="100"/>
          <a:sy n="99" d="100"/>
        </p:scale>
        <p:origin x="90" y="6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E30246-0E6E-4A17-8334-6709D8A27EFD}"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98A49-8299-4EB6-8AC6-BDB3972AA508}" type="slidenum">
              <a:rPr lang="en-US" smtClean="0"/>
              <a:t>‹#›</a:t>
            </a:fld>
            <a:endParaRPr lang="en-US"/>
          </a:p>
        </p:txBody>
      </p:sp>
    </p:spTree>
    <p:extLst>
      <p:ext uri="{BB962C8B-B14F-4D97-AF65-F5344CB8AC3E}">
        <p14:creationId xmlns:p14="http://schemas.microsoft.com/office/powerpoint/2010/main" val="1502616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E30246-0E6E-4A17-8334-6709D8A27EFD}"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98A49-8299-4EB6-8AC6-BDB3972AA508}" type="slidenum">
              <a:rPr lang="en-US" smtClean="0"/>
              <a:t>‹#›</a:t>
            </a:fld>
            <a:endParaRPr lang="en-US"/>
          </a:p>
        </p:txBody>
      </p:sp>
    </p:spTree>
    <p:extLst>
      <p:ext uri="{BB962C8B-B14F-4D97-AF65-F5344CB8AC3E}">
        <p14:creationId xmlns:p14="http://schemas.microsoft.com/office/powerpoint/2010/main" val="2484588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E30246-0E6E-4A17-8334-6709D8A27EFD}"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98A49-8299-4EB6-8AC6-BDB3972AA508}" type="slidenum">
              <a:rPr lang="en-US" smtClean="0"/>
              <a:t>‹#›</a:t>
            </a:fld>
            <a:endParaRPr lang="en-US"/>
          </a:p>
        </p:txBody>
      </p:sp>
    </p:spTree>
    <p:extLst>
      <p:ext uri="{BB962C8B-B14F-4D97-AF65-F5344CB8AC3E}">
        <p14:creationId xmlns:p14="http://schemas.microsoft.com/office/powerpoint/2010/main" val="2317086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E30246-0E6E-4A17-8334-6709D8A27EFD}"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98A49-8299-4EB6-8AC6-BDB3972AA508}" type="slidenum">
              <a:rPr lang="en-US" smtClean="0"/>
              <a:t>‹#›</a:t>
            </a:fld>
            <a:endParaRPr lang="en-US"/>
          </a:p>
        </p:txBody>
      </p:sp>
    </p:spTree>
    <p:extLst>
      <p:ext uri="{BB962C8B-B14F-4D97-AF65-F5344CB8AC3E}">
        <p14:creationId xmlns:p14="http://schemas.microsoft.com/office/powerpoint/2010/main" val="4220729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E30246-0E6E-4A17-8334-6709D8A27EFD}"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98A49-8299-4EB6-8AC6-BDB3972AA508}" type="slidenum">
              <a:rPr lang="en-US" smtClean="0"/>
              <a:t>‹#›</a:t>
            </a:fld>
            <a:endParaRPr lang="en-US"/>
          </a:p>
        </p:txBody>
      </p:sp>
    </p:spTree>
    <p:extLst>
      <p:ext uri="{BB962C8B-B14F-4D97-AF65-F5344CB8AC3E}">
        <p14:creationId xmlns:p14="http://schemas.microsoft.com/office/powerpoint/2010/main" val="441869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E30246-0E6E-4A17-8334-6709D8A27EFD}"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398A49-8299-4EB6-8AC6-BDB3972AA508}" type="slidenum">
              <a:rPr lang="en-US" smtClean="0"/>
              <a:t>‹#›</a:t>
            </a:fld>
            <a:endParaRPr lang="en-US"/>
          </a:p>
        </p:txBody>
      </p:sp>
    </p:spTree>
    <p:extLst>
      <p:ext uri="{BB962C8B-B14F-4D97-AF65-F5344CB8AC3E}">
        <p14:creationId xmlns:p14="http://schemas.microsoft.com/office/powerpoint/2010/main" val="3783279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E30246-0E6E-4A17-8334-6709D8A27EFD}" type="datetimeFigureOut">
              <a:rPr lang="en-US" smtClean="0"/>
              <a:t>3/23/2018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398A49-8299-4EB6-8AC6-BDB3972AA508}" type="slidenum">
              <a:rPr lang="en-US" smtClean="0"/>
              <a:t>‹#›</a:t>
            </a:fld>
            <a:endParaRPr lang="en-US"/>
          </a:p>
        </p:txBody>
      </p:sp>
    </p:spTree>
    <p:extLst>
      <p:ext uri="{BB962C8B-B14F-4D97-AF65-F5344CB8AC3E}">
        <p14:creationId xmlns:p14="http://schemas.microsoft.com/office/powerpoint/2010/main" val="4154106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E30246-0E6E-4A17-8334-6709D8A27EFD}" type="datetimeFigureOut">
              <a:rPr lang="en-US" smtClean="0"/>
              <a:t>3/23/2018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398A49-8299-4EB6-8AC6-BDB3972AA508}" type="slidenum">
              <a:rPr lang="en-US" smtClean="0"/>
              <a:t>‹#›</a:t>
            </a:fld>
            <a:endParaRPr lang="en-US"/>
          </a:p>
        </p:txBody>
      </p:sp>
    </p:spTree>
    <p:extLst>
      <p:ext uri="{BB962C8B-B14F-4D97-AF65-F5344CB8AC3E}">
        <p14:creationId xmlns:p14="http://schemas.microsoft.com/office/powerpoint/2010/main" val="558729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E30246-0E6E-4A17-8334-6709D8A27EFD}" type="datetimeFigureOut">
              <a:rPr lang="en-US" smtClean="0"/>
              <a:t>3/23/2018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398A49-8299-4EB6-8AC6-BDB3972AA508}" type="slidenum">
              <a:rPr lang="en-US" smtClean="0"/>
              <a:t>‹#›</a:t>
            </a:fld>
            <a:endParaRPr lang="en-US"/>
          </a:p>
        </p:txBody>
      </p:sp>
    </p:spTree>
    <p:extLst>
      <p:ext uri="{BB962C8B-B14F-4D97-AF65-F5344CB8AC3E}">
        <p14:creationId xmlns:p14="http://schemas.microsoft.com/office/powerpoint/2010/main" val="2966463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E30246-0E6E-4A17-8334-6709D8A27EFD}"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398A49-8299-4EB6-8AC6-BDB3972AA508}" type="slidenum">
              <a:rPr lang="en-US" smtClean="0"/>
              <a:t>‹#›</a:t>
            </a:fld>
            <a:endParaRPr lang="en-US"/>
          </a:p>
        </p:txBody>
      </p:sp>
    </p:spTree>
    <p:extLst>
      <p:ext uri="{BB962C8B-B14F-4D97-AF65-F5344CB8AC3E}">
        <p14:creationId xmlns:p14="http://schemas.microsoft.com/office/powerpoint/2010/main" val="4230430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E30246-0E6E-4A17-8334-6709D8A27EFD}"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398A49-8299-4EB6-8AC6-BDB3972AA508}" type="slidenum">
              <a:rPr lang="en-US" smtClean="0"/>
              <a:t>‹#›</a:t>
            </a:fld>
            <a:endParaRPr lang="en-US"/>
          </a:p>
        </p:txBody>
      </p:sp>
    </p:spTree>
    <p:extLst>
      <p:ext uri="{BB962C8B-B14F-4D97-AF65-F5344CB8AC3E}">
        <p14:creationId xmlns:p14="http://schemas.microsoft.com/office/powerpoint/2010/main" val="1551698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E30246-0E6E-4A17-8334-6709D8A27EFD}" type="datetimeFigureOut">
              <a:rPr lang="en-US" smtClean="0"/>
              <a:t>3/23/2018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398A49-8299-4EB6-8AC6-BDB3972AA508}" type="slidenum">
              <a:rPr lang="en-US" smtClean="0"/>
              <a:t>‹#›</a:t>
            </a:fld>
            <a:endParaRPr lang="en-US"/>
          </a:p>
        </p:txBody>
      </p:sp>
    </p:spTree>
    <p:extLst>
      <p:ext uri="{BB962C8B-B14F-4D97-AF65-F5344CB8AC3E}">
        <p14:creationId xmlns:p14="http://schemas.microsoft.com/office/powerpoint/2010/main" val="303488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churchofchristarticles.com/blog/wp-content/uploads/2011/10/examination.jpg"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churchofchristarticles.com/blog/wp-content/uploads/2011/10/examination.jpg"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kingjamesbibleonline.org/2-Corinthians-13-5/"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kingjamesbibleonline.org/1-Corinthians-11-28/" TargetMode="External"/><Relationship Id="rId7" Type="http://schemas.openxmlformats.org/officeDocument/2006/relationships/hyperlink" Target="https://www.kingjamesbibleonline.org/1-Corinthians-11-32/" TargetMode="External"/><Relationship Id="rId2" Type="http://schemas.openxmlformats.org/officeDocument/2006/relationships/hyperlink" Target="https://www.kingjamesbibleonline.org/1-Corinthians-Chapter-11/" TargetMode="External"/><Relationship Id="rId1" Type="http://schemas.openxmlformats.org/officeDocument/2006/relationships/slideLayout" Target="../slideLayouts/slideLayout2.xml"/><Relationship Id="rId6" Type="http://schemas.openxmlformats.org/officeDocument/2006/relationships/hyperlink" Target="https://www.kingjamesbibleonline.org/1-Corinthians-11-31/" TargetMode="External"/><Relationship Id="rId5" Type="http://schemas.openxmlformats.org/officeDocument/2006/relationships/hyperlink" Target="https://www.kingjamesbibleonline.org/1-Corinthians-11-30/" TargetMode="External"/><Relationship Id="rId4" Type="http://schemas.openxmlformats.org/officeDocument/2006/relationships/hyperlink" Target="https://www.kingjamesbibleonline.org/1-Corinthians-11-29/"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s://www.kingjamesbibleonline.org/Galatians-6-3/" TargetMode="External"/><Relationship Id="rId2" Type="http://schemas.openxmlformats.org/officeDocument/2006/relationships/hyperlink" Target="https://www.kingjamesbibleonline.org/Galatians-Chapter-6/" TargetMode="External"/><Relationship Id="rId1" Type="http://schemas.openxmlformats.org/officeDocument/2006/relationships/slideLayout" Target="../slideLayouts/slideLayout2.xml"/><Relationship Id="rId5" Type="http://schemas.openxmlformats.org/officeDocument/2006/relationships/hyperlink" Target="https://www.kingjamesbibleonline.org/Galatians-6-5/" TargetMode="External"/><Relationship Id="rId4" Type="http://schemas.openxmlformats.org/officeDocument/2006/relationships/hyperlink" Target="https://www.kingjamesbibleonline.org/Galatians-6-4/"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www.kingjamesbibleonline.org/Romans-12-3/"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www.kingjamesbibleonline.org/1-John-1-9/"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www.kingjamesbibleonline.org/Acts-17-30/"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s://www.kingjamesbibleonline.org/Philippians-4-6_4-7/"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s://www.kingjamesbibleonline.org/1-Peter-1-13/"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churchofchristarticles.com/blog/wp-content/uploads/2011/10/examination.jpg"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churchofchristarticles.com/blog/wp-content/uploads/2011/10/examination.jp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churchofchristarticles.com/blog/wp-content/uploads/2011/10/examination.jp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97276"/>
            <a:ext cx="11994204" cy="6692629"/>
          </a:xfrm>
        </p:spPr>
        <p:txBody>
          <a:bodyPr/>
          <a:lstStyle/>
          <a:p>
            <a:endParaRPr lang="en-US" sz="3600" baseline="30000" dirty="0" smtClean="0"/>
          </a:p>
          <a:p>
            <a:r>
              <a:rPr lang="en-US" sz="5400" b="1" u="sng" baseline="30000" dirty="0" smtClean="0">
                <a:solidFill>
                  <a:srgbClr val="FF0000"/>
                </a:solidFill>
              </a:rPr>
              <a:t>James 1:21-27</a:t>
            </a:r>
          </a:p>
          <a:p>
            <a:r>
              <a:rPr lang="en-US" sz="3600" baseline="30000" dirty="0" smtClean="0"/>
              <a:t>21 </a:t>
            </a:r>
            <a:r>
              <a:rPr lang="en-US" sz="3600" dirty="0" smtClean="0"/>
              <a:t>Wherefore lay apart all filthiness and superfluity of naughtiness, and receive with meekness </a:t>
            </a:r>
            <a:r>
              <a:rPr lang="en-US" sz="3600" b="1" u="sng" dirty="0" smtClean="0">
                <a:solidFill>
                  <a:srgbClr val="FF0000"/>
                </a:solidFill>
              </a:rPr>
              <a:t>the engrafted word, which is able to save your souls.</a:t>
            </a:r>
          </a:p>
          <a:p>
            <a:r>
              <a:rPr lang="en-US" sz="3600" baseline="30000" dirty="0" smtClean="0"/>
              <a:t>22 </a:t>
            </a:r>
            <a:r>
              <a:rPr lang="en-US" sz="3600" dirty="0" smtClean="0"/>
              <a:t>But be ye doers of the word, and not hearers only, deceiving your own selves</a:t>
            </a:r>
            <a:r>
              <a:rPr lang="en-US" sz="3600" dirty="0" smtClean="0"/>
              <a:t>.  (You deceive yourself when you just</a:t>
            </a:r>
          </a:p>
          <a:p>
            <a:r>
              <a:rPr lang="en-US" sz="3600" dirty="0" smtClean="0"/>
              <a:t>Hear)    An explanation follows:</a:t>
            </a:r>
            <a:endParaRPr lang="en-US" sz="3600" dirty="0" smtClean="0"/>
          </a:p>
          <a:p>
            <a:r>
              <a:rPr lang="en-US" sz="3600" baseline="30000" dirty="0" smtClean="0"/>
              <a:t>23 </a:t>
            </a:r>
            <a:r>
              <a:rPr lang="en-US" sz="3600" dirty="0" smtClean="0"/>
              <a:t>For if any be a hearer of the word, and not a doer, </a:t>
            </a:r>
            <a:r>
              <a:rPr lang="en-US" sz="3600" b="1" u="sng" dirty="0" smtClean="0"/>
              <a:t>he is like </a:t>
            </a:r>
            <a:r>
              <a:rPr lang="en-US" sz="3600" dirty="0" smtClean="0"/>
              <a:t>unto a man </a:t>
            </a:r>
            <a:r>
              <a:rPr lang="en-US" sz="3600" b="1" u="sng" dirty="0" smtClean="0"/>
              <a:t>beholding</a:t>
            </a:r>
            <a:r>
              <a:rPr lang="en-US" sz="3600" dirty="0" smtClean="0"/>
              <a:t> his natural face in a glass:</a:t>
            </a:r>
          </a:p>
          <a:p>
            <a:r>
              <a:rPr lang="en-US" sz="3600" baseline="30000" dirty="0" smtClean="0"/>
              <a:t>24 </a:t>
            </a:r>
            <a:r>
              <a:rPr lang="en-US" sz="3600" dirty="0" smtClean="0"/>
              <a:t>For he </a:t>
            </a:r>
            <a:r>
              <a:rPr lang="en-US" sz="3600" dirty="0" err="1" smtClean="0"/>
              <a:t>beholdeth</a:t>
            </a:r>
            <a:r>
              <a:rPr lang="en-US" sz="3600" dirty="0" smtClean="0"/>
              <a:t> himself, and </a:t>
            </a:r>
            <a:r>
              <a:rPr lang="en-US" sz="3600" dirty="0" err="1" smtClean="0"/>
              <a:t>goeth</a:t>
            </a:r>
            <a:r>
              <a:rPr lang="en-US" sz="3600" dirty="0" smtClean="0"/>
              <a:t> his way, and straightway </a:t>
            </a:r>
            <a:r>
              <a:rPr lang="en-US" sz="3600" dirty="0" err="1" smtClean="0"/>
              <a:t>forgetteth</a:t>
            </a:r>
            <a:r>
              <a:rPr lang="en-US" sz="3600" dirty="0" smtClean="0"/>
              <a:t> what manner of man he was.</a:t>
            </a:r>
          </a:p>
          <a:p>
            <a:endParaRPr lang="en-US" dirty="0"/>
          </a:p>
        </p:txBody>
      </p:sp>
    </p:spTree>
    <p:extLst>
      <p:ext uri="{BB962C8B-B14F-4D97-AF65-F5344CB8AC3E}">
        <p14:creationId xmlns:p14="http://schemas.microsoft.com/office/powerpoint/2010/main" val="32786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4000" b="1" u="sng" dirty="0" smtClean="0">
                <a:solidFill>
                  <a:srgbClr val="FF0000"/>
                </a:solidFill>
              </a:rPr>
              <a:t>Have you made an evident change in </a:t>
            </a:r>
          </a:p>
          <a:p>
            <a:r>
              <a:rPr lang="en-US" sz="4000" b="1" u="sng" dirty="0" smtClean="0">
                <a:solidFill>
                  <a:srgbClr val="FF0000"/>
                </a:solidFill>
              </a:rPr>
              <a:t>Your life</a:t>
            </a:r>
            <a:r>
              <a:rPr lang="en-US" sz="4000" b="1" u="sng" dirty="0">
                <a:solidFill>
                  <a:srgbClr val="FF0000"/>
                </a:solidFill>
              </a:rPr>
              <a:t>?</a:t>
            </a:r>
            <a:endParaRPr lang="en-US" sz="4000" b="1" u="sng" dirty="0">
              <a:solidFill>
                <a:srgbClr val="FF0000"/>
              </a:solidFill>
            </a:endParaRPr>
          </a:p>
        </p:txBody>
      </p:sp>
    </p:spTree>
    <p:extLst>
      <p:ext uri="{BB962C8B-B14F-4D97-AF65-F5344CB8AC3E}">
        <p14:creationId xmlns:p14="http://schemas.microsoft.com/office/powerpoint/2010/main" val="38796045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84373"/>
            <a:ext cx="12101209" cy="6686077"/>
          </a:xfrm>
        </p:spPr>
        <p:txBody>
          <a:bodyPr>
            <a:normAutofit/>
          </a:bodyPr>
          <a:lstStyle/>
          <a:p>
            <a:r>
              <a:rPr lang="en-US" sz="3600" dirty="0" smtClean="0"/>
              <a:t>1. 1 John 1:6 MKJV If we say that we have fellowship with Him and walk in darkness, we lie and do not practice the truth</a:t>
            </a:r>
          </a:p>
          <a:p>
            <a:r>
              <a:rPr lang="en-US" sz="3600" dirty="0" smtClean="0"/>
              <a:t>.</a:t>
            </a:r>
          </a:p>
          <a:p>
            <a:r>
              <a:rPr lang="en-US" sz="3600" dirty="0" smtClean="0"/>
              <a:t>2. 1 John 2:15 NKJV Do not love the world or the things in the world. If anyone loves the world, the love of the Father is not in him.</a:t>
            </a:r>
          </a:p>
          <a:p>
            <a:endParaRPr lang="en-US" sz="3600" dirty="0" smtClean="0"/>
          </a:p>
          <a:p>
            <a:r>
              <a:rPr lang="en-US" sz="3600" dirty="0" smtClean="0"/>
              <a:t>3. John 3:19 MKJV And this is the condemnation, that the Light has come into the world, and men loved darkness rather than the Light, because their deeds were evil</a:t>
            </a:r>
            <a:endParaRPr lang="en-US" sz="3600" dirty="0"/>
          </a:p>
        </p:txBody>
      </p:sp>
    </p:spTree>
    <p:extLst>
      <p:ext uri="{BB962C8B-B14F-4D97-AF65-F5344CB8AC3E}">
        <p14:creationId xmlns:p14="http://schemas.microsoft.com/office/powerpoint/2010/main" val="3087252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13660" cy="6760723"/>
          </a:xfrm>
        </p:spPr>
        <p:txBody>
          <a:bodyPr>
            <a:normAutofit/>
          </a:bodyPr>
          <a:lstStyle/>
          <a:p>
            <a:endParaRPr lang="en-US" sz="4000" dirty="0" smtClean="0"/>
          </a:p>
          <a:p>
            <a:r>
              <a:rPr lang="en-US" sz="4000" dirty="0" smtClean="0"/>
              <a:t>When a person comes to Christ there should be a change of desires and motivation. </a:t>
            </a:r>
          </a:p>
          <a:p>
            <a:r>
              <a:rPr lang="en-US" sz="4000" dirty="0" smtClean="0"/>
              <a:t>You cannot be satisfied with the things of this world. The very word conversion means </a:t>
            </a:r>
          </a:p>
          <a:p>
            <a:r>
              <a:rPr lang="en-US" sz="4000" dirty="0"/>
              <a:t> </a:t>
            </a:r>
            <a:r>
              <a:rPr lang="en-US" sz="4000" dirty="0" smtClean="0"/>
              <a:t>        a change or transformation.</a:t>
            </a:r>
          </a:p>
          <a:p>
            <a:endParaRPr lang="en-US" sz="4000" dirty="0"/>
          </a:p>
          <a:p>
            <a:r>
              <a:rPr lang="en-US" sz="4000" dirty="0" err="1" smtClean="0"/>
              <a:t>Saul..later</a:t>
            </a:r>
            <a:r>
              <a:rPr lang="en-US" sz="4000" dirty="0" smtClean="0"/>
              <a:t> called Paul.   Look at his CHANGE</a:t>
            </a:r>
            <a:r>
              <a:rPr lang="en-US" sz="4000" dirty="0" smtClean="0"/>
              <a:t>!</a:t>
            </a:r>
          </a:p>
          <a:p>
            <a:r>
              <a:rPr lang="en-US" sz="4000" dirty="0" smtClean="0"/>
              <a:t>I Cor. 9:27</a:t>
            </a:r>
          </a:p>
          <a:p>
            <a:r>
              <a:rPr lang="en-US" sz="4000" dirty="0" smtClean="0"/>
              <a:t>I Tim. 1:15</a:t>
            </a:r>
          </a:p>
        </p:txBody>
      </p:sp>
    </p:spTree>
    <p:extLst>
      <p:ext uri="{BB962C8B-B14F-4D97-AF65-F5344CB8AC3E}">
        <p14:creationId xmlns:p14="http://schemas.microsoft.com/office/powerpoint/2010/main" val="42365509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2" y="145914"/>
            <a:ext cx="11896928" cy="6643991"/>
          </a:xfrm>
        </p:spPr>
        <p:txBody>
          <a:bodyPr/>
          <a:lstStyle/>
          <a:p>
            <a:r>
              <a:rPr lang="en-US" sz="4000" dirty="0" smtClean="0"/>
              <a:t>1 Peter 2:9 But you are a chosen generation, a royal priesthood, an holy nation, a peculiar people; that you should show forth the praises of him who has called you out of darkness into his marvelous light:</a:t>
            </a:r>
          </a:p>
          <a:p>
            <a:endParaRPr lang="en-US" sz="4000" dirty="0" smtClean="0"/>
          </a:p>
          <a:p>
            <a:r>
              <a:rPr lang="en-US" sz="4000" dirty="0" smtClean="0"/>
              <a:t>.II Corinthians 5:17 NKJV Therefore, if anyone is in Christ, he is a new creation; old things have passed away; behold, all things have become new</a:t>
            </a:r>
          </a:p>
          <a:p>
            <a:endParaRPr lang="en-US" dirty="0"/>
          </a:p>
        </p:txBody>
      </p:sp>
    </p:spTree>
    <p:extLst>
      <p:ext uri="{BB962C8B-B14F-4D97-AF65-F5344CB8AC3E}">
        <p14:creationId xmlns:p14="http://schemas.microsoft.com/office/powerpoint/2010/main" val="1848740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49" y="0"/>
            <a:ext cx="12003932" cy="6858000"/>
          </a:xfrm>
        </p:spPr>
        <p:txBody>
          <a:bodyPr/>
          <a:lstStyle/>
          <a:p>
            <a:endParaRPr lang="en-US" dirty="0" smtClean="0"/>
          </a:p>
          <a:p>
            <a:r>
              <a:rPr lang="en-US" sz="3600" dirty="0" smtClean="0"/>
              <a:t>In the song,</a:t>
            </a:r>
          </a:p>
          <a:p>
            <a:r>
              <a:rPr lang="en-US" sz="3600" dirty="0" smtClean="0"/>
              <a:t> ’The Change’ by Steven Curtis Chapman, </a:t>
            </a:r>
          </a:p>
          <a:p>
            <a:r>
              <a:rPr lang="en-US" sz="3600" dirty="0" smtClean="0"/>
              <a:t>Chapman talks about having all of the Christian gadgets:</a:t>
            </a:r>
          </a:p>
          <a:p>
            <a:r>
              <a:rPr lang="en-US" sz="3600" dirty="0" smtClean="0"/>
              <a:t> T-shirts and bracelets, Bible magnets and bumper stickers, but asks </a:t>
            </a:r>
            <a:r>
              <a:rPr lang="en-US" sz="3600" u="sng" dirty="0" smtClean="0">
                <a:solidFill>
                  <a:srgbClr val="FF0000"/>
                </a:solidFill>
              </a:rPr>
              <a:t>’what about The Change?’ </a:t>
            </a:r>
            <a:endParaRPr lang="en-US" sz="3600" u="sng" dirty="0" smtClean="0">
              <a:solidFill>
                <a:srgbClr val="FF0000"/>
              </a:solidFill>
            </a:endParaRPr>
          </a:p>
          <a:p>
            <a:endParaRPr lang="en-US" sz="3600" u="sng" dirty="0" smtClean="0">
              <a:solidFill>
                <a:srgbClr val="FF0000"/>
              </a:solidFill>
            </a:endParaRPr>
          </a:p>
          <a:p>
            <a:r>
              <a:rPr lang="en-US" sz="3600" dirty="0" smtClean="0"/>
              <a:t>When A Believer is a new creation: there will be a change</a:t>
            </a:r>
            <a:r>
              <a:rPr lang="en-US" sz="3600" dirty="0" smtClean="0"/>
              <a:t>.</a:t>
            </a:r>
          </a:p>
          <a:p>
            <a:r>
              <a:rPr lang="en-US" sz="3600" dirty="0"/>
              <a:t> </a:t>
            </a:r>
            <a:r>
              <a:rPr lang="en-US" sz="3600" dirty="0" smtClean="0"/>
              <a:t> Do people see you and I differently now that we</a:t>
            </a:r>
          </a:p>
          <a:p>
            <a:r>
              <a:rPr lang="en-US" sz="3600" dirty="0"/>
              <a:t> </a:t>
            </a:r>
            <a:r>
              <a:rPr lang="en-US" sz="3600" dirty="0" smtClean="0"/>
              <a:t> are seeking to ‘follow Jesus’  2 Cor. 5:17</a:t>
            </a:r>
            <a:endParaRPr lang="en-US" sz="3600" dirty="0"/>
          </a:p>
        </p:txBody>
      </p:sp>
    </p:spTree>
    <p:extLst>
      <p:ext uri="{BB962C8B-B14F-4D97-AF65-F5344CB8AC3E}">
        <p14:creationId xmlns:p14="http://schemas.microsoft.com/office/powerpoint/2010/main" val="4006139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6" end="6"/>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p:cTn id="1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7" end="7"/>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p:cTn id="2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91377"/>
            <a:ext cx="11955294" cy="6530435"/>
          </a:xfrm>
        </p:spPr>
        <p:txBody>
          <a:bodyPr>
            <a:normAutofit lnSpcReduction="10000"/>
          </a:bodyPr>
          <a:lstStyle/>
          <a:p>
            <a:r>
              <a:rPr lang="en-US" sz="4000" b="1" u="sng" dirty="0" smtClean="0">
                <a:solidFill>
                  <a:srgbClr val="FF0000"/>
                </a:solidFill>
              </a:rPr>
              <a:t>Is it clear that you are obeying ‘all’ that </a:t>
            </a:r>
          </a:p>
          <a:p>
            <a:r>
              <a:rPr lang="en-US" sz="4000" b="1" u="sng" dirty="0" smtClean="0">
                <a:solidFill>
                  <a:srgbClr val="FF0000"/>
                </a:solidFill>
              </a:rPr>
              <a:t>God wants from you.  No excuses—simple obedience.</a:t>
            </a:r>
          </a:p>
          <a:p>
            <a:r>
              <a:rPr lang="en-US" sz="4000" b="1" u="sng" dirty="0" smtClean="0">
                <a:solidFill>
                  <a:srgbClr val="FF0000"/>
                </a:solidFill>
              </a:rPr>
              <a:t>Heb. 5:8-9.  </a:t>
            </a:r>
            <a:endParaRPr lang="en-US" sz="4000" b="1" u="sng" dirty="0" smtClean="0">
              <a:solidFill>
                <a:srgbClr val="FF0000"/>
              </a:solidFill>
            </a:endParaRPr>
          </a:p>
          <a:p>
            <a:r>
              <a:rPr lang="en-US" sz="3600" dirty="0" smtClean="0"/>
              <a:t>1 John 2:3-5 MKJV And by this we know that we have known Him, if we keep His commandments. He who says, I have known Him, and does not keep His commandments, is a liar, and the truth is not in him. But whoever keeps His Word, truly in this one the love of God is perfected. By this we know that we are in Him.</a:t>
            </a:r>
          </a:p>
          <a:p>
            <a:endParaRPr lang="en-US" sz="3600" dirty="0" smtClean="0"/>
          </a:p>
          <a:p>
            <a:pPr marL="0" indent="0">
              <a:buNone/>
            </a:pPr>
            <a:r>
              <a:rPr lang="en-US" sz="3600" dirty="0" smtClean="0"/>
              <a:t>. 1 John 3:24a NKJV Now he who keeps His commandments abides in Him, and He in him.</a:t>
            </a:r>
          </a:p>
          <a:p>
            <a:endParaRPr lang="en-US" dirty="0"/>
          </a:p>
        </p:txBody>
      </p:sp>
    </p:spTree>
    <p:extLst>
      <p:ext uri="{BB962C8B-B14F-4D97-AF65-F5344CB8AC3E}">
        <p14:creationId xmlns:p14="http://schemas.microsoft.com/office/powerpoint/2010/main" val="2251496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107004"/>
            <a:ext cx="11965021" cy="6605081"/>
          </a:xfrm>
        </p:spPr>
        <p:txBody>
          <a:bodyPr/>
          <a:lstStyle/>
          <a:p>
            <a:endParaRPr lang="en-US" dirty="0" smtClean="0"/>
          </a:p>
          <a:p>
            <a:endParaRPr lang="en-US" sz="4000" dirty="0"/>
          </a:p>
          <a:p>
            <a:r>
              <a:rPr lang="en-US" sz="4000" b="1" i="1" dirty="0" smtClean="0">
                <a:solidFill>
                  <a:srgbClr val="FF0000"/>
                </a:solidFill>
              </a:rPr>
              <a:t>The Bible recognizes no faith that does not lead to obedience, nor does it recognize any obedience that does not spring from faith. </a:t>
            </a:r>
            <a:endParaRPr lang="en-US" sz="4000" b="1" i="1" dirty="0" smtClean="0">
              <a:solidFill>
                <a:srgbClr val="FF0000"/>
              </a:solidFill>
            </a:endParaRPr>
          </a:p>
          <a:p>
            <a:endParaRPr lang="en-US" sz="4000" b="1" i="1" dirty="0" smtClean="0">
              <a:solidFill>
                <a:srgbClr val="FF0000"/>
              </a:solidFill>
            </a:endParaRPr>
          </a:p>
          <a:p>
            <a:r>
              <a:rPr lang="en-US" sz="4000" dirty="0">
                <a:solidFill>
                  <a:srgbClr val="FF0000"/>
                </a:solidFill>
              </a:rPr>
              <a:t> </a:t>
            </a:r>
            <a:r>
              <a:rPr lang="en-US" sz="4000" dirty="0" smtClean="0"/>
              <a:t>The two are at opposite sides of the same coin. – </a:t>
            </a:r>
          </a:p>
          <a:p>
            <a:r>
              <a:rPr lang="en-US" sz="4000" dirty="0"/>
              <a:t> </a:t>
            </a:r>
            <a:r>
              <a:rPr lang="en-US" sz="4000" dirty="0" smtClean="0"/>
              <a:t>     A.W. Tozer. Leadership, Vol. 12, no. 4</a:t>
            </a:r>
            <a:endParaRPr lang="en-US" sz="4000" dirty="0"/>
          </a:p>
        </p:txBody>
      </p:sp>
    </p:spTree>
    <p:extLst>
      <p:ext uri="{BB962C8B-B14F-4D97-AF65-F5344CB8AC3E}">
        <p14:creationId xmlns:p14="http://schemas.microsoft.com/office/powerpoint/2010/main" val="24333897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400" b="1" dirty="0" smtClean="0">
                <a:solidFill>
                  <a:srgbClr val="FF0000"/>
                </a:solidFill>
              </a:rPr>
              <a:t>Is it </a:t>
            </a:r>
            <a:r>
              <a:rPr lang="en-US" sz="4400" b="1" u="sng" dirty="0" smtClean="0">
                <a:solidFill>
                  <a:srgbClr val="FF0000"/>
                </a:solidFill>
              </a:rPr>
              <a:t>evident</a:t>
            </a:r>
            <a:r>
              <a:rPr lang="en-US" sz="4400" b="1" dirty="0" smtClean="0">
                <a:solidFill>
                  <a:srgbClr val="FF0000"/>
                </a:solidFill>
              </a:rPr>
              <a:t> that you are </a:t>
            </a:r>
            <a:r>
              <a:rPr lang="en-US" sz="4400" b="1" dirty="0" err="1" smtClean="0">
                <a:solidFill>
                  <a:srgbClr val="FF0000"/>
                </a:solidFill>
              </a:rPr>
              <a:t>stedfast</a:t>
            </a:r>
            <a:r>
              <a:rPr lang="en-US" sz="4400" b="1" dirty="0" smtClean="0">
                <a:solidFill>
                  <a:srgbClr val="FF0000"/>
                </a:solidFill>
              </a:rPr>
              <a:t>,</a:t>
            </a:r>
          </a:p>
          <a:p>
            <a:r>
              <a:rPr lang="en-US" sz="4400" b="1" dirty="0" err="1" smtClean="0">
                <a:solidFill>
                  <a:srgbClr val="FF0000"/>
                </a:solidFill>
              </a:rPr>
              <a:t>Unmoveable</a:t>
            </a:r>
            <a:r>
              <a:rPr lang="en-US" sz="4400" b="1" dirty="0" smtClean="0">
                <a:solidFill>
                  <a:srgbClr val="FF0000"/>
                </a:solidFill>
              </a:rPr>
              <a:t> in your walk with the</a:t>
            </a:r>
          </a:p>
          <a:p>
            <a:r>
              <a:rPr lang="en-US" sz="4400" b="1" dirty="0" smtClean="0">
                <a:solidFill>
                  <a:srgbClr val="FF0000"/>
                </a:solidFill>
              </a:rPr>
              <a:t>Lord?    I Cor. 15:58</a:t>
            </a:r>
            <a:endParaRPr lang="en-US" sz="4400" b="1" dirty="0">
              <a:solidFill>
                <a:srgbClr val="FF0000"/>
              </a:solidFill>
            </a:endParaRPr>
          </a:p>
        </p:txBody>
      </p:sp>
    </p:spTree>
    <p:extLst>
      <p:ext uri="{BB962C8B-B14F-4D97-AF65-F5344CB8AC3E}">
        <p14:creationId xmlns:p14="http://schemas.microsoft.com/office/powerpoint/2010/main" val="41975418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371" y="184825"/>
            <a:ext cx="11198157" cy="6585626"/>
          </a:xfrm>
        </p:spPr>
        <p:txBody>
          <a:bodyPr>
            <a:normAutofit fontScale="92500" lnSpcReduction="20000"/>
          </a:bodyPr>
          <a:lstStyle/>
          <a:p>
            <a:r>
              <a:rPr lang="en-US" sz="3900" b="1" dirty="0" smtClean="0">
                <a:solidFill>
                  <a:srgbClr val="FF0000"/>
                </a:solidFill>
              </a:rPr>
              <a:t>1. I John 2:19 NKJV They went out from us, but they were not of us; for if they had been of us, they would have continued with us; but they went out that they might be made manifest, that none of them were of us.</a:t>
            </a:r>
          </a:p>
          <a:p>
            <a:r>
              <a:rPr lang="en-US" sz="3900" dirty="0" smtClean="0"/>
              <a:t>2. Proverbs 4:18 MKJV But the path of the just is as the shining light, that shines more and more to the perfect day.</a:t>
            </a:r>
          </a:p>
          <a:p>
            <a:r>
              <a:rPr lang="en-US" sz="3900" b="1" i="1" u="sng" dirty="0" smtClean="0">
                <a:solidFill>
                  <a:schemeClr val="accent2">
                    <a:lumMod val="75000"/>
                  </a:schemeClr>
                </a:solidFill>
              </a:rPr>
              <a:t>3. "A Kansas City church’s slogan: WAKE UP, SING UP, PREACH UP, PRAY UP AND PAY UP - BUT NEVER GIVE UP OR LET UP OR BACK UP OR SHUT UP UNTIL THE CAUSE OF CHRIST IN THIS CHURCH AND IN THIS WORLD IS BUILT UP. – copied</a:t>
            </a:r>
          </a:p>
          <a:p>
            <a:r>
              <a:rPr lang="en-US" sz="3900" dirty="0" smtClean="0"/>
              <a:t>4. John 8:31 MKJV Then Jesus said to the Jews who believed on Him, If you continue in My Word, you are My disciples indeed.</a:t>
            </a:r>
          </a:p>
          <a:p>
            <a:endParaRPr lang="en-US" dirty="0"/>
          </a:p>
        </p:txBody>
      </p:sp>
    </p:spTree>
    <p:extLst>
      <p:ext uri="{BB962C8B-B14F-4D97-AF65-F5344CB8AC3E}">
        <p14:creationId xmlns:p14="http://schemas.microsoft.com/office/powerpoint/2010/main" val="1406051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5" dur="5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sz="4400" b="1" u="sng" dirty="0" smtClean="0">
                <a:solidFill>
                  <a:schemeClr val="accent2">
                    <a:lumMod val="75000"/>
                  </a:schemeClr>
                </a:solidFill>
              </a:rPr>
              <a:t>Do you show </a:t>
            </a:r>
            <a:r>
              <a:rPr lang="en-US" sz="4400" b="1" u="sng" dirty="0" smtClean="0">
                <a:solidFill>
                  <a:schemeClr val="accent2">
                    <a:lumMod val="75000"/>
                  </a:schemeClr>
                </a:solidFill>
              </a:rPr>
              <a:t> </a:t>
            </a:r>
            <a:r>
              <a:rPr lang="en-US" sz="4400" b="1" u="sng" dirty="0" smtClean="0">
                <a:solidFill>
                  <a:schemeClr val="accent2">
                    <a:lumMod val="75000"/>
                  </a:schemeClr>
                </a:solidFill>
              </a:rPr>
              <a:t>evidence </a:t>
            </a:r>
            <a:r>
              <a:rPr lang="en-US" sz="4400" b="1" u="sng" dirty="0" smtClean="0">
                <a:solidFill>
                  <a:schemeClr val="accent2">
                    <a:lumMod val="75000"/>
                  </a:schemeClr>
                </a:solidFill>
              </a:rPr>
              <a:t>in your life</a:t>
            </a:r>
          </a:p>
          <a:p>
            <a:r>
              <a:rPr lang="en-US" sz="4400" b="1" u="sng" dirty="0" smtClean="0">
                <a:solidFill>
                  <a:schemeClr val="accent2">
                    <a:lumMod val="75000"/>
                  </a:schemeClr>
                </a:solidFill>
              </a:rPr>
              <a:t>That you are not ashamed of the Lord</a:t>
            </a:r>
          </a:p>
          <a:p>
            <a:r>
              <a:rPr lang="en-US" sz="4400" b="1" u="sng" dirty="0" smtClean="0">
                <a:solidFill>
                  <a:schemeClr val="accent2">
                    <a:lumMod val="75000"/>
                  </a:schemeClr>
                </a:solidFill>
              </a:rPr>
              <a:t>And His Way?</a:t>
            </a:r>
            <a:endParaRPr lang="en-US" sz="4400" b="1" u="sng" dirty="0" smtClean="0">
              <a:solidFill>
                <a:schemeClr val="accent2">
                  <a:lumMod val="75000"/>
                </a:schemeClr>
              </a:solidFill>
            </a:endParaRPr>
          </a:p>
          <a:p>
            <a:endParaRPr lang="en-US" sz="4400" b="1" u="sng" dirty="0">
              <a:solidFill>
                <a:schemeClr val="accent2">
                  <a:lumMod val="75000"/>
                </a:schemeClr>
              </a:solidFill>
            </a:endParaRPr>
          </a:p>
          <a:p>
            <a:r>
              <a:rPr lang="en-US" sz="4400" b="1" u="sng" dirty="0" smtClean="0">
                <a:solidFill>
                  <a:schemeClr val="accent2">
                    <a:lumMod val="75000"/>
                  </a:schemeClr>
                </a:solidFill>
              </a:rPr>
              <a:t>ROM. 1:16</a:t>
            </a:r>
          </a:p>
          <a:p>
            <a:endParaRPr lang="en-US" sz="4400" b="1" u="sng" dirty="0">
              <a:solidFill>
                <a:schemeClr val="accent2">
                  <a:lumMod val="75000"/>
                </a:schemeClr>
              </a:solidFill>
            </a:endParaRPr>
          </a:p>
          <a:p>
            <a:r>
              <a:rPr lang="en-US" sz="4400" b="1" u="sng" dirty="0" smtClean="0">
                <a:solidFill>
                  <a:schemeClr val="accent2">
                    <a:lumMod val="75000"/>
                  </a:schemeClr>
                </a:solidFill>
              </a:rPr>
              <a:t>You are either for Jesus Christ, or you</a:t>
            </a:r>
          </a:p>
          <a:p>
            <a:r>
              <a:rPr lang="en-US" sz="4400" b="1" u="sng" dirty="0" smtClean="0">
                <a:solidFill>
                  <a:schemeClr val="accent2">
                    <a:lumMod val="75000"/>
                  </a:schemeClr>
                </a:solidFill>
              </a:rPr>
              <a:t>Are against Him!</a:t>
            </a:r>
            <a:endParaRPr lang="en-US" sz="4400" b="1" u="sng" dirty="0">
              <a:solidFill>
                <a:schemeClr val="accent2">
                  <a:lumMod val="75000"/>
                </a:schemeClr>
              </a:solidFill>
            </a:endParaRPr>
          </a:p>
        </p:txBody>
      </p:sp>
    </p:spTree>
    <p:extLst>
      <p:ext uri="{BB962C8B-B14F-4D97-AF65-F5344CB8AC3E}">
        <p14:creationId xmlns:p14="http://schemas.microsoft.com/office/powerpoint/2010/main" val="18440400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20664" cy="6858000"/>
          </a:xfrm>
        </p:spPr>
        <p:txBody>
          <a:bodyPr/>
          <a:lstStyle/>
          <a:p>
            <a:endParaRPr lang="en-US" sz="3600" baseline="30000" dirty="0" smtClean="0"/>
          </a:p>
          <a:p>
            <a:r>
              <a:rPr lang="en-US" sz="3600" baseline="30000" dirty="0" smtClean="0"/>
              <a:t>25 </a:t>
            </a:r>
            <a:r>
              <a:rPr lang="en-US" sz="3600" dirty="0" smtClean="0"/>
              <a:t>But whoso </a:t>
            </a:r>
            <a:r>
              <a:rPr lang="en-US" sz="3600" dirty="0" err="1" smtClean="0"/>
              <a:t>looketh</a:t>
            </a:r>
            <a:r>
              <a:rPr lang="en-US" sz="3600" dirty="0" smtClean="0"/>
              <a:t> into the perfect law of liberty, and </a:t>
            </a:r>
            <a:r>
              <a:rPr lang="en-US" sz="3600" dirty="0" err="1" smtClean="0"/>
              <a:t>continueth</a:t>
            </a:r>
            <a:r>
              <a:rPr lang="en-US" sz="3600" dirty="0" smtClean="0"/>
              <a:t> therein, he being not a forgetful hearer, but a doer of the work, this man shall be blessed in his deed</a:t>
            </a:r>
            <a:r>
              <a:rPr lang="en-US" sz="3600" dirty="0" smtClean="0"/>
              <a:t>. </a:t>
            </a:r>
            <a:r>
              <a:rPr lang="en-US" sz="3600" b="1" dirty="0" smtClean="0">
                <a:solidFill>
                  <a:srgbClr val="FF0000"/>
                </a:solidFill>
              </a:rPr>
              <a:t>(The person who will be blessed)</a:t>
            </a:r>
            <a:endParaRPr lang="en-US" sz="3600" b="1" dirty="0" smtClean="0">
              <a:solidFill>
                <a:srgbClr val="FF0000"/>
              </a:solidFill>
            </a:endParaRPr>
          </a:p>
          <a:p>
            <a:r>
              <a:rPr lang="en-US" sz="3600" baseline="30000" dirty="0" smtClean="0"/>
              <a:t>26 </a:t>
            </a:r>
            <a:r>
              <a:rPr lang="en-US" sz="3600" dirty="0" smtClean="0"/>
              <a:t>If any man among you seem to be religious, and </a:t>
            </a:r>
            <a:r>
              <a:rPr lang="en-US" sz="3600" dirty="0" err="1" smtClean="0"/>
              <a:t>bridleth</a:t>
            </a:r>
            <a:r>
              <a:rPr lang="en-US" sz="3600" dirty="0" smtClean="0"/>
              <a:t> not his tongue, but </a:t>
            </a:r>
            <a:r>
              <a:rPr lang="en-US" sz="3600" dirty="0" err="1" smtClean="0"/>
              <a:t>deceiveth</a:t>
            </a:r>
            <a:r>
              <a:rPr lang="en-US" sz="3600" dirty="0" smtClean="0"/>
              <a:t> his own heart, this man's religion is </a:t>
            </a:r>
            <a:r>
              <a:rPr lang="en-US" sz="3600" b="1" u="sng" dirty="0" smtClean="0">
                <a:solidFill>
                  <a:srgbClr val="FF0000"/>
                </a:solidFill>
              </a:rPr>
              <a:t>vain.</a:t>
            </a:r>
          </a:p>
          <a:p>
            <a:r>
              <a:rPr lang="en-US" sz="3600" baseline="30000" dirty="0" smtClean="0"/>
              <a:t>27 </a:t>
            </a:r>
            <a:r>
              <a:rPr lang="en-US" sz="3600" b="1" u="sng" dirty="0" smtClean="0"/>
              <a:t>Pure</a:t>
            </a:r>
            <a:r>
              <a:rPr lang="en-US" sz="3600" dirty="0" smtClean="0"/>
              <a:t> religion and undefiled before God and the Father is this, To visit the fatherless and widows in their affliction, and to keep himself unspotted from the world</a:t>
            </a:r>
            <a:r>
              <a:rPr lang="en-US" sz="3600" dirty="0" smtClean="0"/>
              <a:t>.  (Listening to God</a:t>
            </a:r>
          </a:p>
          <a:p>
            <a:r>
              <a:rPr lang="en-US" sz="3600" dirty="0" smtClean="0"/>
              <a:t>And doing His will = pleasing unto God!</a:t>
            </a:r>
            <a:endParaRPr lang="en-US" sz="3600" dirty="0" smtClean="0"/>
          </a:p>
          <a:p>
            <a:endParaRPr lang="en-US" dirty="0"/>
          </a:p>
        </p:txBody>
      </p:sp>
    </p:spTree>
    <p:extLst>
      <p:ext uri="{BB962C8B-B14F-4D97-AF65-F5344CB8AC3E}">
        <p14:creationId xmlns:p14="http://schemas.microsoft.com/office/powerpoint/2010/main" val="6800235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233464"/>
            <a:ext cx="11237068" cy="6420255"/>
          </a:xfrm>
        </p:spPr>
        <p:txBody>
          <a:bodyPr/>
          <a:lstStyle/>
          <a:p>
            <a:r>
              <a:rPr lang="en-US" sz="3600" dirty="0" smtClean="0"/>
              <a:t>1. I John 2:23 NKJV Whoever denies the Son does not have the Father either; he who acknowledges the Son has the Father also</a:t>
            </a:r>
            <a:r>
              <a:rPr lang="en-US" sz="3600" dirty="0" smtClean="0"/>
              <a:t>.</a:t>
            </a:r>
          </a:p>
          <a:p>
            <a:endParaRPr lang="en-US" sz="3600" dirty="0" smtClean="0"/>
          </a:p>
          <a:p>
            <a:r>
              <a:rPr lang="en-US" sz="3600" dirty="0" smtClean="0"/>
              <a:t>2. Matthew 10:32-33 NKJV Therefore whoever confesses Me before men, him I will also confess before My Father who is in heaven. But whoever denies Me before men, him I will also deny before My Father who is in heaven</a:t>
            </a:r>
            <a:r>
              <a:rPr lang="en-US" sz="3600" dirty="0" smtClean="0"/>
              <a:t>.</a:t>
            </a:r>
          </a:p>
          <a:p>
            <a:endParaRPr lang="en-US" sz="3600" dirty="0" smtClean="0"/>
          </a:p>
          <a:p>
            <a:r>
              <a:rPr lang="en-US" sz="3600" dirty="0" smtClean="0"/>
              <a:t>3. </a:t>
            </a:r>
            <a:r>
              <a:rPr lang="en-US" sz="3600" b="1" u="sng" dirty="0" smtClean="0">
                <a:solidFill>
                  <a:srgbClr val="FF0000"/>
                </a:solidFill>
              </a:rPr>
              <a:t>There is NO such thing as a secret Disciple</a:t>
            </a:r>
          </a:p>
          <a:p>
            <a:endParaRPr lang="en-US" dirty="0"/>
          </a:p>
        </p:txBody>
      </p:sp>
    </p:spTree>
    <p:extLst>
      <p:ext uri="{BB962C8B-B14F-4D97-AF65-F5344CB8AC3E}">
        <p14:creationId xmlns:p14="http://schemas.microsoft.com/office/powerpoint/2010/main" val="3900343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807" y="84374"/>
            <a:ext cx="11905035" cy="6773626"/>
          </a:xfrm>
        </p:spPr>
        <p:txBody>
          <a:bodyPr>
            <a:normAutofit lnSpcReduction="10000"/>
          </a:bodyPr>
          <a:lstStyle/>
          <a:p>
            <a:endParaRPr lang="en-US" sz="4100" dirty="0" smtClean="0"/>
          </a:p>
          <a:p>
            <a:r>
              <a:rPr lang="en-US" sz="5700" dirty="0" smtClean="0"/>
              <a:t>4. Matthew 10:38 NKJV …he who does not take his cross and follow after Me is not worthy of Me</a:t>
            </a:r>
            <a:r>
              <a:rPr lang="en-US" sz="5700" dirty="0" smtClean="0"/>
              <a:t>.</a:t>
            </a:r>
          </a:p>
          <a:p>
            <a:endParaRPr lang="en-US" sz="5700" dirty="0" smtClean="0"/>
          </a:p>
          <a:p>
            <a:r>
              <a:rPr lang="en-US" sz="5700" b="1" dirty="0" smtClean="0">
                <a:solidFill>
                  <a:srgbClr val="FF0000"/>
                </a:solidFill>
              </a:rPr>
              <a:t>(If you are not </a:t>
            </a:r>
            <a:r>
              <a:rPr lang="en-US" sz="5700" b="1" dirty="0" err="1" smtClean="0">
                <a:solidFill>
                  <a:srgbClr val="FF0000"/>
                </a:solidFill>
              </a:rPr>
              <a:t>standing</a:t>
            </a:r>
            <a:r>
              <a:rPr lang="en-US" sz="5700" b="1" dirty="0" err="1" smtClean="0">
                <a:solidFill>
                  <a:srgbClr val="FF0000"/>
                </a:solidFill>
              </a:rPr>
              <a:t>Firmly</a:t>
            </a:r>
            <a:r>
              <a:rPr lang="en-US" sz="5700" b="1" dirty="0" smtClean="0">
                <a:solidFill>
                  <a:srgbClr val="FF0000"/>
                </a:solidFill>
              </a:rPr>
              <a:t> for Jesus during good times, what would you </a:t>
            </a:r>
            <a:r>
              <a:rPr lang="en-US" sz="5700" b="1" dirty="0" smtClean="0">
                <a:solidFill>
                  <a:srgbClr val="FF0000"/>
                </a:solidFill>
              </a:rPr>
              <a:t>Do with Jesus under harsh persecution? </a:t>
            </a:r>
            <a:r>
              <a:rPr lang="en-US" sz="5700" dirty="0" smtClean="0"/>
              <a:t>) </a:t>
            </a:r>
            <a:endParaRPr lang="en-US" sz="5700" dirty="0" smtClean="0"/>
          </a:p>
          <a:p>
            <a:endParaRPr lang="en-US" dirty="0"/>
          </a:p>
        </p:txBody>
      </p:sp>
    </p:spTree>
    <p:extLst>
      <p:ext uri="{BB962C8B-B14F-4D97-AF65-F5344CB8AC3E}">
        <p14:creationId xmlns:p14="http://schemas.microsoft.com/office/powerpoint/2010/main" val="2312327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36" y="366476"/>
            <a:ext cx="10515600" cy="6365063"/>
          </a:xfrm>
        </p:spPr>
        <p:txBody>
          <a:bodyPr>
            <a:normAutofit/>
          </a:bodyPr>
          <a:lstStyle/>
          <a:p>
            <a:r>
              <a:rPr lang="en-US" sz="5400" b="1" u="sng" dirty="0" smtClean="0">
                <a:solidFill>
                  <a:srgbClr val="FF0000"/>
                </a:solidFill>
              </a:rPr>
              <a:t>Do you show evidence that</a:t>
            </a:r>
          </a:p>
          <a:p>
            <a:r>
              <a:rPr lang="en-US" sz="5400" b="1" u="sng" dirty="0" smtClean="0">
                <a:solidFill>
                  <a:srgbClr val="FF0000"/>
                </a:solidFill>
              </a:rPr>
              <a:t>You are living a holy life?</a:t>
            </a:r>
            <a:endParaRPr lang="en-US" sz="5400" b="1" u="sng" dirty="0">
              <a:solidFill>
                <a:srgbClr val="FF0000"/>
              </a:solidFill>
            </a:endParaRPr>
          </a:p>
        </p:txBody>
      </p:sp>
    </p:spTree>
    <p:extLst>
      <p:ext uri="{BB962C8B-B14F-4D97-AF65-F5344CB8AC3E}">
        <p14:creationId xmlns:p14="http://schemas.microsoft.com/office/powerpoint/2010/main" val="10079248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4" y="107004"/>
            <a:ext cx="12003932" cy="6643992"/>
          </a:xfrm>
        </p:spPr>
        <p:txBody>
          <a:bodyPr>
            <a:noAutofit/>
          </a:bodyPr>
          <a:lstStyle/>
          <a:p>
            <a:r>
              <a:rPr lang="en-US" sz="3200" dirty="0" smtClean="0"/>
              <a:t>1. 1 John 3:6-9 NKJV Whoever abides in Him does not sin. Whoever sins has neither seen Him nor known Him. Little children, let no one deceive you. He who practices righteousness is righteous, just as He is righteous. He who sins is of the devil, for the devil has sinned from the beginning. For this purpose the Son of God was manifested, that He might destroy the works of the devil. Whoever has been born of God does not sin, for His seed remains in him; and he cannot sin, because he has been born of God. In this the children of God and the children of the devil are manifest: Whoever does not practice righteousness is not of God, </a:t>
            </a:r>
            <a:r>
              <a:rPr lang="en-US" sz="3200" b="1" u="sng" dirty="0" smtClean="0"/>
              <a:t>nor is he who does not love his brother.</a:t>
            </a:r>
          </a:p>
          <a:p>
            <a:r>
              <a:rPr lang="en-US" sz="3600" dirty="0"/>
              <a:t> </a:t>
            </a:r>
            <a:r>
              <a:rPr lang="en-US" sz="3600" dirty="0" smtClean="0"/>
              <a:t>   (((</a:t>
            </a:r>
            <a:r>
              <a:rPr lang="en-US" sz="3600" dirty="0" smtClean="0"/>
              <a:t> </a:t>
            </a:r>
            <a:r>
              <a:rPr lang="en-US" sz="3600" dirty="0" smtClean="0"/>
              <a:t>All of us are guilty of sin. But if you </a:t>
            </a:r>
            <a:r>
              <a:rPr lang="en-US" sz="3600" b="1" i="1" u="sng" dirty="0" smtClean="0">
                <a:solidFill>
                  <a:schemeClr val="accent2">
                    <a:lumMod val="75000"/>
                  </a:schemeClr>
                </a:solidFill>
              </a:rPr>
              <a:t>can continually sin </a:t>
            </a:r>
            <a:r>
              <a:rPr lang="en-US" sz="3600" dirty="0" smtClean="0"/>
              <a:t>without remorse, conviction, chastisement or repentance, then you had better question the reality of your profession</a:t>
            </a:r>
            <a:r>
              <a:rPr lang="en-US" sz="3600" dirty="0" smtClean="0"/>
              <a:t>.)))</a:t>
            </a:r>
            <a:endParaRPr lang="en-US" sz="3600" dirty="0"/>
          </a:p>
        </p:txBody>
      </p:sp>
    </p:spTree>
    <p:extLst>
      <p:ext uri="{BB962C8B-B14F-4D97-AF65-F5344CB8AC3E}">
        <p14:creationId xmlns:p14="http://schemas.microsoft.com/office/powerpoint/2010/main" val="246605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7822"/>
            <a:ext cx="12072026" cy="6780178"/>
          </a:xfrm>
        </p:spPr>
        <p:txBody>
          <a:bodyPr>
            <a:normAutofit fontScale="77500" lnSpcReduction="20000"/>
          </a:bodyPr>
          <a:lstStyle/>
          <a:p>
            <a:r>
              <a:rPr lang="en-US" sz="4100" dirty="0" smtClean="0"/>
              <a:t>3. Hebrews 12:6 NKJV For whom the LORD loves He chastens, and scourges every son whom He receives. If you endure chastening, God deals with you, as with sons; for what son is there whom a father does not chasten? But if you are without chastening, of which all have become partakers, then you are illegitimate and not sons.</a:t>
            </a:r>
          </a:p>
          <a:p>
            <a:r>
              <a:rPr lang="en-US" sz="4100" b="1" dirty="0" smtClean="0">
                <a:solidFill>
                  <a:srgbClr val="FF0000"/>
                </a:solidFill>
              </a:rPr>
              <a:t>4. A man was asked if he thought the Lord loved him. He replied, “I know the Lord loves me. He says in His book that he chastens those that He loves, and He chastens me so much I know He has to love me a whole lot”</a:t>
            </a:r>
          </a:p>
          <a:p>
            <a:r>
              <a:rPr lang="en-US" sz="4100" dirty="0" smtClean="0"/>
              <a:t>5. 1 Corinthians 6:9-11 NKJV Do you not know that the unrighteous will not inherit the kingdom of God? </a:t>
            </a:r>
            <a:r>
              <a:rPr lang="en-US" sz="4100" b="1" u="sng" dirty="0" smtClean="0">
                <a:solidFill>
                  <a:srgbClr val="00B050"/>
                </a:solidFill>
              </a:rPr>
              <a:t>Do not be deceived. </a:t>
            </a:r>
            <a:r>
              <a:rPr lang="en-US" sz="4100" dirty="0" smtClean="0"/>
              <a:t>Neither fornicators, nor idolaters, nor adulterers, nor homosexuals, nor sodomites nor thieves, nor covetous, nor drunkards, nor revilers, nor </a:t>
            </a:r>
            <a:r>
              <a:rPr lang="en-US" sz="4100" dirty="0" err="1" smtClean="0"/>
              <a:t>extortioners</a:t>
            </a:r>
            <a:r>
              <a:rPr lang="en-US" sz="4100" dirty="0" smtClean="0"/>
              <a:t> will inherit the kingdom of God. And such were some of you. But you were washed, but you were sanctified, but you were justified in the name of the Lord Jesus and by the Spirit of our God</a:t>
            </a:r>
          </a:p>
          <a:p>
            <a:endParaRPr lang="en-US" dirty="0"/>
          </a:p>
        </p:txBody>
      </p:sp>
    </p:spTree>
    <p:extLst>
      <p:ext uri="{BB962C8B-B14F-4D97-AF65-F5344CB8AC3E}">
        <p14:creationId xmlns:p14="http://schemas.microsoft.com/office/powerpoint/2010/main" val="978000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4800" dirty="0" smtClean="0"/>
              <a:t>What </a:t>
            </a:r>
            <a:r>
              <a:rPr lang="en-US" sz="4800" dirty="0" smtClean="0">
                <a:solidFill>
                  <a:srgbClr val="FF0000"/>
                </a:solidFill>
              </a:rPr>
              <a:t>evidence</a:t>
            </a:r>
            <a:r>
              <a:rPr lang="en-US" sz="4800" dirty="0" smtClean="0"/>
              <a:t> are you showing by your</a:t>
            </a:r>
          </a:p>
          <a:p>
            <a:r>
              <a:rPr lang="en-US" sz="4800" dirty="0" smtClean="0"/>
              <a:t>Fellowship in the Lord?</a:t>
            </a:r>
          </a:p>
          <a:p>
            <a:r>
              <a:rPr lang="en-US" sz="4800" dirty="0"/>
              <a:t> </a:t>
            </a:r>
            <a:r>
              <a:rPr lang="en-US" sz="4800" dirty="0" smtClean="0"/>
              <a:t>  I John 1:7</a:t>
            </a:r>
            <a:endParaRPr lang="en-US" sz="4800" dirty="0"/>
          </a:p>
        </p:txBody>
      </p:sp>
    </p:spTree>
    <p:extLst>
      <p:ext uri="{BB962C8B-B14F-4D97-AF65-F5344CB8AC3E}">
        <p14:creationId xmlns:p14="http://schemas.microsoft.com/office/powerpoint/2010/main" val="31357935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6461"/>
            <a:ext cx="12062298" cy="6653618"/>
          </a:xfrm>
        </p:spPr>
        <p:txBody>
          <a:bodyPr/>
          <a:lstStyle/>
          <a:p>
            <a:endParaRPr lang="en-US" sz="3600" dirty="0" smtClean="0"/>
          </a:p>
          <a:p>
            <a:r>
              <a:rPr lang="en-US" sz="3600" dirty="0"/>
              <a:t> </a:t>
            </a:r>
            <a:r>
              <a:rPr lang="en-US" sz="3600" dirty="0" smtClean="0"/>
              <a:t> </a:t>
            </a:r>
            <a:r>
              <a:rPr lang="en-US" sz="3600" dirty="0" smtClean="0"/>
              <a:t>1 John 3:14-15 NKJV We know that we have passed from death to life, because we love the brethren. He who does not love his brother abides in death. Whoever hates his brother is a murderer, and you know that no murderer has eternal life abiding in him.</a:t>
            </a:r>
          </a:p>
          <a:p>
            <a:r>
              <a:rPr lang="en-US" sz="3600" dirty="0"/>
              <a:t> </a:t>
            </a:r>
            <a:r>
              <a:rPr lang="en-US" sz="3600" dirty="0" smtClean="0"/>
              <a:t>   What is one of the greatest marks of a person who</a:t>
            </a:r>
          </a:p>
          <a:p>
            <a:r>
              <a:rPr lang="en-US" sz="3600" dirty="0" smtClean="0"/>
              <a:t>Claims to be a Christian:</a:t>
            </a:r>
          </a:p>
          <a:p>
            <a:r>
              <a:rPr lang="en-US" sz="3600" dirty="0"/>
              <a:t> </a:t>
            </a:r>
            <a:r>
              <a:rPr lang="en-US" sz="3600" dirty="0" smtClean="0"/>
              <a:t>    A loving, compassionate and kind person!</a:t>
            </a:r>
          </a:p>
          <a:p>
            <a:r>
              <a:rPr lang="en-US" sz="3600" dirty="0"/>
              <a:t> </a:t>
            </a:r>
            <a:r>
              <a:rPr lang="en-US" sz="3600" dirty="0" smtClean="0"/>
              <a:t>             </a:t>
            </a:r>
            <a:r>
              <a:rPr lang="en-US" sz="3600" b="1" u="sng" dirty="0" smtClean="0"/>
              <a:t>  </a:t>
            </a:r>
            <a:r>
              <a:rPr lang="en-US" sz="3600" b="1" u="sng" dirty="0" smtClean="0">
                <a:solidFill>
                  <a:srgbClr val="FF0000"/>
                </a:solidFill>
              </a:rPr>
              <a:t>‘UNSELFISHNESS’</a:t>
            </a:r>
          </a:p>
          <a:p>
            <a:endParaRPr lang="en-US" dirty="0"/>
          </a:p>
        </p:txBody>
      </p:sp>
    </p:spTree>
    <p:extLst>
      <p:ext uri="{BB962C8B-B14F-4D97-AF65-F5344CB8AC3E}">
        <p14:creationId xmlns:p14="http://schemas.microsoft.com/office/powerpoint/2010/main" val="2515172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73932"/>
            <a:ext cx="11470532" cy="6050503"/>
          </a:xfrm>
        </p:spPr>
        <p:txBody>
          <a:bodyPr/>
          <a:lstStyle/>
          <a:p>
            <a:r>
              <a:rPr lang="en-US" sz="4400" dirty="0" smtClean="0"/>
              <a:t>Do we love the same things that God loves?</a:t>
            </a:r>
            <a:endParaRPr lang="en-US" sz="4400" dirty="0"/>
          </a:p>
          <a:p>
            <a:r>
              <a:rPr lang="en-US" sz="4400" dirty="0" smtClean="0"/>
              <a:t>Do we hate the same things that God hates</a:t>
            </a:r>
            <a:r>
              <a:rPr lang="en-US" sz="4400" dirty="0" smtClean="0"/>
              <a:t>?</a:t>
            </a:r>
          </a:p>
          <a:p>
            <a:endParaRPr lang="en-US" sz="4400" dirty="0" smtClean="0"/>
          </a:p>
          <a:p>
            <a:r>
              <a:rPr lang="en-US" sz="4400" dirty="0"/>
              <a:t> </a:t>
            </a:r>
            <a:r>
              <a:rPr lang="en-US" sz="4400" dirty="0" smtClean="0"/>
              <a:t>   “I love thy kingdom, Lord!”  Do you?  Do we?</a:t>
            </a:r>
          </a:p>
          <a:p>
            <a:endParaRPr lang="en-US" dirty="0"/>
          </a:p>
          <a:p>
            <a:endParaRPr lang="en-US" dirty="0"/>
          </a:p>
        </p:txBody>
      </p:sp>
    </p:spTree>
    <p:extLst>
      <p:ext uri="{BB962C8B-B14F-4D97-AF65-F5344CB8AC3E}">
        <p14:creationId xmlns:p14="http://schemas.microsoft.com/office/powerpoint/2010/main" val="12856604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3" y="116732"/>
            <a:ext cx="11974749" cy="6634264"/>
          </a:xfrm>
        </p:spPr>
        <p:txBody>
          <a:bodyPr>
            <a:normAutofit lnSpcReduction="10000"/>
          </a:bodyPr>
          <a:lstStyle/>
          <a:p>
            <a:r>
              <a:rPr lang="en-US" dirty="0" smtClean="0"/>
              <a:t>Someone wrote?</a:t>
            </a:r>
            <a:endParaRPr lang="en-US" dirty="0" smtClean="0"/>
          </a:p>
          <a:p>
            <a:r>
              <a:rPr lang="en-US" sz="3600" dirty="0" smtClean="0"/>
              <a:t>Are you faithful in regular fellowship with God’s people in the local church? Are you able to skip church attendance for weeks at a time without any conviction over it? Do you look forward to fellowship with on-fire Christians?</a:t>
            </a:r>
          </a:p>
          <a:p>
            <a:r>
              <a:rPr lang="en-US" sz="3600" dirty="0" smtClean="0"/>
              <a:t>A backslidden Christian </a:t>
            </a:r>
            <a:r>
              <a:rPr lang="en-US" sz="3600" dirty="0" smtClean="0"/>
              <a:t>may</a:t>
            </a:r>
            <a:r>
              <a:rPr lang="en-US" sz="3600" dirty="0" smtClean="0"/>
              <a:t> </a:t>
            </a:r>
            <a:r>
              <a:rPr lang="en-US" sz="3600" dirty="0" smtClean="0"/>
              <a:t>stay out of church and away from other believers, but it is an absolute certainty that the true believer will never be comfortable remaining outside of God’s house.</a:t>
            </a:r>
          </a:p>
          <a:p>
            <a:r>
              <a:rPr lang="en-US" sz="3600" dirty="0" smtClean="0"/>
              <a:t>Hebrews 10:25 NKJV not forsaking the assembling of ourselves together, as is the manner of some, but exhorting one another, and so much the more as you see the Day approaching.</a:t>
            </a:r>
            <a:endParaRPr lang="en-US" sz="3600" dirty="0"/>
          </a:p>
        </p:txBody>
      </p:sp>
    </p:spTree>
    <p:extLst>
      <p:ext uri="{BB962C8B-B14F-4D97-AF65-F5344CB8AC3E}">
        <p14:creationId xmlns:p14="http://schemas.microsoft.com/office/powerpoint/2010/main" val="23234730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191" y="136186"/>
            <a:ext cx="11848290" cy="6653719"/>
          </a:xfrm>
        </p:spPr>
        <p:txBody>
          <a:bodyPr>
            <a:normAutofit/>
          </a:bodyPr>
          <a:lstStyle/>
          <a:p>
            <a:r>
              <a:rPr lang="en-US" sz="3600" dirty="0" smtClean="0"/>
              <a:t>1. 1 John 4:13 NKJV By this we know that we abide in Him, and He in us, because He has given us of His Spirit.</a:t>
            </a:r>
          </a:p>
          <a:p>
            <a:r>
              <a:rPr lang="en-US" sz="3600" dirty="0" smtClean="0"/>
              <a:t>2. 1 John 3:24b NKJV …And by this we know that He abides in us, by the Spirit whom He has given us.</a:t>
            </a:r>
          </a:p>
          <a:p>
            <a:r>
              <a:rPr lang="en-US" sz="3600" dirty="0" smtClean="0"/>
              <a:t>3. Romans 8:14, 16 NKJV For as many as are led by the Spirit of God, these are sons of God…The Spirit Himself bears witness with our spirit that we are children of God,</a:t>
            </a:r>
          </a:p>
          <a:p>
            <a:r>
              <a:rPr lang="en-US" sz="3600" dirty="0" smtClean="0"/>
              <a:t>4. The Spirit bears witness through the fruit that </a:t>
            </a:r>
            <a:r>
              <a:rPr lang="en-US" sz="3600" dirty="0" smtClean="0"/>
              <a:t>is</a:t>
            </a:r>
            <a:r>
              <a:rPr lang="en-US" sz="3600" dirty="0" smtClean="0"/>
              <a:t> produced </a:t>
            </a:r>
            <a:r>
              <a:rPr lang="en-US" sz="3600" dirty="0" smtClean="0"/>
              <a:t>in our lives (Galatians 5:22-23).</a:t>
            </a:r>
          </a:p>
          <a:p>
            <a:r>
              <a:rPr lang="en-US" sz="3600" dirty="0" smtClean="0"/>
              <a:t>5. Matthew 7:20 Wherefore by their fruits ye shall know them.</a:t>
            </a:r>
          </a:p>
          <a:p>
            <a:endParaRPr lang="en-US" dirty="0"/>
          </a:p>
        </p:txBody>
      </p:sp>
    </p:spTree>
    <p:extLst>
      <p:ext uri="{BB962C8B-B14F-4D97-AF65-F5344CB8AC3E}">
        <p14:creationId xmlns:p14="http://schemas.microsoft.com/office/powerpoint/2010/main" val="3895799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dirty="0"/>
          </a:p>
        </p:txBody>
      </p:sp>
      <p:sp>
        <p:nvSpPr>
          <p:cNvPr id="4" name="Rectangle 1"/>
          <p:cNvSpPr>
            <a:spLocks noChangeArrowheads="1"/>
          </p:cNvSpPr>
          <p:nvPr/>
        </p:nvSpPr>
        <p:spPr bwMode="auto">
          <a:xfrm>
            <a:off x="0" y="-184666"/>
            <a:ext cx="12192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hlinkClick r:id="rId2"/>
              </a:rPr>
              <a:t>  </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p:txBody>
      </p:sp>
      <p:pic>
        <p:nvPicPr>
          <p:cNvPr id="4098" name="Picture 2" descr="Everyone needs to undergo a self examinatio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209" y="0"/>
            <a:ext cx="10612876" cy="6780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8440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4400" dirty="0">
                <a:solidFill>
                  <a:srgbClr val="00B050"/>
                </a:solidFill>
              </a:rPr>
              <a:t> </a:t>
            </a:r>
            <a:r>
              <a:rPr lang="en-US" sz="4400" dirty="0" smtClean="0">
                <a:solidFill>
                  <a:srgbClr val="00B050"/>
                </a:solidFill>
              </a:rPr>
              <a:t>  We sing that beautiful song,  </a:t>
            </a:r>
          </a:p>
          <a:p>
            <a:pPr marL="0" indent="0">
              <a:buNone/>
            </a:pPr>
            <a:r>
              <a:rPr lang="en-US" sz="4400" dirty="0">
                <a:solidFill>
                  <a:srgbClr val="FF0000"/>
                </a:solidFill>
              </a:rPr>
              <a:t> </a:t>
            </a:r>
            <a:r>
              <a:rPr lang="en-US" sz="4400" dirty="0" smtClean="0">
                <a:solidFill>
                  <a:srgbClr val="FF0000"/>
                </a:solidFill>
              </a:rPr>
              <a:t>     </a:t>
            </a:r>
            <a:r>
              <a:rPr lang="en-US" sz="4400" u="sng" dirty="0" smtClean="0">
                <a:solidFill>
                  <a:srgbClr val="FF0000"/>
                </a:solidFill>
              </a:rPr>
              <a:t>I Surrender All</a:t>
            </a:r>
            <a:r>
              <a:rPr lang="en-US" sz="4400" dirty="0" smtClean="0">
                <a:solidFill>
                  <a:srgbClr val="FF0000"/>
                </a:solidFill>
              </a:rPr>
              <a:t>…   </a:t>
            </a:r>
          </a:p>
          <a:p>
            <a:pPr marL="0" indent="0">
              <a:buNone/>
            </a:pPr>
            <a:r>
              <a:rPr lang="en-US" sz="4400" dirty="0">
                <a:solidFill>
                  <a:srgbClr val="00B050"/>
                </a:solidFill>
              </a:rPr>
              <a:t> </a:t>
            </a:r>
            <a:r>
              <a:rPr lang="en-US" sz="4400" dirty="0" smtClean="0">
                <a:solidFill>
                  <a:srgbClr val="00B050"/>
                </a:solidFill>
              </a:rPr>
              <a:t>           But are we singing the truth?</a:t>
            </a:r>
          </a:p>
          <a:p>
            <a:pPr marL="0" indent="0">
              <a:buNone/>
            </a:pPr>
            <a:r>
              <a:rPr lang="en-US" sz="4400" dirty="0">
                <a:solidFill>
                  <a:srgbClr val="00B050"/>
                </a:solidFill>
              </a:rPr>
              <a:t> </a:t>
            </a:r>
            <a:r>
              <a:rPr lang="en-US" sz="4400" dirty="0" smtClean="0">
                <a:solidFill>
                  <a:srgbClr val="00B050"/>
                </a:solidFill>
              </a:rPr>
              <a:t>           Have you , have I, surrendered all</a:t>
            </a:r>
          </a:p>
          <a:p>
            <a:pPr marL="0" indent="0">
              <a:buNone/>
            </a:pPr>
            <a:r>
              <a:rPr lang="en-US" sz="4400" dirty="0">
                <a:solidFill>
                  <a:srgbClr val="00B050"/>
                </a:solidFill>
              </a:rPr>
              <a:t> </a:t>
            </a:r>
            <a:r>
              <a:rPr lang="en-US" sz="4400" dirty="0" smtClean="0">
                <a:solidFill>
                  <a:srgbClr val="00B050"/>
                </a:solidFill>
              </a:rPr>
              <a:t>           to Jesus Christ?</a:t>
            </a:r>
            <a:endParaRPr lang="en-US" sz="4400" dirty="0">
              <a:solidFill>
                <a:srgbClr val="00B050"/>
              </a:solidFill>
            </a:endParaRPr>
          </a:p>
        </p:txBody>
      </p:sp>
    </p:spTree>
    <p:extLst>
      <p:ext uri="{BB962C8B-B14F-4D97-AF65-F5344CB8AC3E}">
        <p14:creationId xmlns:p14="http://schemas.microsoft.com/office/powerpoint/2010/main" val="28279938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0"/>
            <a:ext cx="11906656" cy="6741268"/>
          </a:xfrm>
        </p:spPr>
        <p:txBody>
          <a:bodyPr>
            <a:normAutofit fontScale="92500" lnSpcReduction="10000"/>
          </a:bodyPr>
          <a:lstStyle/>
          <a:p>
            <a:r>
              <a:rPr lang="en-US" sz="3900" dirty="0" smtClean="0"/>
              <a:t>1. 1 John 5:2-3 NKJV By this we know that we love the children of God, when we love God and keep His commandments. For this is the love of God, that we keep His commandments. And His commandments are not burdensome (grievous).</a:t>
            </a:r>
          </a:p>
          <a:p>
            <a:r>
              <a:rPr lang="en-US" sz="3900" dirty="0" smtClean="0"/>
              <a:t>2. Some object that much of God’s laws and what God asks of us are unreasonable; that they impose improper restraints; that they are not easily complied with and often too </a:t>
            </a:r>
            <a:r>
              <a:rPr lang="en-US" sz="3900" dirty="0" err="1" smtClean="0"/>
              <a:t>hard.But</a:t>
            </a:r>
            <a:r>
              <a:rPr lang="en-US" sz="3900" dirty="0" smtClean="0"/>
              <a:t> </a:t>
            </a:r>
            <a:r>
              <a:rPr lang="en-US" sz="3900" dirty="0" smtClean="0"/>
              <a:t>no such complaints come from true Christians.</a:t>
            </a:r>
          </a:p>
          <a:p>
            <a:r>
              <a:rPr lang="en-US" sz="3900" dirty="0" smtClean="0"/>
              <a:t>3. A true believer has a desire to do whatever God wants him to do </a:t>
            </a:r>
            <a:r>
              <a:rPr lang="en-US" sz="3900" u="sng" dirty="0" smtClean="0">
                <a:solidFill>
                  <a:srgbClr val="FF0000"/>
                </a:solidFill>
              </a:rPr>
              <a:t>out </a:t>
            </a:r>
            <a:r>
              <a:rPr lang="en-US" sz="3900" u="sng" dirty="0" smtClean="0">
                <a:solidFill>
                  <a:srgbClr val="FF0000"/>
                </a:solidFill>
              </a:rPr>
              <a:t>of a heartfelt submission to Christ as Lord</a:t>
            </a:r>
          </a:p>
          <a:p>
            <a:r>
              <a:rPr lang="en-US" sz="3900" dirty="0" smtClean="0"/>
              <a:t>4. Romans 10:9 NASB That if you confess with your mouth JESUS AS LORD, and believe in your heart that God raised Him from the dead, you will be saved.</a:t>
            </a:r>
          </a:p>
          <a:p>
            <a:endParaRPr lang="en-US" dirty="0"/>
          </a:p>
        </p:txBody>
      </p:sp>
    </p:spTree>
    <p:extLst>
      <p:ext uri="{BB962C8B-B14F-4D97-AF65-F5344CB8AC3E}">
        <p14:creationId xmlns:p14="http://schemas.microsoft.com/office/powerpoint/2010/main" val="28115090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553" y="269198"/>
            <a:ext cx="11848290" cy="6588801"/>
          </a:xfrm>
        </p:spPr>
        <p:txBody>
          <a:bodyPr>
            <a:normAutofit/>
          </a:bodyPr>
          <a:lstStyle/>
          <a:p>
            <a:r>
              <a:rPr lang="en-US" sz="6000" b="1" dirty="0" smtClean="0"/>
              <a:t>The Bible teaches that everyone needs to undergo</a:t>
            </a:r>
          </a:p>
          <a:p>
            <a:r>
              <a:rPr lang="en-US" sz="6000" b="1" dirty="0" smtClean="0"/>
              <a:t>A self examination!</a:t>
            </a:r>
          </a:p>
          <a:p>
            <a:endParaRPr lang="en-US" sz="6000" b="1" dirty="0"/>
          </a:p>
        </p:txBody>
      </p:sp>
    </p:spTree>
    <p:extLst>
      <p:ext uri="{BB962C8B-B14F-4D97-AF65-F5344CB8AC3E}">
        <p14:creationId xmlns:p14="http://schemas.microsoft.com/office/powerpoint/2010/main" val="40742387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081" y="0"/>
            <a:ext cx="11895306" cy="6741268"/>
          </a:xfrm>
        </p:spPr>
        <p:txBody>
          <a:bodyPr>
            <a:normAutofit/>
          </a:bodyPr>
          <a:lstStyle/>
          <a:p>
            <a:endParaRPr lang="en-US" sz="4000" dirty="0" smtClean="0"/>
          </a:p>
          <a:p>
            <a:endParaRPr lang="en-US" sz="4800" dirty="0" smtClean="0"/>
          </a:p>
          <a:p>
            <a:r>
              <a:rPr lang="en-US" sz="4800" dirty="0" smtClean="0"/>
              <a:t>For </a:t>
            </a:r>
            <a:r>
              <a:rPr lang="en-US" sz="4800" dirty="0" smtClean="0"/>
              <a:t>the wise have always known that no one can make much of his life until </a:t>
            </a:r>
            <a:r>
              <a:rPr lang="en-US" sz="4800" b="1" u="sng" dirty="0" smtClean="0">
                <a:solidFill>
                  <a:srgbClr val="FF0000"/>
                </a:solidFill>
              </a:rPr>
              <a:t>self-searching </a:t>
            </a:r>
            <a:r>
              <a:rPr lang="en-US" sz="4800" dirty="0" smtClean="0"/>
              <a:t>has become a regular habit, until he is able to admit and accept what he finds, and until he patiently and persistently tries to correct what is </a:t>
            </a:r>
            <a:r>
              <a:rPr lang="en-US" sz="4800" dirty="0" smtClean="0"/>
              <a:t>wrong “.    - Selected</a:t>
            </a:r>
            <a:endParaRPr lang="en-US" sz="4800" dirty="0"/>
          </a:p>
        </p:txBody>
      </p:sp>
    </p:spTree>
    <p:extLst>
      <p:ext uri="{BB962C8B-B14F-4D97-AF65-F5344CB8AC3E}">
        <p14:creationId xmlns:p14="http://schemas.microsoft.com/office/powerpoint/2010/main" val="1745338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715" y="648577"/>
            <a:ext cx="11836940" cy="6014870"/>
          </a:xfrm>
        </p:spPr>
        <p:txBody>
          <a:bodyPr>
            <a:normAutofit/>
          </a:bodyPr>
          <a:lstStyle/>
          <a:p>
            <a:r>
              <a:rPr lang="en-US" sz="4000" b="1" u="sng" dirty="0" smtClean="0">
                <a:solidFill>
                  <a:srgbClr val="FF0000"/>
                </a:solidFill>
              </a:rPr>
              <a:t>    What others have said:</a:t>
            </a:r>
          </a:p>
          <a:p>
            <a:r>
              <a:rPr lang="en-US" sz="4000" dirty="0" smtClean="0"/>
              <a:t>“The only way to make a </a:t>
            </a:r>
            <a:r>
              <a:rPr lang="en-US" sz="4000" dirty="0" smtClean="0"/>
              <a:t>machine </a:t>
            </a:r>
            <a:r>
              <a:rPr lang="en-US" sz="4000" dirty="0" smtClean="0"/>
              <a:t>work again is to break it down, work on its inner system and fix it again. Screw out the bolts of your life, examine and work on yourself, fix your life again and get going.” </a:t>
            </a:r>
            <a:br>
              <a:rPr lang="en-US" sz="4000" dirty="0" smtClean="0"/>
            </a:br>
            <a:r>
              <a:rPr lang="en-US" sz="4000" dirty="0" smtClean="0"/>
              <a:t>―  Selected</a:t>
            </a:r>
            <a:endParaRPr lang="en-US" sz="4000" dirty="0"/>
          </a:p>
        </p:txBody>
      </p:sp>
    </p:spTree>
    <p:extLst>
      <p:ext uri="{BB962C8B-B14F-4D97-AF65-F5344CB8AC3E}">
        <p14:creationId xmlns:p14="http://schemas.microsoft.com/office/powerpoint/2010/main" val="2153467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400" b="1" dirty="0" smtClean="0">
                <a:solidFill>
                  <a:srgbClr val="FF0000"/>
                </a:solidFill>
              </a:rPr>
              <a:t>Matthew 7:20 Wherefore by their fruits you shall know them</a:t>
            </a:r>
            <a:r>
              <a:rPr lang="en-US" b="1" dirty="0" smtClean="0">
                <a:solidFill>
                  <a:srgbClr val="FF0000"/>
                </a:solidFill>
              </a:rPr>
              <a:t>.</a:t>
            </a:r>
          </a:p>
          <a:p>
            <a:endParaRPr lang="en-US" b="1" dirty="0">
              <a:solidFill>
                <a:srgbClr val="FF0000"/>
              </a:solidFill>
            </a:endParaRPr>
          </a:p>
          <a:p>
            <a:endParaRPr lang="en-US" b="1" dirty="0">
              <a:solidFill>
                <a:srgbClr val="FF0000"/>
              </a:solidFill>
            </a:endParaRPr>
          </a:p>
        </p:txBody>
      </p:sp>
    </p:spTree>
    <p:extLst>
      <p:ext uri="{BB962C8B-B14F-4D97-AF65-F5344CB8AC3E}">
        <p14:creationId xmlns:p14="http://schemas.microsoft.com/office/powerpoint/2010/main" val="352133803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dirty="0"/>
          </a:p>
        </p:txBody>
      </p:sp>
      <p:sp>
        <p:nvSpPr>
          <p:cNvPr id="4" name="Rectangle 1"/>
          <p:cNvSpPr>
            <a:spLocks noChangeArrowheads="1"/>
          </p:cNvSpPr>
          <p:nvPr/>
        </p:nvSpPr>
        <p:spPr bwMode="auto">
          <a:xfrm>
            <a:off x="0" y="-1084912"/>
            <a:ext cx="12192000"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hlinkClick r:id="rId2"/>
              </a:rPr>
              <a:t>  </a:t>
            </a:r>
            <a:r>
              <a:rPr kumimoji="0" lang="en-US" altLang="en-US" sz="135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p:txBody>
      </p:sp>
      <p:pic>
        <p:nvPicPr>
          <p:cNvPr id="4098" name="Picture 2" descr="Everyone needs to undergo a self examinatio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209" y="0"/>
            <a:ext cx="10612876" cy="6780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439454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US" sz="4000" b="1" dirty="0" smtClean="0"/>
              <a:t/>
            </a:r>
            <a:br>
              <a:rPr lang="en-US" sz="4000" b="1" dirty="0" smtClean="0"/>
            </a:br>
            <a:r>
              <a:rPr lang="en-US" sz="4000" b="1" dirty="0">
                <a:hlinkClick r:id="rId2" tooltip="2 Corinthians 13:5"/>
              </a:rPr>
              <a:t>2 Corinthians 13:5</a:t>
            </a:r>
            <a:r>
              <a:rPr lang="en-US" sz="4000" b="1" dirty="0"/>
              <a:t> - Examine yourselves, whether ye be in the faith; prove your own selves. Know ye not your own selves, how that Jesus Christ is in you, except ye be reprobates</a:t>
            </a:r>
            <a:r>
              <a:rPr lang="en-US" sz="4000" b="1" dirty="0" smtClean="0"/>
              <a:t>?</a:t>
            </a:r>
          </a:p>
          <a:p>
            <a:endParaRPr lang="en-US" sz="4000" b="1" dirty="0"/>
          </a:p>
          <a:p>
            <a:r>
              <a:rPr lang="en-US" sz="4000" b="1" dirty="0" smtClean="0"/>
              <a:t>This job is yours!  You need to make sure you</a:t>
            </a:r>
          </a:p>
          <a:p>
            <a:r>
              <a:rPr lang="en-US" sz="4000" b="1" dirty="0" smtClean="0"/>
              <a:t>Are in Jesus Christ!</a:t>
            </a:r>
            <a:endParaRPr lang="en-US" sz="4000" b="1" dirty="0"/>
          </a:p>
          <a:p>
            <a:endParaRPr lang="en-US" dirty="0"/>
          </a:p>
        </p:txBody>
      </p:sp>
    </p:spTree>
    <p:extLst>
      <p:ext uri="{BB962C8B-B14F-4D97-AF65-F5344CB8AC3E}">
        <p14:creationId xmlns:p14="http://schemas.microsoft.com/office/powerpoint/2010/main" val="42010134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808" y="142740"/>
            <a:ext cx="11973127" cy="6715260"/>
          </a:xfrm>
        </p:spPr>
        <p:txBody>
          <a:bodyPr>
            <a:normAutofit fontScale="92500" lnSpcReduction="10000"/>
          </a:bodyPr>
          <a:lstStyle/>
          <a:p>
            <a:r>
              <a:rPr lang="en-US" sz="4000" b="1" dirty="0" smtClean="0">
                <a:effectLst/>
                <a:hlinkClick r:id="rId2" tooltip="1 Corinthians Chapter 11"/>
              </a:rPr>
              <a:t>1 Corinthians Chapter 11</a:t>
            </a:r>
            <a:endParaRPr lang="en-US" sz="4000" b="1" dirty="0" smtClean="0">
              <a:effectLst/>
            </a:endParaRPr>
          </a:p>
          <a:p>
            <a:r>
              <a:rPr lang="en-US" sz="4000" dirty="0" smtClean="0"/>
              <a:t/>
            </a:r>
            <a:br>
              <a:rPr lang="en-US" sz="4000" dirty="0" smtClean="0"/>
            </a:br>
            <a:r>
              <a:rPr lang="en-US" sz="4000" baseline="30000" dirty="0"/>
              <a:t>28</a:t>
            </a:r>
            <a:r>
              <a:rPr lang="en-US" sz="4000" dirty="0" smtClean="0"/>
              <a:t> </a:t>
            </a:r>
            <a:r>
              <a:rPr lang="en-US" sz="4000" dirty="0" smtClean="0">
                <a:hlinkClick r:id="rId3" tooltip="CLICK FOR MORE TRANSLATIONS of 1 Corinthians 11:28- But let a man examine himself, and so let him eat of [that] bread, and drink of [that] cup."/>
              </a:rPr>
              <a:t>But let a man examine himself, and so let him eat of [that] bread, and drink of [that] cup.</a:t>
            </a:r>
            <a:endParaRPr lang="en-US" sz="4000" dirty="0" smtClean="0"/>
          </a:p>
          <a:p>
            <a:r>
              <a:rPr lang="en-US" sz="4000" baseline="30000" dirty="0"/>
              <a:t>29</a:t>
            </a:r>
            <a:r>
              <a:rPr lang="en-US" sz="4000" dirty="0" smtClean="0"/>
              <a:t> </a:t>
            </a:r>
            <a:r>
              <a:rPr lang="en-US" sz="4000" dirty="0" smtClean="0">
                <a:hlinkClick r:id="rId4" tooltip="CLICK FOR MORE TRANSLATIONS of 1 Corinthians 11:29- For he that eateth and drinketh unworthily, eateth and drinketh damnation to himself, not discerning the Lord"/>
              </a:rPr>
              <a:t>For he that </a:t>
            </a:r>
            <a:r>
              <a:rPr lang="en-US" sz="4000" dirty="0" err="1" smtClean="0">
                <a:hlinkClick r:id="rId4" tooltip="CLICK FOR MORE TRANSLATIONS of 1 Corinthians 11:29- For he that eateth and drinketh unworthily, eateth and drinketh damnation to himself, not discerning the Lord"/>
              </a:rPr>
              <a:t>eateth</a:t>
            </a:r>
            <a:r>
              <a:rPr lang="en-US" sz="4000" dirty="0" smtClean="0">
                <a:hlinkClick r:id="rId4" tooltip="CLICK FOR MORE TRANSLATIONS of 1 Corinthians 11:29- For he that eateth and drinketh unworthily, eateth and drinketh damnation to himself, not discerning the Lord"/>
              </a:rPr>
              <a:t> and </a:t>
            </a:r>
            <a:r>
              <a:rPr lang="en-US" sz="4000" dirty="0" err="1" smtClean="0">
                <a:hlinkClick r:id="rId4" tooltip="CLICK FOR MORE TRANSLATIONS of 1 Corinthians 11:29- For he that eateth and drinketh unworthily, eateth and drinketh damnation to himself, not discerning the Lord"/>
              </a:rPr>
              <a:t>drinketh</a:t>
            </a:r>
            <a:r>
              <a:rPr lang="en-US" sz="4000" dirty="0" smtClean="0">
                <a:hlinkClick r:id="rId4" tooltip="CLICK FOR MORE TRANSLATIONS of 1 Corinthians 11:29- For he that eateth and drinketh unworthily, eateth and drinketh damnation to himself, not discerning the Lord"/>
              </a:rPr>
              <a:t> unworthily, </a:t>
            </a:r>
            <a:r>
              <a:rPr lang="en-US" sz="4000" dirty="0" err="1" smtClean="0">
                <a:hlinkClick r:id="rId4" tooltip="CLICK FOR MORE TRANSLATIONS of 1 Corinthians 11:29- For he that eateth and drinketh unworthily, eateth and drinketh damnation to himself, not discerning the Lord"/>
              </a:rPr>
              <a:t>eateth</a:t>
            </a:r>
            <a:r>
              <a:rPr lang="en-US" sz="4000" dirty="0" smtClean="0">
                <a:hlinkClick r:id="rId4" tooltip="CLICK FOR MORE TRANSLATIONS of 1 Corinthians 11:29- For he that eateth and drinketh unworthily, eateth and drinketh damnation to himself, not discerning the Lord"/>
              </a:rPr>
              <a:t> and </a:t>
            </a:r>
            <a:r>
              <a:rPr lang="en-US" sz="4000" dirty="0" err="1" smtClean="0">
                <a:hlinkClick r:id="rId4" tooltip="CLICK FOR MORE TRANSLATIONS of 1 Corinthians 11:29- For he that eateth and drinketh unworthily, eateth and drinketh damnation to himself, not discerning the Lord"/>
              </a:rPr>
              <a:t>drinketh</a:t>
            </a:r>
            <a:r>
              <a:rPr lang="en-US" sz="4000" dirty="0" smtClean="0">
                <a:hlinkClick r:id="rId4" tooltip="CLICK FOR MORE TRANSLATIONS of 1 Corinthians 11:29- For he that eateth and drinketh unworthily, eateth and drinketh damnation to himself, not discerning the Lord"/>
              </a:rPr>
              <a:t> damnation to himself, not discerning the Lord's body.</a:t>
            </a:r>
            <a:r>
              <a:rPr lang="en-US" sz="4000" dirty="0" smtClean="0"/>
              <a:t>   (Do you discern the Lord’s body?)</a:t>
            </a:r>
          </a:p>
          <a:p>
            <a:r>
              <a:rPr lang="en-US" sz="4000" baseline="30000" dirty="0"/>
              <a:t>30</a:t>
            </a:r>
            <a:r>
              <a:rPr lang="en-US" sz="4000" dirty="0" smtClean="0"/>
              <a:t> </a:t>
            </a:r>
            <a:r>
              <a:rPr lang="en-US" sz="4000" dirty="0" smtClean="0">
                <a:hlinkClick r:id="rId5" tooltip="CLICK FOR MORE TRANSLATIONS of 1 Corinthians 11:30- For this cause many [are] weak and sickly among you, and many sleep."/>
              </a:rPr>
              <a:t>For this cause many [are] weak and sickly among you, and many sleep.</a:t>
            </a:r>
            <a:endParaRPr lang="en-US" sz="4000" dirty="0" smtClean="0"/>
          </a:p>
          <a:p>
            <a:r>
              <a:rPr lang="en-US" sz="4000" baseline="30000" dirty="0"/>
              <a:t>31</a:t>
            </a:r>
            <a:r>
              <a:rPr lang="en-US" sz="4000" dirty="0" smtClean="0"/>
              <a:t> </a:t>
            </a:r>
            <a:r>
              <a:rPr lang="en-US" sz="4000" dirty="0" smtClean="0">
                <a:hlinkClick r:id="rId6" tooltip="CLICK FOR MORE TRANSLATIONS of 1 Corinthians 11:31- For if we would judge ourselves, we should not be judged."/>
              </a:rPr>
              <a:t>For if we would judge ourselves, we should not be judged.</a:t>
            </a:r>
            <a:endParaRPr lang="en-US" sz="4000" dirty="0" smtClean="0"/>
          </a:p>
          <a:p>
            <a:r>
              <a:rPr lang="en-US" sz="4000" baseline="30000" dirty="0"/>
              <a:t>32</a:t>
            </a:r>
            <a:r>
              <a:rPr lang="en-US" sz="4000" dirty="0" smtClean="0"/>
              <a:t> </a:t>
            </a:r>
            <a:r>
              <a:rPr lang="en-US" sz="4000" dirty="0" smtClean="0">
                <a:hlinkClick r:id="rId7" tooltip="CLICK FOR MORE TRANSLATIONS of 1 Corinthians 11:32- But when we are judged, we are chastened of the Lord, that we should not be condemned with the world."/>
              </a:rPr>
              <a:t>But when we are judged, we are chastened of the Lord, that we should not be condemned with the world.</a:t>
            </a:r>
            <a:endParaRPr lang="en-US" sz="4000" dirty="0" smtClean="0"/>
          </a:p>
          <a:p>
            <a:endParaRPr lang="en-US" dirty="0"/>
          </a:p>
        </p:txBody>
      </p:sp>
    </p:spTree>
    <p:extLst>
      <p:ext uri="{BB962C8B-B14F-4D97-AF65-F5344CB8AC3E}">
        <p14:creationId xmlns:p14="http://schemas.microsoft.com/office/powerpoint/2010/main" val="325113357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145914"/>
            <a:ext cx="11926111" cy="6643991"/>
          </a:xfrm>
        </p:spPr>
        <p:txBody>
          <a:bodyPr/>
          <a:lstStyle/>
          <a:p>
            <a:r>
              <a:rPr lang="en-US" sz="3600" b="1" dirty="0" smtClean="0">
                <a:effectLst/>
                <a:hlinkClick r:id="rId2" tooltip="Galatians Chapter 6"/>
              </a:rPr>
              <a:t>Galatians Chapter 6</a:t>
            </a:r>
            <a:endParaRPr lang="en-US" sz="3600" b="1" dirty="0" smtClean="0">
              <a:effectLst/>
            </a:endParaRPr>
          </a:p>
          <a:p>
            <a:r>
              <a:rPr lang="en-US" sz="3600" dirty="0" smtClean="0"/>
              <a:t/>
            </a:r>
            <a:br>
              <a:rPr lang="en-US" sz="3600" dirty="0" smtClean="0"/>
            </a:br>
            <a:r>
              <a:rPr lang="en-US" sz="3600" baseline="30000" dirty="0"/>
              <a:t>3</a:t>
            </a:r>
            <a:r>
              <a:rPr lang="en-US" sz="3600" dirty="0" smtClean="0"/>
              <a:t> </a:t>
            </a:r>
            <a:r>
              <a:rPr lang="en-US" sz="3600" dirty="0" smtClean="0">
                <a:hlinkClick r:id="rId3" tooltip="CLICK FOR MORE TRANSLATIONS of Galatians 6:3- For if a man think himself to be something, when he is nothing, he deceiveth himself."/>
              </a:rPr>
              <a:t>For if a man think himself to be something, when he is nothing, he </a:t>
            </a:r>
            <a:r>
              <a:rPr lang="en-US" sz="3600" dirty="0" err="1" smtClean="0">
                <a:hlinkClick r:id="rId3" tooltip="CLICK FOR MORE TRANSLATIONS of Galatians 6:3- For if a man think himself to be something, when he is nothing, he deceiveth himself."/>
              </a:rPr>
              <a:t>deceiveth</a:t>
            </a:r>
            <a:r>
              <a:rPr lang="en-US" sz="3600" dirty="0" smtClean="0">
                <a:hlinkClick r:id="rId3" tooltip="CLICK FOR MORE TRANSLATIONS of Galatians 6:3- For if a man think himself to be something, when he is nothing, he deceiveth himself."/>
              </a:rPr>
              <a:t> himself.</a:t>
            </a:r>
            <a:endParaRPr lang="en-US" sz="3600" dirty="0" smtClean="0"/>
          </a:p>
          <a:p>
            <a:r>
              <a:rPr lang="en-US" sz="3600" baseline="30000" dirty="0"/>
              <a:t>4</a:t>
            </a:r>
            <a:r>
              <a:rPr lang="en-US" sz="3600" dirty="0" smtClean="0"/>
              <a:t> </a:t>
            </a:r>
            <a:r>
              <a:rPr lang="en-US" sz="3600" dirty="0" smtClean="0">
                <a:hlinkClick r:id="rId4" tooltip="CLICK FOR MORE TRANSLATIONS of Galatians 6:4- But let every man prove his own work, and then shall he have rejoicing in himself alone, and not in another."/>
              </a:rPr>
              <a:t>But let every man prove his own work, and then shall he have rejoicing in himself alone, and not in another.</a:t>
            </a:r>
            <a:endParaRPr lang="en-US" sz="3600" dirty="0" smtClean="0"/>
          </a:p>
          <a:p>
            <a:r>
              <a:rPr lang="en-US" sz="3600" baseline="30000" dirty="0"/>
              <a:t>5</a:t>
            </a:r>
            <a:r>
              <a:rPr lang="en-US" sz="3600" dirty="0" smtClean="0"/>
              <a:t> </a:t>
            </a:r>
            <a:r>
              <a:rPr lang="en-US" sz="3600" dirty="0" smtClean="0">
                <a:hlinkClick r:id="rId5" tooltip="CLICK FOR MORE TRANSLATIONS of Galatians 6:5- For every man shall bear his own burden."/>
              </a:rPr>
              <a:t>For every man shall bear his own burden.</a:t>
            </a:r>
            <a:endParaRPr lang="en-US" sz="3600" dirty="0" smtClean="0"/>
          </a:p>
          <a:p>
            <a:endParaRPr lang="en-US" dirty="0"/>
          </a:p>
        </p:txBody>
      </p:sp>
    </p:spTree>
    <p:extLst>
      <p:ext uri="{BB962C8B-B14F-4D97-AF65-F5344CB8AC3E}">
        <p14:creationId xmlns:p14="http://schemas.microsoft.com/office/powerpoint/2010/main" val="3303988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552" y="632297"/>
            <a:ext cx="11838561" cy="5972783"/>
          </a:xfrm>
        </p:spPr>
        <p:txBody>
          <a:bodyPr>
            <a:normAutofit/>
          </a:bodyPr>
          <a:lstStyle/>
          <a:p>
            <a:r>
              <a:rPr lang="en-US" sz="4800" dirty="0" smtClean="0"/>
              <a:t>Examine – </a:t>
            </a:r>
          </a:p>
          <a:p>
            <a:r>
              <a:rPr lang="en-US" sz="4800" dirty="0" smtClean="0"/>
              <a:t>to scrutinize, try, examine</a:t>
            </a:r>
          </a:p>
          <a:p>
            <a:r>
              <a:rPr lang="en-US" sz="4800" dirty="0" smtClean="0"/>
              <a:t> / Test (Prove) – </a:t>
            </a:r>
            <a:r>
              <a:rPr lang="en-US" sz="4800" dirty="0" smtClean="0"/>
              <a:t>– </a:t>
            </a:r>
            <a:r>
              <a:rPr lang="en-US" sz="4800" dirty="0" smtClean="0"/>
              <a:t>to discern, try, prove, refers to assaying or trying metals by the powerful action of heat</a:t>
            </a:r>
            <a:endParaRPr lang="en-US" sz="4800" dirty="0"/>
          </a:p>
        </p:txBody>
      </p:sp>
    </p:spTree>
    <p:extLst>
      <p:ext uri="{BB962C8B-B14F-4D97-AF65-F5344CB8AC3E}">
        <p14:creationId xmlns:p14="http://schemas.microsoft.com/office/powerpoint/2010/main" val="149952630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359923"/>
            <a:ext cx="11974749" cy="6410528"/>
          </a:xfrm>
        </p:spPr>
        <p:txBody>
          <a:bodyPr/>
          <a:lstStyle/>
          <a:p>
            <a:r>
              <a:rPr lang="en-US" sz="5400" dirty="0" smtClean="0"/>
              <a:t>Lamentations 3:40</a:t>
            </a:r>
          </a:p>
          <a:p>
            <a:r>
              <a:rPr lang="en-US" sz="5400" dirty="0" smtClean="0"/>
              <a:t>“Let us search and try our ways, and turn again to the LORD.”</a:t>
            </a:r>
          </a:p>
          <a:p>
            <a:endParaRPr lang="en-US" dirty="0"/>
          </a:p>
        </p:txBody>
      </p:sp>
    </p:spTree>
    <p:extLst>
      <p:ext uri="{BB962C8B-B14F-4D97-AF65-F5344CB8AC3E}">
        <p14:creationId xmlns:p14="http://schemas.microsoft.com/office/powerpoint/2010/main" val="271453209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630" y="-1"/>
            <a:ext cx="11856396" cy="6760723"/>
          </a:xfrm>
        </p:spPr>
        <p:txBody>
          <a:bodyPr>
            <a:normAutofit/>
          </a:bodyPr>
          <a:lstStyle/>
          <a:p>
            <a:r>
              <a:rPr lang="en-US" sz="4800" b="1" dirty="0"/>
              <a:t>Psalms </a:t>
            </a:r>
            <a:r>
              <a:rPr lang="en-US" sz="4800" b="1" dirty="0" smtClean="0"/>
              <a:t>51:1 </a:t>
            </a:r>
            <a:endParaRPr lang="en-US" sz="4800" b="1" dirty="0" smtClean="0"/>
          </a:p>
          <a:p>
            <a:r>
              <a:rPr lang="en-US" sz="3600" dirty="0" smtClean="0"/>
              <a:t>(</a:t>
            </a:r>
            <a:r>
              <a:rPr lang="en-US" sz="3600" dirty="0"/>
              <a:t>To the chief Musician, A Psalm of David, when Nathan the prophet came unto him, after he had gone in to Bathsheba</a:t>
            </a:r>
            <a:r>
              <a:rPr lang="en-US" sz="3600" dirty="0" smtClean="0"/>
              <a:t>.)</a:t>
            </a:r>
          </a:p>
          <a:p>
            <a:r>
              <a:rPr lang="en-US" sz="3600" dirty="0" smtClean="0"/>
              <a:t> </a:t>
            </a:r>
            <a:endParaRPr lang="en-US" sz="3600" dirty="0" smtClean="0"/>
          </a:p>
          <a:p>
            <a:r>
              <a:rPr lang="en-US" sz="4400" dirty="0">
                <a:solidFill>
                  <a:srgbClr val="0070C0"/>
                </a:solidFill>
              </a:rPr>
              <a:t> </a:t>
            </a:r>
            <a:r>
              <a:rPr lang="en-US" sz="4400" dirty="0" smtClean="0">
                <a:solidFill>
                  <a:srgbClr val="0070C0"/>
                </a:solidFill>
              </a:rPr>
              <a:t>  Have </a:t>
            </a:r>
            <a:r>
              <a:rPr lang="en-US" sz="4400" dirty="0">
                <a:solidFill>
                  <a:srgbClr val="0070C0"/>
                </a:solidFill>
              </a:rPr>
              <a:t>mercy upon me, O God, according to thy lovingkindness: according unto the multitude of thy tender mercies blot out my transgressions.</a:t>
            </a:r>
          </a:p>
        </p:txBody>
      </p:sp>
    </p:spTree>
    <p:extLst>
      <p:ext uri="{BB962C8B-B14F-4D97-AF65-F5344CB8AC3E}">
        <p14:creationId xmlns:p14="http://schemas.microsoft.com/office/powerpoint/2010/main" val="235237907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2" y="136187"/>
            <a:ext cx="11896928" cy="6585626"/>
          </a:xfrm>
        </p:spPr>
        <p:txBody>
          <a:bodyPr>
            <a:normAutofit/>
          </a:bodyPr>
          <a:lstStyle/>
          <a:p>
            <a:endParaRPr lang="en-US" sz="4000" b="1" dirty="0" smtClean="0">
              <a:hlinkClick r:id="rId2" tooltip="Romans 12:3"/>
            </a:endParaRPr>
          </a:p>
          <a:p>
            <a:r>
              <a:rPr lang="en-US" sz="4000" b="1" dirty="0" smtClean="0">
                <a:hlinkClick r:id="rId2" tooltip="Romans 12:3"/>
              </a:rPr>
              <a:t>Romans </a:t>
            </a:r>
            <a:r>
              <a:rPr lang="en-US" sz="4000" b="1" dirty="0">
                <a:hlinkClick r:id="rId2" tooltip="Romans 12:3"/>
              </a:rPr>
              <a:t>12:3</a:t>
            </a:r>
            <a:r>
              <a:rPr lang="en-US" sz="4000" dirty="0"/>
              <a:t> - For I say, through the grace given unto me, to every man that is among you, not to think [of himself] more highly than he ought to think; but to think soberly, according as God hath dealt to every man the measure of faith.</a:t>
            </a:r>
          </a:p>
        </p:txBody>
      </p:sp>
    </p:spTree>
    <p:extLst>
      <p:ext uri="{BB962C8B-B14F-4D97-AF65-F5344CB8AC3E}">
        <p14:creationId xmlns:p14="http://schemas.microsoft.com/office/powerpoint/2010/main" val="370713431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68094"/>
            <a:ext cx="11974749" cy="6624536"/>
          </a:xfrm>
        </p:spPr>
        <p:txBody>
          <a:bodyPr>
            <a:normAutofit/>
          </a:bodyPr>
          <a:lstStyle/>
          <a:p>
            <a:endParaRPr lang="en-US" sz="3600" b="1" dirty="0" smtClean="0">
              <a:hlinkClick r:id="rId2" tooltip="1 John 1:9"/>
            </a:endParaRPr>
          </a:p>
          <a:p>
            <a:endParaRPr lang="en-US" sz="3600" b="1" dirty="0">
              <a:hlinkClick r:id="rId2" tooltip="1 John 1:9"/>
            </a:endParaRPr>
          </a:p>
          <a:p>
            <a:r>
              <a:rPr lang="en-US" sz="3600" b="1" dirty="0" smtClean="0">
                <a:hlinkClick r:id="rId2" tooltip="1 John 1:9"/>
              </a:rPr>
              <a:t>1 </a:t>
            </a:r>
            <a:r>
              <a:rPr lang="en-US" sz="3600" b="1" dirty="0">
                <a:hlinkClick r:id="rId2" tooltip="1 John 1:9"/>
              </a:rPr>
              <a:t>John 1:9</a:t>
            </a:r>
            <a:r>
              <a:rPr lang="en-US" sz="3600" dirty="0"/>
              <a:t> - </a:t>
            </a:r>
            <a:r>
              <a:rPr lang="en-US" sz="9600" dirty="0">
                <a:solidFill>
                  <a:srgbClr val="00B050"/>
                </a:solidFill>
              </a:rPr>
              <a:t>If </a:t>
            </a:r>
            <a:r>
              <a:rPr lang="en-US" sz="5400" dirty="0"/>
              <a:t>we confess our sins, he is faithful and just to forgive us [our] sins, and to cleanse us from all unrighteousness</a:t>
            </a:r>
            <a:r>
              <a:rPr lang="en-US" sz="5400" dirty="0" smtClean="0"/>
              <a:t>.</a:t>
            </a:r>
          </a:p>
          <a:p>
            <a:r>
              <a:rPr lang="en-US" sz="5400" dirty="0"/>
              <a:t> </a:t>
            </a:r>
            <a:r>
              <a:rPr lang="en-US" sz="5400" dirty="0" smtClean="0"/>
              <a:t>         A Huge “IF”</a:t>
            </a:r>
            <a:endParaRPr lang="en-US" sz="5400" dirty="0"/>
          </a:p>
        </p:txBody>
      </p:sp>
    </p:spTree>
    <p:extLst>
      <p:ext uri="{BB962C8B-B14F-4D97-AF65-F5344CB8AC3E}">
        <p14:creationId xmlns:p14="http://schemas.microsoft.com/office/powerpoint/2010/main" val="214102683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169" y="123284"/>
            <a:ext cx="11953673" cy="6734716"/>
          </a:xfrm>
        </p:spPr>
        <p:txBody>
          <a:bodyPr>
            <a:normAutofit/>
          </a:bodyPr>
          <a:lstStyle/>
          <a:p>
            <a:r>
              <a:rPr lang="en-US" sz="4800" dirty="0"/>
              <a:t>Psalms </a:t>
            </a:r>
            <a:r>
              <a:rPr lang="en-US" sz="4800" dirty="0" smtClean="0"/>
              <a:t>34:1</a:t>
            </a:r>
            <a:endParaRPr lang="en-US" sz="4800" dirty="0" smtClean="0"/>
          </a:p>
          <a:p>
            <a:r>
              <a:rPr lang="en-US" sz="4000" dirty="0" smtClean="0"/>
              <a:t>([</a:t>
            </a:r>
            <a:r>
              <a:rPr lang="en-US" sz="4000" dirty="0"/>
              <a:t>A Psalm] of David, when he changed his </a:t>
            </a:r>
            <a:r>
              <a:rPr lang="en-US" sz="4000" dirty="0" err="1"/>
              <a:t>behaviour</a:t>
            </a:r>
            <a:r>
              <a:rPr lang="en-US" sz="4000" dirty="0"/>
              <a:t> before Abimelech; who drove him away, and he departed.) </a:t>
            </a:r>
            <a:endParaRPr lang="en-US" sz="4000" dirty="0" smtClean="0"/>
          </a:p>
          <a:p>
            <a:r>
              <a:rPr lang="en-US" sz="4000" dirty="0"/>
              <a:t> </a:t>
            </a:r>
            <a:endParaRPr lang="en-US" sz="4000" dirty="0" smtClean="0"/>
          </a:p>
          <a:p>
            <a:r>
              <a:rPr lang="en-US" sz="4000" dirty="0" smtClean="0"/>
              <a:t> I </a:t>
            </a:r>
            <a:r>
              <a:rPr lang="en-US" sz="4000" dirty="0"/>
              <a:t>will bless the LORD at all times: </a:t>
            </a:r>
            <a:endParaRPr lang="en-US" sz="4000" dirty="0" smtClean="0"/>
          </a:p>
          <a:p>
            <a:r>
              <a:rPr lang="en-US" sz="4000" dirty="0" smtClean="0"/>
              <a:t>his </a:t>
            </a:r>
            <a:r>
              <a:rPr lang="en-US" sz="4000" dirty="0"/>
              <a:t>praise [shall] continually [be] in my mouth</a:t>
            </a:r>
          </a:p>
        </p:txBody>
      </p:sp>
    </p:spTree>
    <p:extLst>
      <p:ext uri="{BB962C8B-B14F-4D97-AF65-F5344CB8AC3E}">
        <p14:creationId xmlns:p14="http://schemas.microsoft.com/office/powerpoint/2010/main" val="402752861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496112"/>
            <a:ext cx="12003932" cy="5914316"/>
          </a:xfrm>
        </p:spPr>
        <p:txBody>
          <a:bodyPr/>
          <a:lstStyle/>
          <a:p>
            <a:endParaRPr lang="en-US" b="1" dirty="0" smtClean="0">
              <a:hlinkClick r:id="rId2" tooltip="Acts 17:30"/>
            </a:endParaRPr>
          </a:p>
          <a:p>
            <a:endParaRPr lang="en-US" sz="3600" b="1" dirty="0">
              <a:hlinkClick r:id="rId2" tooltip="Acts 17:30"/>
            </a:endParaRPr>
          </a:p>
          <a:p>
            <a:r>
              <a:rPr lang="en-US" sz="4000" b="1" dirty="0" smtClean="0">
                <a:solidFill>
                  <a:srgbClr val="00B050"/>
                </a:solidFill>
                <a:hlinkClick r:id="rId2" tooltip="Acts 17:30"/>
              </a:rPr>
              <a:t>Acts </a:t>
            </a:r>
            <a:r>
              <a:rPr lang="en-US" sz="4000" b="1" dirty="0">
                <a:solidFill>
                  <a:srgbClr val="00B050"/>
                </a:solidFill>
                <a:hlinkClick r:id="rId2" tooltip="Acts 17:30"/>
              </a:rPr>
              <a:t>17:30</a:t>
            </a:r>
            <a:r>
              <a:rPr lang="en-US" sz="4000" dirty="0">
                <a:solidFill>
                  <a:srgbClr val="00B050"/>
                </a:solidFill>
              </a:rPr>
              <a:t> - </a:t>
            </a:r>
            <a:r>
              <a:rPr lang="en-US" sz="4000" b="1" dirty="0">
                <a:solidFill>
                  <a:srgbClr val="00B050"/>
                </a:solidFill>
              </a:rPr>
              <a:t>And the times of this </a:t>
            </a:r>
            <a:r>
              <a:rPr lang="en-US" sz="4000" b="1" dirty="0" smtClean="0">
                <a:solidFill>
                  <a:srgbClr val="00B050"/>
                </a:solidFill>
              </a:rPr>
              <a:t>ignorance</a:t>
            </a:r>
          </a:p>
          <a:p>
            <a:r>
              <a:rPr lang="en-US" sz="4000" b="1" dirty="0" smtClean="0">
                <a:solidFill>
                  <a:srgbClr val="00B050"/>
                </a:solidFill>
              </a:rPr>
              <a:t> </a:t>
            </a:r>
            <a:r>
              <a:rPr lang="en-US" sz="4000" b="1" dirty="0">
                <a:solidFill>
                  <a:srgbClr val="00B050"/>
                </a:solidFill>
              </a:rPr>
              <a:t>God winked at; but now </a:t>
            </a:r>
            <a:r>
              <a:rPr lang="en-US" sz="4000" b="1" dirty="0" err="1">
                <a:solidFill>
                  <a:srgbClr val="00B050"/>
                </a:solidFill>
              </a:rPr>
              <a:t>commandeth</a:t>
            </a:r>
            <a:r>
              <a:rPr lang="en-US" sz="4000" b="1" dirty="0">
                <a:solidFill>
                  <a:srgbClr val="00B050"/>
                </a:solidFill>
              </a:rPr>
              <a:t> all men </a:t>
            </a:r>
            <a:endParaRPr lang="en-US" sz="4000" b="1" dirty="0" smtClean="0">
              <a:solidFill>
                <a:srgbClr val="00B050"/>
              </a:solidFill>
            </a:endParaRPr>
          </a:p>
          <a:p>
            <a:r>
              <a:rPr lang="en-US" sz="4000" b="1" dirty="0" smtClean="0">
                <a:solidFill>
                  <a:srgbClr val="00B050"/>
                </a:solidFill>
              </a:rPr>
              <a:t>every </a:t>
            </a:r>
            <a:r>
              <a:rPr lang="en-US" sz="4000" b="1" dirty="0">
                <a:solidFill>
                  <a:srgbClr val="00B050"/>
                </a:solidFill>
              </a:rPr>
              <a:t>where to repent</a:t>
            </a:r>
            <a:r>
              <a:rPr lang="en-US" sz="4000" b="1" dirty="0" smtClean="0">
                <a:solidFill>
                  <a:srgbClr val="00B050"/>
                </a:solidFill>
              </a:rPr>
              <a:t>:</a:t>
            </a:r>
          </a:p>
          <a:p>
            <a:endParaRPr lang="en-US" sz="4000" b="1" dirty="0">
              <a:solidFill>
                <a:srgbClr val="00B050"/>
              </a:solidFill>
            </a:endParaRPr>
          </a:p>
          <a:p>
            <a:r>
              <a:rPr lang="en-US" sz="4000" b="1" dirty="0" smtClean="0">
                <a:solidFill>
                  <a:srgbClr val="00B050"/>
                </a:solidFill>
              </a:rPr>
              <a:t>Have you?  God requires us to ‘repent’ change</a:t>
            </a:r>
          </a:p>
          <a:p>
            <a:r>
              <a:rPr lang="en-US" sz="4000" b="1" dirty="0" smtClean="0">
                <a:solidFill>
                  <a:srgbClr val="00B050"/>
                </a:solidFill>
              </a:rPr>
              <a:t>When we are wrong…do you?</a:t>
            </a:r>
            <a:endParaRPr lang="en-US" sz="4000" b="1" dirty="0">
              <a:solidFill>
                <a:srgbClr val="00B050"/>
              </a:solidFill>
            </a:endParaRPr>
          </a:p>
        </p:txBody>
      </p:sp>
    </p:spTree>
    <p:extLst>
      <p:ext uri="{BB962C8B-B14F-4D97-AF65-F5344CB8AC3E}">
        <p14:creationId xmlns:p14="http://schemas.microsoft.com/office/powerpoint/2010/main" val="82451493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2" y="194552"/>
            <a:ext cx="11838562" cy="6546715"/>
          </a:xfrm>
        </p:spPr>
        <p:txBody>
          <a:bodyPr>
            <a:normAutofit/>
          </a:bodyPr>
          <a:lstStyle/>
          <a:p>
            <a:r>
              <a:rPr lang="en-US" sz="4000" b="1" dirty="0">
                <a:hlinkClick r:id="rId2" tooltip="Philippians 4:6-4:7"/>
              </a:rPr>
              <a:t>Philippians 4:6-7</a:t>
            </a:r>
            <a:r>
              <a:rPr lang="en-US" sz="4000" dirty="0"/>
              <a:t> - Be careful for nothing; but in every thing by prayer and supplication with thanksgiving let your requests be made known unto </a:t>
            </a:r>
            <a:r>
              <a:rPr lang="en-US" sz="4000" dirty="0" smtClean="0"/>
              <a:t>God</a:t>
            </a:r>
          </a:p>
          <a:p>
            <a:endParaRPr lang="en-US" sz="4000" dirty="0"/>
          </a:p>
          <a:p>
            <a:r>
              <a:rPr lang="en-US" sz="4000" b="1" dirty="0" smtClean="0">
                <a:solidFill>
                  <a:srgbClr val="00B050"/>
                </a:solidFill>
              </a:rPr>
              <a:t>What requests do you make unto God?</a:t>
            </a:r>
          </a:p>
          <a:p>
            <a:r>
              <a:rPr lang="en-US" sz="4000" b="1" dirty="0">
                <a:solidFill>
                  <a:srgbClr val="00B050"/>
                </a:solidFill>
              </a:rPr>
              <a:t> </a:t>
            </a:r>
            <a:r>
              <a:rPr lang="en-US" sz="4000" b="1" dirty="0" smtClean="0">
                <a:solidFill>
                  <a:srgbClr val="00B050"/>
                </a:solidFill>
              </a:rPr>
              <a:t> Are you willing to ask God for help?</a:t>
            </a:r>
            <a:endParaRPr lang="en-US" sz="4000" b="1" dirty="0">
              <a:solidFill>
                <a:srgbClr val="00B050"/>
              </a:solidFill>
            </a:endParaRPr>
          </a:p>
        </p:txBody>
      </p:sp>
    </p:spTree>
    <p:extLst>
      <p:ext uri="{BB962C8B-B14F-4D97-AF65-F5344CB8AC3E}">
        <p14:creationId xmlns:p14="http://schemas.microsoft.com/office/powerpoint/2010/main" val="316641408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898" y="223736"/>
            <a:ext cx="11895306" cy="6293795"/>
          </a:xfrm>
        </p:spPr>
        <p:txBody>
          <a:bodyPr>
            <a:normAutofit fontScale="92500" lnSpcReduction="10000"/>
          </a:bodyPr>
          <a:lstStyle/>
          <a:p>
            <a:endParaRPr lang="en-US" b="1" dirty="0" smtClean="0"/>
          </a:p>
          <a:p>
            <a:r>
              <a:rPr lang="en-US" sz="4000" b="1" dirty="0" smtClean="0"/>
              <a:t>Psalms 119:59</a:t>
            </a:r>
          </a:p>
          <a:p>
            <a:r>
              <a:rPr lang="en-US" sz="4000" b="1" u="sng" dirty="0" smtClean="0">
                <a:solidFill>
                  <a:srgbClr val="00B050"/>
                </a:solidFill>
              </a:rPr>
              <a:t>“I thought on my ways, </a:t>
            </a:r>
          </a:p>
          <a:p>
            <a:r>
              <a:rPr lang="en-US" sz="4000" dirty="0" smtClean="0"/>
              <a:t>and turned my feet unto thy testimonies.”</a:t>
            </a:r>
          </a:p>
          <a:p>
            <a:endParaRPr lang="en-US" sz="4000" dirty="0"/>
          </a:p>
          <a:p>
            <a:r>
              <a:rPr lang="en-US" sz="4000" b="1" i="1" u="sng" dirty="0" smtClean="0">
                <a:solidFill>
                  <a:srgbClr val="FF0000"/>
                </a:solidFill>
              </a:rPr>
              <a:t>Have you thought on your ways</a:t>
            </a:r>
            <a:r>
              <a:rPr lang="en-US" sz="4000" b="1" i="1" u="sng" dirty="0" smtClean="0">
                <a:solidFill>
                  <a:srgbClr val="FF0000"/>
                </a:solidFill>
              </a:rPr>
              <a:t>?</a:t>
            </a:r>
          </a:p>
          <a:p>
            <a:r>
              <a:rPr lang="en-US" sz="4000" b="1" i="1" u="sng" dirty="0">
                <a:solidFill>
                  <a:srgbClr val="FF0000"/>
                </a:solidFill>
              </a:rPr>
              <a:t> </a:t>
            </a:r>
            <a:r>
              <a:rPr lang="en-US" sz="4000" b="1" i="1" u="sng" dirty="0" smtClean="0">
                <a:solidFill>
                  <a:srgbClr val="FF0000"/>
                </a:solidFill>
              </a:rPr>
              <a:t>  </a:t>
            </a:r>
          </a:p>
          <a:p>
            <a:r>
              <a:rPr lang="en-US" sz="4800" b="1" i="1" u="sng" dirty="0">
                <a:solidFill>
                  <a:srgbClr val="FF0000"/>
                </a:solidFill>
              </a:rPr>
              <a:t> </a:t>
            </a:r>
            <a:r>
              <a:rPr lang="en-US" sz="4800" b="1" i="1" u="sng" dirty="0" smtClean="0">
                <a:solidFill>
                  <a:srgbClr val="FF0000"/>
                </a:solidFill>
              </a:rPr>
              <a:t>  If we keep living the way we are living, will we</a:t>
            </a:r>
          </a:p>
          <a:p>
            <a:r>
              <a:rPr lang="en-US" sz="4800" b="1" i="1" u="sng" dirty="0" smtClean="0">
                <a:solidFill>
                  <a:srgbClr val="FF0000"/>
                </a:solidFill>
              </a:rPr>
              <a:t>Go to Heaven or be lost in Hell?</a:t>
            </a:r>
            <a:endParaRPr lang="en-US" sz="4800" b="1" i="1" u="sng" dirty="0" smtClean="0">
              <a:solidFill>
                <a:srgbClr val="FF0000"/>
              </a:solidFill>
            </a:endParaRPr>
          </a:p>
          <a:p>
            <a:r>
              <a:rPr lang="en-US" sz="4000" dirty="0" smtClean="0"/>
              <a:t> </a:t>
            </a:r>
            <a:endParaRPr lang="en-US" sz="4000" dirty="0" smtClean="0"/>
          </a:p>
          <a:p>
            <a:endParaRPr lang="en-US" dirty="0"/>
          </a:p>
        </p:txBody>
      </p:sp>
    </p:spTree>
    <p:extLst>
      <p:ext uri="{BB962C8B-B14F-4D97-AF65-F5344CB8AC3E}">
        <p14:creationId xmlns:p14="http://schemas.microsoft.com/office/powerpoint/2010/main" val="411973428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353" y="269198"/>
            <a:ext cx="11914762" cy="6365065"/>
          </a:xfrm>
        </p:spPr>
        <p:txBody>
          <a:bodyPr>
            <a:normAutofit/>
          </a:bodyPr>
          <a:lstStyle/>
          <a:p>
            <a:r>
              <a:rPr lang="en-US" sz="3600" b="1" dirty="0">
                <a:hlinkClick r:id="rId2" tooltip="1 Peter 1:13"/>
              </a:rPr>
              <a:t>1 Peter 1:13</a:t>
            </a:r>
            <a:r>
              <a:rPr lang="en-US" sz="3600" dirty="0"/>
              <a:t> - Wherefore gird up the loins of your mind, be sober, and hope to the end for the grace that is to be brought unto you at the revelation of Jesus Christ</a:t>
            </a:r>
            <a:r>
              <a:rPr lang="en-US" sz="3600" dirty="0" smtClean="0"/>
              <a:t>;</a:t>
            </a:r>
          </a:p>
          <a:p>
            <a:endParaRPr lang="en-US" sz="3600" dirty="0"/>
          </a:p>
          <a:p>
            <a:r>
              <a:rPr lang="en-US" sz="3600" b="1" i="1" u="sng" dirty="0" smtClean="0">
                <a:solidFill>
                  <a:srgbClr val="FF0000"/>
                </a:solidFill>
              </a:rPr>
              <a:t>What are you doing with your </a:t>
            </a:r>
            <a:r>
              <a:rPr lang="en-US" sz="3600" b="1" i="1" u="sng" dirty="0" smtClean="0">
                <a:solidFill>
                  <a:srgbClr val="FF0000"/>
                </a:solidFill>
              </a:rPr>
              <a:t>mouth &amp; your </a:t>
            </a:r>
            <a:r>
              <a:rPr lang="en-US" sz="3600" b="1" i="1" u="sng" dirty="0" smtClean="0">
                <a:solidFill>
                  <a:srgbClr val="FF0000"/>
                </a:solidFill>
              </a:rPr>
              <a:t>heart</a:t>
            </a:r>
            <a:r>
              <a:rPr lang="en-US" sz="3600" b="1" i="1" u="sng" dirty="0" smtClean="0">
                <a:solidFill>
                  <a:srgbClr val="FF0000"/>
                </a:solidFill>
              </a:rPr>
              <a:t>?</a:t>
            </a:r>
            <a:endParaRPr lang="en-US" sz="3600" b="1" i="1" u="sng" dirty="0" smtClean="0">
              <a:solidFill>
                <a:srgbClr val="FF0000"/>
              </a:solidFill>
            </a:endParaRPr>
          </a:p>
          <a:p>
            <a:r>
              <a:rPr lang="en-US" sz="3600" dirty="0" smtClean="0"/>
              <a:t>“Psalm 19:14  Let the words of my mouth and the</a:t>
            </a:r>
          </a:p>
          <a:p>
            <a:r>
              <a:rPr lang="en-US" sz="3600" dirty="0" smtClean="0"/>
              <a:t>Meditation of my heart, be acceptable unto thee,</a:t>
            </a:r>
          </a:p>
          <a:p>
            <a:r>
              <a:rPr lang="en-US" sz="3600" dirty="0" smtClean="0"/>
              <a:t>O Lord, my strength and my Redeemer”  </a:t>
            </a:r>
          </a:p>
          <a:p>
            <a:endParaRPr lang="en-US" sz="3600" dirty="0"/>
          </a:p>
          <a:p>
            <a:r>
              <a:rPr lang="en-US" sz="3600" b="1" u="sng" dirty="0" smtClean="0"/>
              <a:t>Are they acceptable unto God?</a:t>
            </a:r>
            <a:endParaRPr lang="en-US" sz="3600" b="1" u="sng" dirty="0"/>
          </a:p>
        </p:txBody>
      </p:sp>
    </p:spTree>
    <p:extLst>
      <p:ext uri="{BB962C8B-B14F-4D97-AF65-F5344CB8AC3E}">
        <p14:creationId xmlns:p14="http://schemas.microsoft.com/office/powerpoint/2010/main" val="383220559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5400" b="1" dirty="0" smtClean="0">
                <a:solidFill>
                  <a:srgbClr val="00B050"/>
                </a:solidFill>
              </a:rPr>
              <a:t>In Conclusion:  Some questions to ask yourself?</a:t>
            </a:r>
            <a:endParaRPr lang="en-US" sz="5400" b="1" dirty="0">
              <a:solidFill>
                <a:srgbClr val="00B050"/>
              </a:solidFill>
            </a:endParaRPr>
          </a:p>
        </p:txBody>
      </p:sp>
    </p:spTree>
    <p:extLst>
      <p:ext uri="{BB962C8B-B14F-4D97-AF65-F5344CB8AC3E}">
        <p14:creationId xmlns:p14="http://schemas.microsoft.com/office/powerpoint/2010/main" val="916963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955294" cy="6099142"/>
          </a:xfrm>
        </p:spPr>
        <p:txBody>
          <a:bodyPr>
            <a:normAutofit lnSpcReduction="10000"/>
          </a:bodyPr>
          <a:lstStyle/>
          <a:p>
            <a:endParaRPr lang="en-US" dirty="0" smtClean="0"/>
          </a:p>
          <a:p>
            <a:endParaRPr lang="en-US" dirty="0"/>
          </a:p>
          <a:p>
            <a:r>
              <a:rPr lang="en-US" sz="3600" dirty="0" smtClean="0"/>
              <a:t>Our </a:t>
            </a:r>
            <a:r>
              <a:rPr lang="en-US" sz="3600" b="1" u="sng" dirty="0" smtClean="0">
                <a:solidFill>
                  <a:srgbClr val="FF0000"/>
                </a:solidFill>
              </a:rPr>
              <a:t>physical lives </a:t>
            </a:r>
            <a:r>
              <a:rPr lang="en-US" sz="3600" dirty="0" smtClean="0"/>
              <a:t>need routine check-ups to see that we are healthy and to prevent and diagnose health problems before they become a major threat to our lives.</a:t>
            </a:r>
          </a:p>
          <a:p>
            <a:r>
              <a:rPr lang="en-US" sz="3600" dirty="0"/>
              <a:t> </a:t>
            </a:r>
            <a:r>
              <a:rPr lang="en-US" sz="3600" dirty="0" smtClean="0"/>
              <a:t>  </a:t>
            </a:r>
            <a:r>
              <a:rPr lang="en-US" sz="3600" b="1" dirty="0" smtClean="0">
                <a:solidFill>
                  <a:srgbClr val="7030A0"/>
                </a:solidFill>
              </a:rPr>
              <a:t> (Look at a lump, or a spot, or something that appears</a:t>
            </a:r>
          </a:p>
          <a:p>
            <a:r>
              <a:rPr lang="en-US" sz="3600" b="1" dirty="0" smtClean="0">
                <a:solidFill>
                  <a:srgbClr val="7030A0"/>
                </a:solidFill>
              </a:rPr>
              <a:t>On your body that is not normal.  Self-examination!) </a:t>
            </a:r>
          </a:p>
          <a:p>
            <a:endParaRPr lang="en-US" sz="3600" dirty="0"/>
          </a:p>
          <a:p>
            <a:r>
              <a:rPr lang="en-US" sz="3600" dirty="0" smtClean="0"/>
              <a:t>  Our </a:t>
            </a:r>
            <a:r>
              <a:rPr lang="en-US" sz="3600" b="1" u="sng" dirty="0" smtClean="0">
                <a:solidFill>
                  <a:srgbClr val="FF0000"/>
                </a:solidFill>
              </a:rPr>
              <a:t>spiritual lives </a:t>
            </a:r>
            <a:r>
              <a:rPr lang="en-US" sz="3600" dirty="0" smtClean="0"/>
              <a:t>are susceptible to problems as well and require</a:t>
            </a:r>
            <a:r>
              <a:rPr lang="en-US" sz="3600" b="1" i="1" u="sng" dirty="0" smtClean="0">
                <a:solidFill>
                  <a:srgbClr val="FF0000"/>
                </a:solidFill>
              </a:rPr>
              <a:t> self-examination </a:t>
            </a:r>
            <a:r>
              <a:rPr lang="en-US" sz="3600" dirty="0" smtClean="0"/>
              <a:t>in order to purge the unhealthy tendencies we have and replace them with the habits that God desires.</a:t>
            </a:r>
            <a:endParaRPr lang="en-US" sz="3600" dirty="0"/>
          </a:p>
        </p:txBody>
      </p:sp>
    </p:spTree>
    <p:extLst>
      <p:ext uri="{BB962C8B-B14F-4D97-AF65-F5344CB8AC3E}">
        <p14:creationId xmlns:p14="http://schemas.microsoft.com/office/powerpoint/2010/main" val="259676471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dirty="0"/>
          </a:p>
        </p:txBody>
      </p:sp>
      <p:sp>
        <p:nvSpPr>
          <p:cNvPr id="4" name="Rectangle 1"/>
          <p:cNvSpPr>
            <a:spLocks noChangeArrowheads="1"/>
          </p:cNvSpPr>
          <p:nvPr/>
        </p:nvSpPr>
        <p:spPr bwMode="auto">
          <a:xfrm>
            <a:off x="0" y="-1084912"/>
            <a:ext cx="12192000"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hlinkClick r:id="rId2"/>
              </a:rPr>
              <a:t>  </a:t>
            </a:r>
            <a:r>
              <a:rPr kumimoji="0" lang="en-US" altLang="en-US" sz="135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p:txBody>
      </p:sp>
      <p:pic>
        <p:nvPicPr>
          <p:cNvPr id="4098" name="Picture 2" descr="Everyone needs to undergo a self examinatio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209" y="0"/>
            <a:ext cx="10612876" cy="6780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21475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0936" cy="6770451"/>
          </a:xfrm>
        </p:spPr>
        <p:txBody>
          <a:bodyPr>
            <a:normAutofit/>
          </a:bodyPr>
          <a:lstStyle/>
          <a:p>
            <a:r>
              <a:rPr lang="en-US" sz="3600" dirty="0" smtClean="0"/>
              <a:t>Do I ever deliberately miss a service (Sunday, and/or Wednesday</a:t>
            </a:r>
            <a:r>
              <a:rPr lang="en-US" sz="3600" dirty="0" smtClean="0"/>
              <a:t>)?</a:t>
            </a:r>
          </a:p>
          <a:p>
            <a:r>
              <a:rPr lang="en-US" sz="3600" dirty="0"/>
              <a:t>Do I make an effort to check on my brothers or sisters who were absent from the assembly to let them know that I missed them?</a:t>
            </a:r>
          </a:p>
          <a:p>
            <a:r>
              <a:rPr lang="en-US" sz="3600" dirty="0"/>
              <a:t>Do I visit and/or send a note of encouragement to a weak brother or sister?</a:t>
            </a:r>
          </a:p>
          <a:p>
            <a:pPr marL="0" indent="0">
              <a:buNone/>
            </a:pPr>
            <a:r>
              <a:rPr lang="en-US" sz="3600" dirty="0"/>
              <a:t> </a:t>
            </a:r>
            <a:r>
              <a:rPr lang="en-US" sz="3600" dirty="0" smtClean="0"/>
              <a:t>  </a:t>
            </a:r>
            <a:r>
              <a:rPr lang="en-US" sz="3600" dirty="0" smtClean="0"/>
              <a:t>Do </a:t>
            </a:r>
            <a:r>
              <a:rPr lang="en-US" sz="3600" dirty="0" smtClean="0"/>
              <a:t>I visit and/or show concern for the sick?</a:t>
            </a:r>
          </a:p>
          <a:p>
            <a:r>
              <a:rPr lang="en-US" sz="3600" dirty="0" smtClean="0"/>
              <a:t>When </a:t>
            </a:r>
            <a:r>
              <a:rPr lang="en-US" sz="3600" dirty="0" smtClean="0"/>
              <a:t>going on vacation, do I inquire concerning places to worship? Do I skip Bible classes and Sunday night services while away on vacation?</a:t>
            </a:r>
          </a:p>
          <a:p>
            <a:endParaRPr lang="en-US" dirty="0"/>
          </a:p>
        </p:txBody>
      </p:sp>
    </p:spTree>
    <p:extLst>
      <p:ext uri="{BB962C8B-B14F-4D97-AF65-F5344CB8AC3E}">
        <p14:creationId xmlns:p14="http://schemas.microsoft.com/office/powerpoint/2010/main" val="1721333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68094"/>
            <a:ext cx="12101209" cy="6712085"/>
          </a:xfrm>
        </p:spPr>
        <p:txBody>
          <a:bodyPr/>
          <a:lstStyle/>
          <a:p>
            <a:endParaRPr lang="en-US" sz="4000" dirty="0" smtClean="0"/>
          </a:p>
          <a:p>
            <a:r>
              <a:rPr lang="en-US" sz="4000" dirty="0" smtClean="0"/>
              <a:t>Do I allow my children to attend dances or go to other places of sin, leave the house immodestly dressed and thus, put my stamp of approval on such sin?</a:t>
            </a:r>
          </a:p>
          <a:p>
            <a:r>
              <a:rPr lang="en-US" sz="4000" dirty="0" smtClean="0"/>
              <a:t>Do I check my children’s lessons to make sure they completed them and do I question them to make sure they are learning Divine Truth?</a:t>
            </a:r>
          </a:p>
          <a:p>
            <a:r>
              <a:rPr lang="en-US" sz="4000" dirty="0" smtClean="0"/>
              <a:t>Do I miss church services with some physical ailment and then go to work on Monday or engage in some other activity with that same ailment?</a:t>
            </a:r>
          </a:p>
          <a:p>
            <a:endParaRPr lang="en-US" dirty="0"/>
          </a:p>
        </p:txBody>
      </p:sp>
    </p:spTree>
    <p:extLst>
      <p:ext uri="{BB962C8B-B14F-4D97-AF65-F5344CB8AC3E}">
        <p14:creationId xmlns:p14="http://schemas.microsoft.com/office/powerpoint/2010/main" val="2209948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4753" y="0"/>
            <a:ext cx="11916075" cy="6858000"/>
          </a:xfrm>
        </p:spPr>
        <p:txBody>
          <a:bodyPr>
            <a:noAutofit/>
          </a:bodyPr>
          <a:lstStyle/>
          <a:p>
            <a:r>
              <a:rPr lang="en-US" sz="3600" dirty="0" smtClean="0"/>
              <a:t>Do I speak words of encouragement to our Elders and</a:t>
            </a:r>
          </a:p>
          <a:p>
            <a:r>
              <a:rPr lang="en-US" sz="3600" dirty="0" smtClean="0"/>
              <a:t>Let them know that I appreciate them?</a:t>
            </a:r>
          </a:p>
          <a:p>
            <a:r>
              <a:rPr lang="en-US" sz="3600" dirty="0" smtClean="0"/>
              <a:t>Do I tell others what should be done but not do it myself?</a:t>
            </a:r>
          </a:p>
          <a:p>
            <a:pPr marL="0" indent="0">
              <a:buNone/>
            </a:pPr>
            <a:r>
              <a:rPr lang="en-US" sz="3600" dirty="0" smtClean="0"/>
              <a:t>  Do I find myself regularly complaining about what is “wrong”</a:t>
            </a:r>
          </a:p>
          <a:p>
            <a:r>
              <a:rPr lang="en-US" sz="3600" dirty="0" smtClean="0"/>
              <a:t>With the congregation  and overlooking what is being </a:t>
            </a:r>
          </a:p>
          <a:p>
            <a:r>
              <a:rPr lang="en-US" sz="3600" dirty="0" smtClean="0"/>
              <a:t>Accomplished?</a:t>
            </a:r>
          </a:p>
          <a:p>
            <a:r>
              <a:rPr lang="en-US" sz="3600" dirty="0" smtClean="0"/>
              <a:t>  Do I look carefully for ways to serve God myself and help others?</a:t>
            </a:r>
          </a:p>
          <a:p>
            <a:r>
              <a:rPr lang="en-US" sz="3600" dirty="0" smtClean="0"/>
              <a:t>Do I pray, daily?</a:t>
            </a:r>
          </a:p>
          <a:p>
            <a:r>
              <a:rPr lang="en-US" sz="3600" dirty="0" smtClean="0"/>
              <a:t>Do I study God’s word often and  not excuse myself that I am Too tired after working all day?</a:t>
            </a:r>
            <a:endParaRPr lang="en-US" sz="3600" dirty="0"/>
          </a:p>
        </p:txBody>
      </p:sp>
    </p:spTree>
    <p:extLst>
      <p:ext uri="{BB962C8B-B14F-4D97-AF65-F5344CB8AC3E}">
        <p14:creationId xmlns:p14="http://schemas.microsoft.com/office/powerpoint/2010/main" val="3883437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3" end="3"/>
                                            </p:txEl>
                                          </p:spTgt>
                                        </p:tgtEl>
                                      </p:cBhvr>
                                    </p:animEffect>
                                  </p:childTnLst>
                                </p:cTn>
                              </p:par>
                              <p:par>
                                <p:cTn id="33" presetID="31" presetClass="entr" presetSubtype="0"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4" end="4"/>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p:cTn id="4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1" presetClass="entr" presetSubtype="0" fill="hold" nodeType="click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anim calcmode="lin" valueType="num">
                                      <p:cBhvr>
                                        <p:cTn id="5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0" dur="1000"/>
                                        <p:tgtEl>
                                          <p:spTgt spid="3">
                                            <p:txEl>
                                              <p:pRg st="7" end="7"/>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3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anim calcmode="lin" valueType="num">
                                      <p:cBhvr>
                                        <p:cTn id="6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8"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dirty="0"/>
          </a:p>
        </p:txBody>
      </p:sp>
      <p:sp>
        <p:nvSpPr>
          <p:cNvPr id="4" name="Rectangle 1"/>
          <p:cNvSpPr>
            <a:spLocks noChangeArrowheads="1"/>
          </p:cNvSpPr>
          <p:nvPr/>
        </p:nvSpPr>
        <p:spPr bwMode="auto">
          <a:xfrm>
            <a:off x="0" y="-1084912"/>
            <a:ext cx="12192000"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hlinkClick r:id="rId2"/>
              </a:rPr>
              <a:t>  </a:t>
            </a:r>
            <a:r>
              <a:rPr kumimoji="0" lang="en-US" altLang="en-US" sz="135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p:txBody>
      </p:sp>
      <p:pic>
        <p:nvPicPr>
          <p:cNvPr id="4098" name="Picture 2" descr="Everyone needs to undergo a self examinatio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209" y="0"/>
            <a:ext cx="10612876" cy="6780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94730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919" y="0"/>
            <a:ext cx="11789924" cy="6760723"/>
          </a:xfrm>
        </p:spPr>
        <p:txBody>
          <a:bodyPr>
            <a:normAutofit/>
          </a:bodyPr>
          <a:lstStyle/>
          <a:p>
            <a:r>
              <a:rPr lang="en-US" sz="6000" b="1" u="sng" dirty="0" smtClean="0">
                <a:solidFill>
                  <a:srgbClr val="FF0000"/>
                </a:solidFill>
              </a:rPr>
              <a:t>A Spiritual Check-up</a:t>
            </a:r>
            <a:endParaRPr lang="en-US" sz="6000" b="1" u="sng" dirty="0">
              <a:solidFill>
                <a:srgbClr val="FF0000"/>
              </a:solidFill>
            </a:endParaRPr>
          </a:p>
        </p:txBody>
      </p:sp>
    </p:spTree>
    <p:extLst>
      <p:ext uri="{BB962C8B-B14F-4D97-AF65-F5344CB8AC3E}">
        <p14:creationId xmlns:p14="http://schemas.microsoft.com/office/powerpoint/2010/main" val="37882845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2" y="145915"/>
            <a:ext cx="11237068" cy="6031048"/>
          </a:xfrm>
        </p:spPr>
        <p:txBody>
          <a:bodyPr>
            <a:normAutofit lnSpcReduction="10000"/>
          </a:bodyPr>
          <a:lstStyle/>
          <a:p>
            <a:r>
              <a:rPr lang="en-US" sz="3600" b="1" u="sng" dirty="0" smtClean="0"/>
              <a:t>Knowing the True—Rejecting the False</a:t>
            </a:r>
          </a:p>
          <a:p>
            <a:r>
              <a:rPr lang="en-US" sz="3600" baseline="30000" dirty="0" smtClean="0"/>
              <a:t>    </a:t>
            </a:r>
            <a:r>
              <a:rPr lang="en-US" sz="5400" b="1" baseline="30000" dirty="0" smtClean="0"/>
              <a:t>I John 5:</a:t>
            </a:r>
          </a:p>
          <a:p>
            <a:r>
              <a:rPr lang="en-US" sz="3600" baseline="30000" dirty="0" smtClean="0"/>
              <a:t>18</a:t>
            </a:r>
            <a:r>
              <a:rPr lang="en-US" sz="3600" baseline="30000" dirty="0" smtClean="0"/>
              <a:t> </a:t>
            </a:r>
            <a:r>
              <a:rPr lang="en-US" sz="3600" dirty="0" smtClean="0"/>
              <a:t>We know that whoever is born of God does not sin; but he who has been born of God keeps himself, and the wicked one does not touch him.</a:t>
            </a:r>
          </a:p>
          <a:p>
            <a:r>
              <a:rPr lang="en-US" sz="3600" baseline="30000" dirty="0" smtClean="0"/>
              <a:t>19 </a:t>
            </a:r>
            <a:r>
              <a:rPr lang="en-US" sz="3600" dirty="0" smtClean="0"/>
              <a:t>We know that we are of God, and the whole world lies </a:t>
            </a:r>
            <a:r>
              <a:rPr lang="en-US" sz="3600" i="1" dirty="0" smtClean="0"/>
              <a:t>under the sway of</a:t>
            </a:r>
            <a:r>
              <a:rPr lang="en-US" sz="3600" dirty="0" smtClean="0"/>
              <a:t> the wicked one.</a:t>
            </a:r>
          </a:p>
          <a:p>
            <a:r>
              <a:rPr lang="en-US" sz="3600" baseline="30000" dirty="0" smtClean="0"/>
              <a:t>20 </a:t>
            </a:r>
            <a:r>
              <a:rPr lang="en-US" sz="3600" dirty="0" smtClean="0"/>
              <a:t>And we know that the Son of God has come and has given us an understanding, that we may know Him who is true; and we are in Him who is true, in His Son Jesus Christ. This is the true God and eternal life.</a:t>
            </a:r>
          </a:p>
          <a:p>
            <a:r>
              <a:rPr lang="en-US" sz="3600" baseline="30000" dirty="0" smtClean="0"/>
              <a:t>21 </a:t>
            </a:r>
            <a:r>
              <a:rPr lang="en-US" sz="3600" dirty="0" smtClean="0"/>
              <a:t>Little children, keep yourselves from idols. Amen.</a:t>
            </a:r>
          </a:p>
          <a:p>
            <a:endParaRPr lang="en-US" dirty="0"/>
          </a:p>
        </p:txBody>
      </p:sp>
    </p:spTree>
    <p:extLst>
      <p:ext uri="{BB962C8B-B14F-4D97-AF65-F5344CB8AC3E}">
        <p14:creationId xmlns:p14="http://schemas.microsoft.com/office/powerpoint/2010/main" val="22105876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dirty="0"/>
          </a:p>
        </p:txBody>
      </p:sp>
      <p:sp>
        <p:nvSpPr>
          <p:cNvPr id="4" name="Rectangle 1"/>
          <p:cNvSpPr>
            <a:spLocks noChangeArrowheads="1"/>
          </p:cNvSpPr>
          <p:nvPr/>
        </p:nvSpPr>
        <p:spPr bwMode="auto">
          <a:xfrm>
            <a:off x="0" y="-1084912"/>
            <a:ext cx="12192000"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hlinkClick r:id="rId2"/>
              </a:rPr>
              <a:t>  </a:t>
            </a:r>
            <a:r>
              <a:rPr kumimoji="0" lang="en-US" altLang="en-US" sz="135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p:txBody>
      </p:sp>
      <p:pic>
        <p:nvPicPr>
          <p:cNvPr id="4098" name="Picture 2" descr="Everyone needs to undergo a self examinatio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209" y="0"/>
            <a:ext cx="10612876" cy="6780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7112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sz="4000" b="1" dirty="0" smtClean="0">
                <a:solidFill>
                  <a:srgbClr val="FF0000"/>
                </a:solidFill>
              </a:rPr>
              <a:t>What do you need to change?</a:t>
            </a:r>
          </a:p>
          <a:p>
            <a:r>
              <a:rPr lang="en-US" sz="4000" b="1" dirty="0" smtClean="0">
                <a:solidFill>
                  <a:srgbClr val="FF0000"/>
                </a:solidFill>
              </a:rPr>
              <a:t>The Lord knows…do you?</a:t>
            </a:r>
          </a:p>
          <a:p>
            <a:endParaRPr lang="en-US" sz="4000" b="1" dirty="0">
              <a:solidFill>
                <a:srgbClr val="FF0000"/>
              </a:solidFill>
            </a:endParaRPr>
          </a:p>
          <a:p>
            <a:r>
              <a:rPr lang="en-US" sz="4000" b="1" dirty="0" smtClean="0">
                <a:solidFill>
                  <a:srgbClr val="FF0000"/>
                </a:solidFill>
              </a:rPr>
              <a:t>It’s time to face a personal, true</a:t>
            </a:r>
          </a:p>
          <a:p>
            <a:r>
              <a:rPr lang="en-US" sz="4000" b="1" dirty="0" smtClean="0">
                <a:solidFill>
                  <a:srgbClr val="FF0000"/>
                </a:solidFill>
              </a:rPr>
              <a:t>Evaluation  of yourself.  What do you see,</a:t>
            </a:r>
          </a:p>
          <a:p>
            <a:r>
              <a:rPr lang="en-US" sz="4000" b="1" dirty="0" smtClean="0">
                <a:solidFill>
                  <a:srgbClr val="FF0000"/>
                </a:solidFill>
              </a:rPr>
              <a:t>What are some things that you need to</a:t>
            </a:r>
          </a:p>
          <a:p>
            <a:r>
              <a:rPr lang="en-US" sz="4000" b="1" dirty="0" smtClean="0">
                <a:solidFill>
                  <a:srgbClr val="FF0000"/>
                </a:solidFill>
              </a:rPr>
              <a:t>Take care of…immediately!</a:t>
            </a:r>
            <a:endParaRPr lang="en-US" sz="4000" b="1" dirty="0">
              <a:solidFill>
                <a:srgbClr val="FF0000"/>
              </a:solidFill>
            </a:endParaRPr>
          </a:p>
        </p:txBody>
      </p:sp>
    </p:spTree>
    <p:extLst>
      <p:ext uri="{BB962C8B-B14F-4D97-AF65-F5344CB8AC3E}">
        <p14:creationId xmlns:p14="http://schemas.microsoft.com/office/powerpoint/2010/main" val="529572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2467</TotalTime>
  <Words>2823</Words>
  <Application>Microsoft Office PowerPoint</Application>
  <PresentationFormat>Widescreen</PresentationFormat>
  <Paragraphs>230</Paragraphs>
  <Slides>54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54</vt:i4>
      </vt:variant>
    </vt:vector>
  </HeadingPairs>
  <TitlesOfParts>
    <vt:vector size="5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mac</cp:lastModifiedBy>
  <cp:revision>37</cp:revision>
  <dcterms:created xsi:type="dcterms:W3CDTF">2018-03-22T08:56:20Z</dcterms:created>
  <dcterms:modified xsi:type="dcterms:W3CDTF">2018-03-25T01:37:53Z</dcterms:modified>
</cp:coreProperties>
</file>