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9" r:id="rId2"/>
    <p:sldId id="261" r:id="rId3"/>
    <p:sldId id="260" r:id="rId4"/>
    <p:sldId id="277" r:id="rId5"/>
    <p:sldId id="279" r:id="rId6"/>
    <p:sldId id="291" r:id="rId7"/>
    <p:sldId id="284" r:id="rId8"/>
    <p:sldId id="285" r:id="rId9"/>
    <p:sldId id="286" r:id="rId10"/>
    <p:sldId id="287" r:id="rId11"/>
    <p:sldId id="288" r:id="rId12"/>
    <p:sldId id="289" r:id="rId13"/>
    <p:sldId id="281" r:id="rId14"/>
    <p:sldId id="294" r:id="rId15"/>
    <p:sldId id="296" r:id="rId16"/>
    <p:sldId id="262" r:id="rId17"/>
    <p:sldId id="300" r:id="rId18"/>
    <p:sldId id="282" r:id="rId19"/>
    <p:sldId id="302" r:id="rId20"/>
    <p:sldId id="293" r:id="rId21"/>
    <p:sldId id="275" r:id="rId22"/>
    <p:sldId id="290" r:id="rId23"/>
    <p:sldId id="267" r:id="rId24"/>
    <p:sldId id="269" r:id="rId25"/>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94660"/>
  </p:normalViewPr>
  <p:slideViewPr>
    <p:cSldViewPr snapToGrid="0">
      <p:cViewPr varScale="1">
        <p:scale>
          <a:sx n="77" d="100"/>
          <a:sy n="77" d="100"/>
        </p:scale>
        <p:origin x="55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BA0BD364-6981-4FBC-A0A6-0AAAB5254CDB}" type="datetimeFigureOut">
              <a:rPr lang="en-US" smtClean="0"/>
              <a:t>9/8/2019</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74B9421B-77A7-4041-879E-D0A2DB37FC04}" type="slidenum">
              <a:rPr lang="en-US" smtClean="0"/>
              <a:t>‹#›</a:t>
            </a:fld>
            <a:endParaRPr lang="en-US"/>
          </a:p>
        </p:txBody>
      </p:sp>
    </p:spTree>
    <p:extLst>
      <p:ext uri="{BB962C8B-B14F-4D97-AF65-F5344CB8AC3E}">
        <p14:creationId xmlns:p14="http://schemas.microsoft.com/office/powerpoint/2010/main" val="42720918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24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438" y="0"/>
            <a:ext cx="3067050" cy="452438"/>
          </a:xfrm>
          <a:prstGeom prst="rect">
            <a:avLst/>
          </a:prstGeom>
        </p:spPr>
        <p:txBody>
          <a:bodyPr vert="horz" lIns="91440" tIns="45720" rIns="91440" bIns="45720" rtlCol="0"/>
          <a:lstStyle>
            <a:lvl1pPr algn="r">
              <a:defRPr sz="1200"/>
            </a:lvl1pPr>
          </a:lstStyle>
          <a:p>
            <a:fld id="{19717F81-259E-4CA7-8D5E-3CDF3DACF981}" type="datetimeFigureOut">
              <a:rPr lang="en-US" smtClean="0"/>
              <a:t>9/8/2019</a:t>
            </a:fld>
            <a:endParaRPr lang="en-US"/>
          </a:p>
        </p:txBody>
      </p:sp>
      <p:sp>
        <p:nvSpPr>
          <p:cNvPr id="4" name="Slide Image Placeholder 3"/>
          <p:cNvSpPr>
            <a:spLocks noGrp="1" noRot="1" noChangeAspect="1"/>
          </p:cNvSpPr>
          <p:nvPr>
            <p:ph type="sldImg" idx="2"/>
          </p:nvPr>
        </p:nvSpPr>
        <p:spPr>
          <a:xfrm>
            <a:off x="830263" y="1128713"/>
            <a:ext cx="5416550" cy="30464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344988"/>
            <a:ext cx="5661025" cy="35544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575675"/>
            <a:ext cx="3067050" cy="4524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575675"/>
            <a:ext cx="3067050" cy="452438"/>
          </a:xfrm>
          <a:prstGeom prst="rect">
            <a:avLst/>
          </a:prstGeom>
        </p:spPr>
        <p:txBody>
          <a:bodyPr vert="horz" lIns="91440" tIns="45720" rIns="91440" bIns="45720" rtlCol="0" anchor="b"/>
          <a:lstStyle>
            <a:lvl1pPr algn="r">
              <a:defRPr sz="1200"/>
            </a:lvl1pPr>
          </a:lstStyle>
          <a:p>
            <a:fld id="{01DF7F5A-3531-4EF0-B8DB-C73EAF7F82AC}" type="slidenum">
              <a:rPr lang="en-US" smtClean="0"/>
              <a:t>‹#›</a:t>
            </a:fld>
            <a:endParaRPr lang="en-US"/>
          </a:p>
        </p:txBody>
      </p:sp>
    </p:spTree>
    <p:extLst>
      <p:ext uri="{BB962C8B-B14F-4D97-AF65-F5344CB8AC3E}">
        <p14:creationId xmlns:p14="http://schemas.microsoft.com/office/powerpoint/2010/main" val="489154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F92B768-EAEA-451F-BCFF-7B6E6F3F39D9}" type="slidenum">
              <a:rPr lang="en-US" altLang="en-US" sz="1200"/>
              <a:pPr/>
              <a:t>4</a:t>
            </a:fld>
            <a:endParaRPr lang="en-US" altLang="en-US" sz="120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513907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82576F83-EE3D-4A7C-9005-8F13F4BC3F47}" type="slidenum">
              <a:rPr lang="en-US" altLang="en-US" sz="1200"/>
              <a:pPr/>
              <a:t>13</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248068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495E38-F84C-4CA5-88BC-92CAE35DF272}" type="datetimeFigureOut">
              <a:rPr lang="en-US" smtClean="0"/>
              <a:t>9/8/2019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C3DBC1-1D2A-46AE-B9A7-3CBC4C556900}" type="slidenum">
              <a:rPr lang="en-US" smtClean="0"/>
              <a:t>‹#›</a:t>
            </a:fld>
            <a:endParaRPr lang="en-US"/>
          </a:p>
        </p:txBody>
      </p:sp>
    </p:spTree>
    <p:extLst>
      <p:ext uri="{BB962C8B-B14F-4D97-AF65-F5344CB8AC3E}">
        <p14:creationId xmlns:p14="http://schemas.microsoft.com/office/powerpoint/2010/main" val="3429979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495E38-F84C-4CA5-88BC-92CAE35DF272}" type="datetimeFigureOut">
              <a:rPr lang="en-US" smtClean="0"/>
              <a:t>9/8/2019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C3DBC1-1D2A-46AE-B9A7-3CBC4C556900}" type="slidenum">
              <a:rPr lang="en-US" smtClean="0"/>
              <a:t>‹#›</a:t>
            </a:fld>
            <a:endParaRPr lang="en-US"/>
          </a:p>
        </p:txBody>
      </p:sp>
    </p:spTree>
    <p:extLst>
      <p:ext uri="{BB962C8B-B14F-4D97-AF65-F5344CB8AC3E}">
        <p14:creationId xmlns:p14="http://schemas.microsoft.com/office/powerpoint/2010/main" val="3263449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495E38-F84C-4CA5-88BC-92CAE35DF272}" type="datetimeFigureOut">
              <a:rPr lang="en-US" smtClean="0"/>
              <a:t>9/8/2019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C3DBC1-1D2A-46AE-B9A7-3CBC4C556900}" type="slidenum">
              <a:rPr lang="en-US" smtClean="0"/>
              <a:t>‹#›</a:t>
            </a:fld>
            <a:endParaRPr lang="en-US"/>
          </a:p>
        </p:txBody>
      </p:sp>
    </p:spTree>
    <p:extLst>
      <p:ext uri="{BB962C8B-B14F-4D97-AF65-F5344CB8AC3E}">
        <p14:creationId xmlns:p14="http://schemas.microsoft.com/office/powerpoint/2010/main" val="2741984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495E38-F84C-4CA5-88BC-92CAE35DF272}" type="datetimeFigureOut">
              <a:rPr lang="en-US" smtClean="0"/>
              <a:t>9/8/2019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C3DBC1-1D2A-46AE-B9A7-3CBC4C556900}" type="slidenum">
              <a:rPr lang="en-US" smtClean="0"/>
              <a:t>‹#›</a:t>
            </a:fld>
            <a:endParaRPr lang="en-US"/>
          </a:p>
        </p:txBody>
      </p:sp>
    </p:spTree>
    <p:extLst>
      <p:ext uri="{BB962C8B-B14F-4D97-AF65-F5344CB8AC3E}">
        <p14:creationId xmlns:p14="http://schemas.microsoft.com/office/powerpoint/2010/main" val="32673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495E38-F84C-4CA5-88BC-92CAE35DF272}" type="datetimeFigureOut">
              <a:rPr lang="en-US" smtClean="0"/>
              <a:t>9/8/2019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C3DBC1-1D2A-46AE-B9A7-3CBC4C556900}" type="slidenum">
              <a:rPr lang="en-US" smtClean="0"/>
              <a:t>‹#›</a:t>
            </a:fld>
            <a:endParaRPr lang="en-US"/>
          </a:p>
        </p:txBody>
      </p:sp>
    </p:spTree>
    <p:extLst>
      <p:ext uri="{BB962C8B-B14F-4D97-AF65-F5344CB8AC3E}">
        <p14:creationId xmlns:p14="http://schemas.microsoft.com/office/powerpoint/2010/main" val="2638490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495E38-F84C-4CA5-88BC-92CAE35DF272}" type="datetimeFigureOut">
              <a:rPr lang="en-US" smtClean="0"/>
              <a:t>9/8/2019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C3DBC1-1D2A-46AE-B9A7-3CBC4C556900}" type="slidenum">
              <a:rPr lang="en-US" smtClean="0"/>
              <a:t>‹#›</a:t>
            </a:fld>
            <a:endParaRPr lang="en-US"/>
          </a:p>
        </p:txBody>
      </p:sp>
    </p:spTree>
    <p:extLst>
      <p:ext uri="{BB962C8B-B14F-4D97-AF65-F5344CB8AC3E}">
        <p14:creationId xmlns:p14="http://schemas.microsoft.com/office/powerpoint/2010/main" val="2408322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495E38-F84C-4CA5-88BC-92CAE35DF272}" type="datetimeFigureOut">
              <a:rPr lang="en-US" smtClean="0"/>
              <a:t>9/8/2019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C3DBC1-1D2A-46AE-B9A7-3CBC4C556900}" type="slidenum">
              <a:rPr lang="en-US" smtClean="0"/>
              <a:t>‹#›</a:t>
            </a:fld>
            <a:endParaRPr lang="en-US"/>
          </a:p>
        </p:txBody>
      </p:sp>
    </p:spTree>
    <p:extLst>
      <p:ext uri="{BB962C8B-B14F-4D97-AF65-F5344CB8AC3E}">
        <p14:creationId xmlns:p14="http://schemas.microsoft.com/office/powerpoint/2010/main" val="1746498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495E38-F84C-4CA5-88BC-92CAE35DF272}" type="datetimeFigureOut">
              <a:rPr lang="en-US" smtClean="0"/>
              <a:t>9/8/2019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C3DBC1-1D2A-46AE-B9A7-3CBC4C556900}" type="slidenum">
              <a:rPr lang="en-US" smtClean="0"/>
              <a:t>‹#›</a:t>
            </a:fld>
            <a:endParaRPr lang="en-US"/>
          </a:p>
        </p:txBody>
      </p:sp>
    </p:spTree>
    <p:extLst>
      <p:ext uri="{BB962C8B-B14F-4D97-AF65-F5344CB8AC3E}">
        <p14:creationId xmlns:p14="http://schemas.microsoft.com/office/powerpoint/2010/main" val="2315108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495E38-F84C-4CA5-88BC-92CAE35DF272}" type="datetimeFigureOut">
              <a:rPr lang="en-US" smtClean="0"/>
              <a:t>9/8/2019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C3DBC1-1D2A-46AE-B9A7-3CBC4C556900}" type="slidenum">
              <a:rPr lang="en-US" smtClean="0"/>
              <a:t>‹#›</a:t>
            </a:fld>
            <a:endParaRPr lang="en-US"/>
          </a:p>
        </p:txBody>
      </p:sp>
    </p:spTree>
    <p:extLst>
      <p:ext uri="{BB962C8B-B14F-4D97-AF65-F5344CB8AC3E}">
        <p14:creationId xmlns:p14="http://schemas.microsoft.com/office/powerpoint/2010/main" val="2715260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495E38-F84C-4CA5-88BC-92CAE35DF272}" type="datetimeFigureOut">
              <a:rPr lang="en-US" smtClean="0"/>
              <a:t>9/8/2019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C3DBC1-1D2A-46AE-B9A7-3CBC4C556900}" type="slidenum">
              <a:rPr lang="en-US" smtClean="0"/>
              <a:t>‹#›</a:t>
            </a:fld>
            <a:endParaRPr lang="en-US"/>
          </a:p>
        </p:txBody>
      </p:sp>
    </p:spTree>
    <p:extLst>
      <p:ext uri="{BB962C8B-B14F-4D97-AF65-F5344CB8AC3E}">
        <p14:creationId xmlns:p14="http://schemas.microsoft.com/office/powerpoint/2010/main" val="460961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495E38-F84C-4CA5-88BC-92CAE35DF272}" type="datetimeFigureOut">
              <a:rPr lang="en-US" smtClean="0"/>
              <a:t>9/8/2019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C3DBC1-1D2A-46AE-B9A7-3CBC4C556900}" type="slidenum">
              <a:rPr lang="en-US" smtClean="0"/>
              <a:t>‹#›</a:t>
            </a:fld>
            <a:endParaRPr lang="en-US"/>
          </a:p>
        </p:txBody>
      </p:sp>
    </p:spTree>
    <p:extLst>
      <p:ext uri="{BB962C8B-B14F-4D97-AF65-F5344CB8AC3E}">
        <p14:creationId xmlns:p14="http://schemas.microsoft.com/office/powerpoint/2010/main" val="1346394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495E38-F84C-4CA5-88BC-92CAE35DF272}" type="datetimeFigureOut">
              <a:rPr lang="en-US" smtClean="0"/>
              <a:t>9/8/2019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C3DBC1-1D2A-46AE-B9A7-3CBC4C556900}" type="slidenum">
              <a:rPr lang="en-US" smtClean="0"/>
              <a:t>‹#›</a:t>
            </a:fld>
            <a:endParaRPr lang="en-US"/>
          </a:p>
        </p:txBody>
      </p:sp>
    </p:spTree>
    <p:extLst>
      <p:ext uri="{BB962C8B-B14F-4D97-AF65-F5344CB8AC3E}">
        <p14:creationId xmlns:p14="http://schemas.microsoft.com/office/powerpoint/2010/main" val="10031305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biblia.com/bible/esv/Joshua%204.1-7"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ingodsimage.com/wp-content/uploads/2017/03/Stack-of-Stones.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799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58815" y="532435"/>
            <a:ext cx="11403956" cy="830997"/>
          </a:xfrm>
          <a:prstGeom prst="rect">
            <a:avLst/>
          </a:prstGeom>
          <a:noFill/>
        </p:spPr>
        <p:txBody>
          <a:bodyPr wrap="none" rtlCol="0">
            <a:spAutoFit/>
          </a:bodyPr>
          <a:lstStyle/>
          <a:p>
            <a:r>
              <a:rPr lang="en-US" sz="4800" b="1" i="1" u="sng" dirty="0" smtClean="0">
                <a:solidFill>
                  <a:srgbClr val="FFFF00"/>
                </a:solidFill>
              </a:rPr>
              <a:t>What Mean Ye these Stones?   Joshua 4:1-7)</a:t>
            </a:r>
            <a:endParaRPr lang="en-US" sz="4800" b="1" i="1" u="sng" dirty="0">
              <a:solidFill>
                <a:srgbClr val="FFFF00"/>
              </a:solidFill>
            </a:endParaRPr>
          </a:p>
        </p:txBody>
      </p:sp>
    </p:spTree>
    <p:extLst>
      <p:ext uri="{BB962C8B-B14F-4D97-AF65-F5344CB8AC3E}">
        <p14:creationId xmlns:p14="http://schemas.microsoft.com/office/powerpoint/2010/main" val="10786550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54" y="79952"/>
            <a:ext cx="12101945" cy="6778048"/>
          </a:xfrm>
        </p:spPr>
        <p:txBody>
          <a:bodyPr>
            <a:normAutofit lnSpcReduction="10000"/>
          </a:bodyPr>
          <a:lstStyle/>
          <a:p>
            <a:r>
              <a:rPr lang="en-US" sz="3600" baseline="30000" dirty="0"/>
              <a:t> </a:t>
            </a:r>
            <a:r>
              <a:rPr lang="en-US" sz="3600" baseline="30000" dirty="0" smtClean="0"/>
              <a:t>Deut. 6:6-15  </a:t>
            </a:r>
            <a:r>
              <a:rPr lang="en-US" sz="3600" dirty="0" smtClean="0"/>
              <a:t>And </a:t>
            </a:r>
            <a:r>
              <a:rPr lang="en-US" sz="3600" dirty="0"/>
              <a:t>these words, which I command thee this day, shall be in thine heart:</a:t>
            </a:r>
          </a:p>
          <a:p>
            <a:r>
              <a:rPr lang="en-US" sz="3600" baseline="30000" dirty="0"/>
              <a:t>7 </a:t>
            </a:r>
            <a:r>
              <a:rPr lang="en-US" sz="3600" dirty="0"/>
              <a:t>And thou shalt teach them diligently unto thy children, and shalt talk of them when thou </a:t>
            </a:r>
            <a:r>
              <a:rPr lang="en-US" sz="3600" dirty="0" err="1"/>
              <a:t>sittest</a:t>
            </a:r>
            <a:r>
              <a:rPr lang="en-US" sz="3600" dirty="0"/>
              <a:t> in thine house, and when thou </a:t>
            </a:r>
            <a:r>
              <a:rPr lang="en-US" sz="3600" dirty="0" err="1"/>
              <a:t>walkest</a:t>
            </a:r>
            <a:r>
              <a:rPr lang="en-US" sz="3600" dirty="0"/>
              <a:t> by the way, and when thou </a:t>
            </a:r>
            <a:r>
              <a:rPr lang="en-US" sz="3600" dirty="0" err="1"/>
              <a:t>liest</a:t>
            </a:r>
            <a:r>
              <a:rPr lang="en-US" sz="3600" dirty="0"/>
              <a:t> down, and when thou </a:t>
            </a:r>
            <a:r>
              <a:rPr lang="en-US" sz="3600" dirty="0" err="1"/>
              <a:t>risest</a:t>
            </a:r>
            <a:r>
              <a:rPr lang="en-US" sz="3600" dirty="0"/>
              <a:t> up.</a:t>
            </a:r>
          </a:p>
          <a:p>
            <a:r>
              <a:rPr lang="en-US" sz="3600" baseline="30000" dirty="0"/>
              <a:t>8 </a:t>
            </a:r>
            <a:r>
              <a:rPr lang="en-US" sz="3600" dirty="0"/>
              <a:t>And thou shalt bind them for a sign upon thine hand, and they shall be as frontlets between thine eyes.</a:t>
            </a:r>
          </a:p>
          <a:p>
            <a:r>
              <a:rPr lang="en-US" sz="3600" baseline="30000" dirty="0"/>
              <a:t>9 </a:t>
            </a:r>
            <a:r>
              <a:rPr lang="en-US" sz="3600" dirty="0"/>
              <a:t>And thou shalt write them upon the posts of thy house, and on thy gates.</a:t>
            </a:r>
          </a:p>
          <a:p>
            <a:r>
              <a:rPr lang="en-US" sz="3600" baseline="30000" dirty="0"/>
              <a:t>10 </a:t>
            </a:r>
            <a:r>
              <a:rPr lang="en-US" sz="3600" dirty="0"/>
              <a:t>And it shall be, when the </a:t>
            </a:r>
            <a:r>
              <a:rPr lang="en-US" sz="3600" cap="small" dirty="0"/>
              <a:t>Lord</a:t>
            </a:r>
            <a:r>
              <a:rPr lang="en-US" sz="3600" dirty="0"/>
              <a:t> thy God shall have brought thee into the land which he </a:t>
            </a:r>
            <a:r>
              <a:rPr lang="en-US" sz="3600" dirty="0" err="1"/>
              <a:t>sware</a:t>
            </a:r>
            <a:r>
              <a:rPr lang="en-US" sz="3600" dirty="0"/>
              <a:t> unto thy fathers, to Abraham, to Isaac, and to Jacob, to give thee great and goodly cities, which thou </a:t>
            </a:r>
            <a:r>
              <a:rPr lang="en-US" sz="3600" dirty="0" err="1"/>
              <a:t>buildedst</a:t>
            </a:r>
            <a:r>
              <a:rPr lang="en-US" sz="3600" dirty="0"/>
              <a:t> not,</a:t>
            </a:r>
          </a:p>
          <a:p>
            <a:endParaRPr lang="en-US" dirty="0"/>
          </a:p>
        </p:txBody>
      </p:sp>
    </p:spTree>
    <p:extLst>
      <p:ext uri="{BB962C8B-B14F-4D97-AF65-F5344CB8AC3E}">
        <p14:creationId xmlns:p14="http://schemas.microsoft.com/office/powerpoint/2010/main" val="29390835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83126"/>
            <a:ext cx="12105409" cy="6774873"/>
          </a:xfrm>
        </p:spPr>
        <p:txBody>
          <a:bodyPr>
            <a:normAutofit lnSpcReduction="10000"/>
          </a:bodyPr>
          <a:lstStyle/>
          <a:p>
            <a:r>
              <a:rPr lang="en-US" sz="3600" baseline="30000" dirty="0"/>
              <a:t>11 </a:t>
            </a:r>
            <a:r>
              <a:rPr lang="en-US" sz="3600" dirty="0"/>
              <a:t>And houses full of all good things, which thou </a:t>
            </a:r>
            <a:r>
              <a:rPr lang="en-US" sz="3600" dirty="0" err="1"/>
              <a:t>filledst</a:t>
            </a:r>
            <a:r>
              <a:rPr lang="en-US" sz="3600" dirty="0"/>
              <a:t> not, and wells </a:t>
            </a:r>
            <a:r>
              <a:rPr lang="en-US" sz="3600" dirty="0" err="1"/>
              <a:t>digged</a:t>
            </a:r>
            <a:r>
              <a:rPr lang="en-US" sz="3600" dirty="0"/>
              <a:t>, which thou </a:t>
            </a:r>
            <a:r>
              <a:rPr lang="en-US" sz="3600" dirty="0" err="1"/>
              <a:t>diggedst</a:t>
            </a:r>
            <a:r>
              <a:rPr lang="en-US" sz="3600" dirty="0"/>
              <a:t> not, vineyards and olive trees, which thou </a:t>
            </a:r>
            <a:r>
              <a:rPr lang="en-US" sz="3600" dirty="0" err="1"/>
              <a:t>plantedst</a:t>
            </a:r>
            <a:r>
              <a:rPr lang="en-US" sz="3600" dirty="0"/>
              <a:t> not; when thou shalt have eaten and be full;</a:t>
            </a:r>
          </a:p>
          <a:p>
            <a:r>
              <a:rPr lang="en-US" sz="3600" baseline="30000" dirty="0"/>
              <a:t>12 </a:t>
            </a:r>
            <a:r>
              <a:rPr lang="en-US" sz="3600" dirty="0"/>
              <a:t>Then beware lest thou forget the </a:t>
            </a:r>
            <a:r>
              <a:rPr lang="en-US" sz="3600" cap="small" dirty="0"/>
              <a:t>Lord</a:t>
            </a:r>
            <a:r>
              <a:rPr lang="en-US" sz="3600" dirty="0"/>
              <a:t>, which brought thee forth out of the land of Egypt, from the house of bondage.</a:t>
            </a:r>
          </a:p>
          <a:p>
            <a:r>
              <a:rPr lang="en-US" sz="3600" baseline="30000" dirty="0"/>
              <a:t>13 </a:t>
            </a:r>
            <a:r>
              <a:rPr lang="en-US" sz="3600" dirty="0"/>
              <a:t>Thou shalt fear the </a:t>
            </a:r>
            <a:r>
              <a:rPr lang="en-US" sz="3600" cap="small" dirty="0"/>
              <a:t>Lord</a:t>
            </a:r>
            <a:r>
              <a:rPr lang="en-US" sz="3600" dirty="0"/>
              <a:t> thy God, and serve him, and shalt swear by his name.</a:t>
            </a:r>
          </a:p>
          <a:p>
            <a:r>
              <a:rPr lang="en-US" sz="3600" baseline="30000" dirty="0"/>
              <a:t>14 </a:t>
            </a:r>
            <a:r>
              <a:rPr lang="en-US" sz="3600" dirty="0"/>
              <a:t>Ye shall not go after other gods, of the gods of the people which are round about you;</a:t>
            </a:r>
          </a:p>
          <a:p>
            <a:r>
              <a:rPr lang="en-US" sz="3600" baseline="30000" dirty="0"/>
              <a:t>15 </a:t>
            </a:r>
            <a:r>
              <a:rPr lang="en-US" sz="3600" dirty="0"/>
              <a:t>(For the </a:t>
            </a:r>
            <a:r>
              <a:rPr lang="en-US" sz="3600" cap="small" dirty="0"/>
              <a:t>Lord</a:t>
            </a:r>
            <a:r>
              <a:rPr lang="en-US" sz="3600" dirty="0"/>
              <a:t> thy God is a jealous God among you) lest the anger of the </a:t>
            </a:r>
            <a:r>
              <a:rPr lang="en-US" sz="3600" cap="small" dirty="0"/>
              <a:t>Lord</a:t>
            </a:r>
            <a:r>
              <a:rPr lang="en-US" sz="3600" dirty="0"/>
              <a:t> thy God be kindled against thee, and destroy thee from off the face of the earth</a:t>
            </a:r>
          </a:p>
          <a:p>
            <a:endParaRPr lang="en-US" dirty="0"/>
          </a:p>
        </p:txBody>
      </p:sp>
    </p:spTree>
    <p:extLst>
      <p:ext uri="{BB962C8B-B14F-4D97-AF65-F5344CB8AC3E}">
        <p14:creationId xmlns:p14="http://schemas.microsoft.com/office/powerpoint/2010/main" val="32781889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5400" b="1" dirty="0" smtClean="0"/>
              <a:t>Teach your children today…</a:t>
            </a:r>
            <a:endParaRPr lang="en-US" sz="5400" b="1" dirty="0"/>
          </a:p>
        </p:txBody>
      </p:sp>
    </p:spTree>
    <p:extLst>
      <p:ext uri="{BB962C8B-B14F-4D97-AF65-F5344CB8AC3E}">
        <p14:creationId xmlns:p14="http://schemas.microsoft.com/office/powerpoint/2010/main" val="20436131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74"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3700" y="4724400"/>
            <a:ext cx="3187700" cy="208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6" name="Rectangle 2"/>
          <p:cNvSpPr>
            <a:spLocks noGrp="1" noChangeArrowheads="1"/>
          </p:cNvSpPr>
          <p:nvPr>
            <p:ph type="title"/>
          </p:nvPr>
        </p:nvSpPr>
        <p:spPr>
          <a:xfrm>
            <a:off x="2209800" y="381001"/>
            <a:ext cx="7772400" cy="1090613"/>
          </a:xfrm>
          <a:solidFill>
            <a:schemeClr val="accent2"/>
          </a:solidFill>
        </p:spPr>
        <p:txBody>
          <a:bodyPr/>
          <a:lstStyle/>
          <a:p>
            <a:pPr eaLnBrk="1" hangingPunct="1"/>
            <a:r>
              <a:rPr lang="en-US" altLang="en-US" sz="3600" b="1">
                <a:solidFill>
                  <a:schemeClr val="bg1"/>
                </a:solidFill>
                <a:effectLst>
                  <a:outerShdw blurRad="38100" dist="38100" dir="2700000" algn="tl">
                    <a:srgbClr val="000000"/>
                  </a:outerShdw>
                </a:effectLst>
              </a:rPr>
              <a:t>Is It Too Much To Faithfully Worship God?</a:t>
            </a:r>
          </a:p>
        </p:txBody>
      </p:sp>
      <p:sp>
        <p:nvSpPr>
          <p:cNvPr id="11267" name="Rectangle 3"/>
          <p:cNvSpPr>
            <a:spLocks noGrp="1" noChangeArrowheads="1"/>
          </p:cNvSpPr>
          <p:nvPr>
            <p:ph type="body" idx="1"/>
          </p:nvPr>
        </p:nvSpPr>
        <p:spPr>
          <a:xfrm>
            <a:off x="2286000" y="1676400"/>
            <a:ext cx="7620000" cy="3124200"/>
          </a:xfrm>
        </p:spPr>
        <p:txBody>
          <a:bodyPr>
            <a:normAutofit lnSpcReduction="10000"/>
          </a:bodyPr>
          <a:lstStyle/>
          <a:p>
            <a:pPr marL="0" indent="0">
              <a:lnSpc>
                <a:spcPct val="115000"/>
              </a:lnSpc>
              <a:buNone/>
            </a:pPr>
            <a:r>
              <a:rPr lang="en-US" altLang="en-US" sz="2400"/>
              <a:t>23 But the hour is coming, and now is, when the true worshipers will worship the Father in spirit and truth; for the Father is seeking such to worship Him.</a:t>
            </a:r>
          </a:p>
          <a:p>
            <a:pPr marL="0" indent="0">
              <a:lnSpc>
                <a:spcPct val="115000"/>
              </a:lnSpc>
              <a:buNone/>
            </a:pPr>
            <a:r>
              <a:rPr lang="en-US" altLang="en-US" sz="2400"/>
              <a:t>24 God is Spirit, and those who worship Him must worship in spirit and truth (Jn. 4).</a:t>
            </a:r>
          </a:p>
          <a:p>
            <a:pPr lvl="1" eaLnBrk="1" hangingPunct="1">
              <a:lnSpc>
                <a:spcPct val="115000"/>
              </a:lnSpc>
            </a:pPr>
            <a:r>
              <a:rPr lang="en-US" altLang="en-US" sz="2000"/>
              <a:t>“Spirit” involves the heart of the worshipper.</a:t>
            </a:r>
          </a:p>
          <a:p>
            <a:pPr lvl="1" eaLnBrk="1" hangingPunct="1">
              <a:lnSpc>
                <a:spcPct val="115000"/>
              </a:lnSpc>
            </a:pPr>
            <a:r>
              <a:rPr lang="en-US" altLang="en-US" sz="2000"/>
              <a:t>“Truth” is the Word of God which authorizes the act.</a:t>
            </a:r>
          </a:p>
        </p:txBody>
      </p:sp>
      <p:sp>
        <p:nvSpPr>
          <p:cNvPr id="11268" name="Text Box 4"/>
          <p:cNvSpPr txBox="1">
            <a:spLocks noChangeArrowheads="1"/>
          </p:cNvSpPr>
          <p:nvPr/>
        </p:nvSpPr>
        <p:spPr bwMode="auto">
          <a:xfrm>
            <a:off x="3352801" y="5562600"/>
            <a:ext cx="4868863" cy="457200"/>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a:solidFill>
                  <a:schemeClr val="bg1"/>
                </a:solidFill>
              </a:rPr>
              <a:t>Partake of Lord’s Supper </a:t>
            </a:r>
            <a:r>
              <a:rPr lang="en-US" altLang="en-US" sz="2000">
                <a:solidFill>
                  <a:schemeClr val="bg1"/>
                </a:solidFill>
              </a:rPr>
              <a:t>(Acts 20:7)</a:t>
            </a:r>
            <a:endParaRPr lang="en-US" altLang="en-US">
              <a:solidFill>
                <a:schemeClr val="bg1"/>
              </a:solidFill>
            </a:endParaRPr>
          </a:p>
        </p:txBody>
      </p:sp>
      <p:sp>
        <p:nvSpPr>
          <p:cNvPr id="11269" name="Text Box 5"/>
          <p:cNvSpPr txBox="1">
            <a:spLocks noChangeArrowheads="1"/>
          </p:cNvSpPr>
          <p:nvPr/>
        </p:nvSpPr>
        <p:spPr bwMode="auto">
          <a:xfrm>
            <a:off x="2514601" y="6172200"/>
            <a:ext cx="3275013" cy="457200"/>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a:solidFill>
                  <a:schemeClr val="bg1"/>
                </a:solidFill>
              </a:rPr>
              <a:t>Preach Word </a:t>
            </a:r>
            <a:r>
              <a:rPr lang="en-US" altLang="en-US" sz="2000">
                <a:solidFill>
                  <a:schemeClr val="bg1"/>
                </a:solidFill>
              </a:rPr>
              <a:t>(Acts 2:42)</a:t>
            </a:r>
            <a:endParaRPr lang="en-US" altLang="en-US">
              <a:solidFill>
                <a:schemeClr val="bg1"/>
              </a:solidFill>
            </a:endParaRPr>
          </a:p>
        </p:txBody>
      </p:sp>
      <p:sp>
        <p:nvSpPr>
          <p:cNvPr id="11270" name="Text Box 6"/>
          <p:cNvSpPr txBox="1">
            <a:spLocks noChangeArrowheads="1"/>
          </p:cNvSpPr>
          <p:nvPr/>
        </p:nvSpPr>
        <p:spPr bwMode="auto">
          <a:xfrm>
            <a:off x="2514601" y="4953000"/>
            <a:ext cx="2462213" cy="457200"/>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a:solidFill>
                  <a:schemeClr val="bg1"/>
                </a:solidFill>
              </a:rPr>
              <a:t>Pray </a:t>
            </a:r>
            <a:r>
              <a:rPr lang="en-US" altLang="en-US" sz="2000">
                <a:solidFill>
                  <a:schemeClr val="bg1"/>
                </a:solidFill>
              </a:rPr>
              <a:t>(1 Cor. 14:15)</a:t>
            </a:r>
          </a:p>
        </p:txBody>
      </p:sp>
      <p:sp>
        <p:nvSpPr>
          <p:cNvPr id="11271" name="Text Box 7"/>
          <p:cNvSpPr txBox="1">
            <a:spLocks noChangeArrowheads="1"/>
          </p:cNvSpPr>
          <p:nvPr/>
        </p:nvSpPr>
        <p:spPr bwMode="auto">
          <a:xfrm>
            <a:off x="7466014" y="6172200"/>
            <a:ext cx="2135187" cy="457200"/>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a:solidFill>
                  <a:schemeClr val="bg1"/>
                </a:solidFill>
              </a:rPr>
              <a:t>Sing </a:t>
            </a:r>
            <a:r>
              <a:rPr lang="en-US" altLang="en-US" sz="2000">
                <a:solidFill>
                  <a:schemeClr val="bg1"/>
                </a:solidFill>
              </a:rPr>
              <a:t>(Eph. 5:19)</a:t>
            </a:r>
            <a:endParaRPr lang="en-US" altLang="en-US">
              <a:solidFill>
                <a:schemeClr val="bg1"/>
              </a:solidFill>
            </a:endParaRPr>
          </a:p>
        </p:txBody>
      </p:sp>
      <p:sp>
        <p:nvSpPr>
          <p:cNvPr id="11272" name="Text Box 8"/>
          <p:cNvSpPr txBox="1">
            <a:spLocks noChangeArrowheads="1"/>
          </p:cNvSpPr>
          <p:nvPr/>
        </p:nvSpPr>
        <p:spPr bwMode="auto">
          <a:xfrm>
            <a:off x="7053264" y="4953000"/>
            <a:ext cx="2547937" cy="457200"/>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a:solidFill>
                  <a:schemeClr val="bg1"/>
                </a:solidFill>
              </a:rPr>
              <a:t>Give </a:t>
            </a:r>
            <a:r>
              <a:rPr lang="en-US" altLang="en-US" sz="2000">
                <a:solidFill>
                  <a:schemeClr val="bg1"/>
                </a:solidFill>
              </a:rPr>
              <a:t>(1 Cor. 16:1-2)</a:t>
            </a:r>
            <a:endParaRPr lang="en-US" altLang="en-US">
              <a:solidFill>
                <a:schemeClr val="bg1"/>
              </a:solidFill>
            </a:endParaRPr>
          </a:p>
        </p:txBody>
      </p:sp>
    </p:spTree>
    <p:extLst>
      <p:ext uri="{BB962C8B-B14F-4D97-AF65-F5344CB8AC3E}">
        <p14:creationId xmlns:p14="http://schemas.microsoft.com/office/powerpoint/2010/main" val="1431499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wipe(left)">
                                      <p:cBhvr>
                                        <p:cTn id="7" dur="500"/>
                                        <p:tgtEl>
                                          <p:spTgt spid="112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wipe(left)">
                                      <p:cBhvr>
                                        <p:cTn id="12" dur="500"/>
                                        <p:tgtEl>
                                          <p:spTgt spid="112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wipe(left)">
                                      <p:cBhvr>
                                        <p:cTn id="17" dur="500"/>
                                        <p:tgtEl>
                                          <p:spTgt spid="1126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267">
                                            <p:txEl>
                                              <p:pRg st="3" end="3"/>
                                            </p:txEl>
                                          </p:spTgt>
                                        </p:tgtEl>
                                        <p:attrNameLst>
                                          <p:attrName>style.visibility</p:attrName>
                                        </p:attrNameLst>
                                      </p:cBhvr>
                                      <p:to>
                                        <p:strVal val="visible"/>
                                      </p:to>
                                    </p:set>
                                    <p:animEffect transition="in" filter="wipe(left)">
                                      <p:cBhvr>
                                        <p:cTn id="22" dur="500"/>
                                        <p:tgtEl>
                                          <p:spTgt spid="1126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1270"/>
                                        </p:tgtEl>
                                        <p:attrNameLst>
                                          <p:attrName>style.visibility</p:attrName>
                                        </p:attrNameLst>
                                      </p:cBhvr>
                                      <p:to>
                                        <p:strVal val="visible"/>
                                      </p:to>
                                    </p:set>
                                    <p:animEffect transition="in" filter="dissolve">
                                      <p:cBhvr>
                                        <p:cTn id="27" dur="1000"/>
                                        <p:tgtEl>
                                          <p:spTgt spid="11270"/>
                                        </p:tgtEl>
                                      </p:cBhvr>
                                    </p:animEffect>
                                  </p:childTnLst>
                                </p:cTn>
                              </p:par>
                            </p:childTnLst>
                          </p:cTn>
                        </p:par>
                        <p:par>
                          <p:cTn id="28" fill="hold" nodeType="afterGroup">
                            <p:stCondLst>
                              <p:cond delay="1000"/>
                            </p:stCondLst>
                            <p:childTnLst>
                              <p:par>
                                <p:cTn id="29" presetID="9" presetClass="entr" presetSubtype="0" fill="hold" grpId="0" nodeType="afterEffect">
                                  <p:stCondLst>
                                    <p:cond delay="0"/>
                                  </p:stCondLst>
                                  <p:childTnLst>
                                    <p:set>
                                      <p:cBhvr>
                                        <p:cTn id="30" dur="1" fill="hold">
                                          <p:stCondLst>
                                            <p:cond delay="0"/>
                                          </p:stCondLst>
                                        </p:cTn>
                                        <p:tgtEl>
                                          <p:spTgt spid="11272"/>
                                        </p:tgtEl>
                                        <p:attrNameLst>
                                          <p:attrName>style.visibility</p:attrName>
                                        </p:attrNameLst>
                                      </p:cBhvr>
                                      <p:to>
                                        <p:strVal val="visible"/>
                                      </p:to>
                                    </p:set>
                                    <p:animEffect transition="in" filter="dissolve">
                                      <p:cBhvr>
                                        <p:cTn id="31" dur="1000"/>
                                        <p:tgtEl>
                                          <p:spTgt spid="11272"/>
                                        </p:tgtEl>
                                      </p:cBhvr>
                                    </p:animEffect>
                                  </p:childTnLst>
                                </p:cTn>
                              </p:par>
                            </p:childTnLst>
                          </p:cTn>
                        </p:par>
                        <p:par>
                          <p:cTn id="32" fill="hold" nodeType="afterGroup">
                            <p:stCondLst>
                              <p:cond delay="2000"/>
                            </p:stCondLst>
                            <p:childTnLst>
                              <p:par>
                                <p:cTn id="33" presetID="9" presetClass="entr" presetSubtype="0" fill="hold" grpId="0" nodeType="afterEffect">
                                  <p:stCondLst>
                                    <p:cond delay="0"/>
                                  </p:stCondLst>
                                  <p:childTnLst>
                                    <p:set>
                                      <p:cBhvr>
                                        <p:cTn id="34" dur="1" fill="hold">
                                          <p:stCondLst>
                                            <p:cond delay="0"/>
                                          </p:stCondLst>
                                        </p:cTn>
                                        <p:tgtEl>
                                          <p:spTgt spid="11268"/>
                                        </p:tgtEl>
                                        <p:attrNameLst>
                                          <p:attrName>style.visibility</p:attrName>
                                        </p:attrNameLst>
                                      </p:cBhvr>
                                      <p:to>
                                        <p:strVal val="visible"/>
                                      </p:to>
                                    </p:set>
                                    <p:animEffect transition="in" filter="dissolve">
                                      <p:cBhvr>
                                        <p:cTn id="35" dur="1000"/>
                                        <p:tgtEl>
                                          <p:spTgt spid="11268"/>
                                        </p:tgtEl>
                                      </p:cBhvr>
                                    </p:animEffect>
                                  </p:childTnLst>
                                </p:cTn>
                              </p:par>
                            </p:childTnLst>
                          </p:cTn>
                        </p:par>
                        <p:par>
                          <p:cTn id="36" fill="hold" nodeType="afterGroup">
                            <p:stCondLst>
                              <p:cond delay="3000"/>
                            </p:stCondLst>
                            <p:childTnLst>
                              <p:par>
                                <p:cTn id="37" presetID="9" presetClass="entr" presetSubtype="0" fill="hold" grpId="0" nodeType="afterEffect">
                                  <p:stCondLst>
                                    <p:cond delay="0"/>
                                  </p:stCondLst>
                                  <p:childTnLst>
                                    <p:set>
                                      <p:cBhvr>
                                        <p:cTn id="38" dur="1" fill="hold">
                                          <p:stCondLst>
                                            <p:cond delay="0"/>
                                          </p:stCondLst>
                                        </p:cTn>
                                        <p:tgtEl>
                                          <p:spTgt spid="11269"/>
                                        </p:tgtEl>
                                        <p:attrNameLst>
                                          <p:attrName>style.visibility</p:attrName>
                                        </p:attrNameLst>
                                      </p:cBhvr>
                                      <p:to>
                                        <p:strVal val="visible"/>
                                      </p:to>
                                    </p:set>
                                    <p:animEffect transition="in" filter="dissolve">
                                      <p:cBhvr>
                                        <p:cTn id="39" dur="1000"/>
                                        <p:tgtEl>
                                          <p:spTgt spid="11269"/>
                                        </p:tgtEl>
                                      </p:cBhvr>
                                    </p:animEffect>
                                  </p:childTnLst>
                                </p:cTn>
                              </p:par>
                            </p:childTnLst>
                          </p:cTn>
                        </p:par>
                        <p:par>
                          <p:cTn id="40" fill="hold" nodeType="afterGroup">
                            <p:stCondLst>
                              <p:cond delay="4000"/>
                            </p:stCondLst>
                            <p:childTnLst>
                              <p:par>
                                <p:cTn id="41" presetID="9" presetClass="entr" presetSubtype="0" fill="hold" grpId="0" nodeType="afterEffect">
                                  <p:stCondLst>
                                    <p:cond delay="0"/>
                                  </p:stCondLst>
                                  <p:childTnLst>
                                    <p:set>
                                      <p:cBhvr>
                                        <p:cTn id="42" dur="1" fill="hold">
                                          <p:stCondLst>
                                            <p:cond delay="0"/>
                                          </p:stCondLst>
                                        </p:cTn>
                                        <p:tgtEl>
                                          <p:spTgt spid="11271"/>
                                        </p:tgtEl>
                                        <p:attrNameLst>
                                          <p:attrName>style.visibility</p:attrName>
                                        </p:attrNameLst>
                                      </p:cBhvr>
                                      <p:to>
                                        <p:strVal val="visible"/>
                                      </p:to>
                                    </p:set>
                                    <p:animEffect transition="in" filter="dissolve">
                                      <p:cBhvr>
                                        <p:cTn id="43" dur="1000"/>
                                        <p:tgtEl>
                                          <p:spTgt spid="11271"/>
                                        </p:tgtEl>
                                      </p:cBhvr>
                                    </p:animEffect>
                                  </p:childTnLst>
                                </p:cTn>
                              </p:par>
                            </p:childTnLst>
                          </p:cTn>
                        </p:par>
                        <p:par>
                          <p:cTn id="44" fill="hold" nodeType="afterGroup">
                            <p:stCondLst>
                              <p:cond delay="5000"/>
                            </p:stCondLst>
                            <p:childTnLst>
                              <p:par>
                                <p:cTn id="45" presetID="10" presetClass="entr" presetSubtype="0" fill="hold" nodeType="afterEffect">
                                  <p:stCondLst>
                                    <p:cond delay="0"/>
                                  </p:stCondLst>
                                  <p:childTnLst>
                                    <p:set>
                                      <p:cBhvr>
                                        <p:cTn id="46" dur="1" fill="hold">
                                          <p:stCondLst>
                                            <p:cond delay="0"/>
                                          </p:stCondLst>
                                        </p:cTn>
                                        <p:tgtEl>
                                          <p:spTgt spid="11274"/>
                                        </p:tgtEl>
                                        <p:attrNameLst>
                                          <p:attrName>style.visibility</p:attrName>
                                        </p:attrNameLst>
                                      </p:cBhvr>
                                      <p:to>
                                        <p:strVal val="visible"/>
                                      </p:to>
                                    </p:set>
                                    <p:animEffect transition="in" filter="fade">
                                      <p:cBhvr>
                                        <p:cTn id="47" dur="2000"/>
                                        <p:tgtEl>
                                          <p:spTgt spid="112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autoUpdateAnimBg="0"/>
      <p:bldP spid="11268" grpId="0" animBg="1" autoUpdateAnimBg="0"/>
      <p:bldP spid="11269" grpId="0" animBg="1" autoUpdateAnimBg="0"/>
      <p:bldP spid="11270" grpId="0" animBg="1" autoUpdateAnimBg="0"/>
      <p:bldP spid="11271" grpId="0" animBg="1" autoUpdateAnimBg="0"/>
      <p:bldP spid="11272"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254" y="114299"/>
            <a:ext cx="11856028" cy="6743701"/>
          </a:xfrm>
        </p:spPr>
        <p:txBody>
          <a:bodyPr/>
          <a:lstStyle/>
          <a:p>
            <a:r>
              <a:rPr lang="en-US" sz="4000" dirty="0"/>
              <a:t>What does Prayer mean to you…? I Thess. 5:17;  Acts 2:42;  </a:t>
            </a:r>
          </a:p>
          <a:p>
            <a:r>
              <a:rPr lang="en-US" sz="4000" dirty="0"/>
              <a:t>I will lift up my eyes unto the Lord, from which cometh my </a:t>
            </a:r>
            <a:r>
              <a:rPr lang="en-US" sz="4000" dirty="0" smtClean="0"/>
              <a:t>strength…Psalm 121:1</a:t>
            </a:r>
            <a:endParaRPr lang="en-US" sz="4000" dirty="0"/>
          </a:p>
          <a:p>
            <a:r>
              <a:rPr lang="en-US" sz="4000" dirty="0"/>
              <a:t>  Brethren…pray for us.  I Thess.5:25</a:t>
            </a:r>
          </a:p>
          <a:p>
            <a:r>
              <a:rPr lang="en-US" sz="4000" dirty="0"/>
              <a:t>  Pray without ceasing.   I Thess. 5:17 </a:t>
            </a:r>
          </a:p>
          <a:p>
            <a:r>
              <a:rPr lang="en-US" sz="4000" dirty="0"/>
              <a:t>  Pray in the morning, noon time and evening  Daniel </a:t>
            </a:r>
            <a:r>
              <a:rPr lang="en-US" sz="4000" dirty="0" smtClean="0"/>
              <a:t>6:10</a:t>
            </a:r>
          </a:p>
          <a:p>
            <a:r>
              <a:rPr lang="en-US" sz="4000" dirty="0"/>
              <a:t> </a:t>
            </a:r>
            <a:r>
              <a:rPr lang="en-US" sz="4000" dirty="0" smtClean="0"/>
              <a:t>    </a:t>
            </a:r>
            <a:r>
              <a:rPr lang="en-US" sz="4000" b="1" dirty="0" smtClean="0">
                <a:solidFill>
                  <a:srgbClr val="FF0000"/>
                </a:solidFill>
              </a:rPr>
              <a:t>If I could hear my Mother pray again!!</a:t>
            </a:r>
            <a:endParaRPr lang="en-US" sz="4000" b="1" dirty="0">
              <a:solidFill>
                <a:srgbClr val="FF0000"/>
              </a:solidFill>
            </a:endParaRPr>
          </a:p>
          <a:p>
            <a:endParaRPr lang="en-US" dirty="0"/>
          </a:p>
        </p:txBody>
      </p:sp>
    </p:spTree>
    <p:extLst>
      <p:ext uri="{BB962C8B-B14F-4D97-AF65-F5344CB8AC3E}">
        <p14:creationId xmlns:p14="http://schemas.microsoft.com/office/powerpoint/2010/main" val="382000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72736"/>
            <a:ext cx="12192000" cy="6712528"/>
          </a:xfrm>
        </p:spPr>
        <p:txBody>
          <a:bodyPr/>
          <a:lstStyle/>
          <a:p>
            <a:r>
              <a:rPr lang="en-US" sz="3600" dirty="0"/>
              <a:t>Praying for protection…from the  powerful hurricanes…tornadoes…</a:t>
            </a:r>
          </a:p>
          <a:p>
            <a:r>
              <a:rPr lang="en-US" sz="3600" dirty="0"/>
              <a:t>Praying for God’s help.    “Help me Lord….  Just like Peter, we begin</a:t>
            </a:r>
          </a:p>
          <a:p>
            <a:r>
              <a:rPr lang="en-US" sz="3600" dirty="0"/>
              <a:t>To sink….</a:t>
            </a:r>
          </a:p>
          <a:p>
            <a:endParaRPr lang="en-US" sz="3600" dirty="0"/>
          </a:p>
          <a:p>
            <a:r>
              <a:rPr lang="en-US" sz="3600" dirty="0"/>
              <a:t>Just a little talk with Jesus makes it right…</a:t>
            </a:r>
          </a:p>
          <a:p>
            <a:r>
              <a:rPr lang="en-US" sz="3600" dirty="0"/>
              <a:t>Ere you left your room this morning, did you think to pray?</a:t>
            </a:r>
          </a:p>
          <a:p>
            <a:r>
              <a:rPr lang="en-US" sz="3600" dirty="0"/>
              <a:t>I am praying for you.</a:t>
            </a:r>
          </a:p>
          <a:p>
            <a:endParaRPr lang="en-US" dirty="0"/>
          </a:p>
        </p:txBody>
      </p:sp>
    </p:spTree>
    <p:extLst>
      <p:ext uri="{BB962C8B-B14F-4D97-AF65-F5344CB8AC3E}">
        <p14:creationId xmlns:p14="http://schemas.microsoft.com/office/powerpoint/2010/main" val="11669155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71190"/>
          </a:xfrm>
        </p:spPr>
        <p:txBody>
          <a:bodyPr>
            <a:normAutofit/>
          </a:bodyPr>
          <a:lstStyle/>
          <a:p>
            <a:r>
              <a:rPr lang="en-US" sz="3600" b="1" dirty="0" smtClean="0">
                <a:effectLst>
                  <a:outerShdw blurRad="38100" dist="38100" dir="2700000" algn="tl">
                    <a:srgbClr val="000000">
                      <a:alpha val="43137"/>
                    </a:srgbClr>
                  </a:outerShdw>
                </a:effectLst>
              </a:rPr>
              <a:t>What will we tell our children when they ask:</a:t>
            </a:r>
          </a:p>
          <a:p>
            <a:r>
              <a:rPr lang="en-US" sz="3600" b="1" dirty="0"/>
              <a:t> </a:t>
            </a:r>
            <a:r>
              <a:rPr lang="en-US" sz="3600" b="1" dirty="0" smtClean="0"/>
              <a:t>  </a:t>
            </a:r>
            <a:r>
              <a:rPr lang="en-US" sz="3600" b="1" u="sng" dirty="0" smtClean="0">
                <a:solidFill>
                  <a:schemeClr val="accent5">
                    <a:lumMod val="75000"/>
                  </a:schemeClr>
                </a:solidFill>
              </a:rPr>
              <a:t>What does the table of the Lord  with Bread and The Fruit of the Vine mean and Why are you partaking of it?</a:t>
            </a:r>
          </a:p>
          <a:p>
            <a:r>
              <a:rPr lang="en-US" sz="3600" dirty="0" smtClean="0"/>
              <a:t>1.  This is what Jesus told us to do each First day of each week.</a:t>
            </a:r>
          </a:p>
          <a:p>
            <a:r>
              <a:rPr lang="en-US" sz="3600" dirty="0" smtClean="0"/>
              <a:t>Acts 20:7;  Acts 2:42;  </a:t>
            </a:r>
          </a:p>
          <a:p>
            <a:r>
              <a:rPr lang="en-US" sz="3600" dirty="0" smtClean="0"/>
              <a:t>2.  Paul reminded the Corinthians the need to come together</a:t>
            </a:r>
          </a:p>
          <a:p>
            <a:r>
              <a:rPr lang="en-US" sz="3600" dirty="0" smtClean="0"/>
              <a:t>To eat the Lord’s Supper.  I Cor. 11:23-24</a:t>
            </a:r>
            <a:endParaRPr lang="en-US" sz="3600" dirty="0"/>
          </a:p>
        </p:txBody>
      </p:sp>
    </p:spTree>
    <p:extLst>
      <p:ext uri="{BB962C8B-B14F-4D97-AF65-F5344CB8AC3E}">
        <p14:creationId xmlns:p14="http://schemas.microsoft.com/office/powerpoint/2010/main" val="20201018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023" y="92596"/>
            <a:ext cx="12110977" cy="6765403"/>
          </a:xfrm>
        </p:spPr>
        <p:txBody>
          <a:bodyPr>
            <a:normAutofit/>
          </a:bodyPr>
          <a:lstStyle/>
          <a:p>
            <a:r>
              <a:rPr lang="en-US" sz="3600" b="1" dirty="0">
                <a:effectLst>
                  <a:outerShdw blurRad="38100" dist="38100" dir="2700000" algn="tl">
                    <a:srgbClr val="000000">
                      <a:alpha val="43137"/>
                    </a:srgbClr>
                  </a:outerShdw>
                </a:effectLst>
              </a:rPr>
              <a:t>What do these hymns mean to you</a:t>
            </a:r>
            <a:r>
              <a:rPr lang="en-US" sz="3600" b="1" dirty="0" smtClean="0">
                <a:effectLst>
                  <a:outerShdw blurRad="38100" dist="38100" dir="2700000" algn="tl">
                    <a:srgbClr val="000000">
                      <a:alpha val="43137"/>
                    </a:srgbClr>
                  </a:outerShdw>
                </a:effectLst>
              </a:rPr>
              <a:t>?</a:t>
            </a:r>
          </a:p>
          <a:p>
            <a:r>
              <a:rPr lang="en-US" sz="3600" b="1" dirty="0">
                <a:effectLst>
                  <a:outerShdw blurRad="38100" dist="38100" dir="2700000" algn="tl">
                    <a:srgbClr val="000000">
                      <a:alpha val="43137"/>
                    </a:srgbClr>
                  </a:outerShdw>
                </a:effectLst>
              </a:rPr>
              <a:t> </a:t>
            </a:r>
            <a:r>
              <a:rPr lang="en-US" sz="3600" b="1" dirty="0" smtClean="0">
                <a:effectLst>
                  <a:outerShdw blurRad="38100" dist="38100" dir="2700000" algn="tl">
                    <a:srgbClr val="000000">
                      <a:alpha val="43137"/>
                    </a:srgbClr>
                  </a:outerShdw>
                </a:effectLst>
              </a:rPr>
              <a:t>Eph. 5:19;  Col. 3:16;  I Cor. 14:15   </a:t>
            </a:r>
          </a:p>
          <a:p>
            <a:endParaRPr lang="en-US" sz="3600" b="1" dirty="0">
              <a:effectLst>
                <a:outerShdw blurRad="38100" dist="38100" dir="2700000" algn="tl">
                  <a:srgbClr val="000000">
                    <a:alpha val="43137"/>
                  </a:srgbClr>
                </a:outerShdw>
              </a:effectLst>
            </a:endParaRPr>
          </a:p>
          <a:p>
            <a:r>
              <a:rPr lang="en-US" sz="3600" b="1" dirty="0" smtClean="0">
                <a:effectLst>
                  <a:outerShdw blurRad="38100" dist="38100" dir="2700000" algn="tl">
                    <a:srgbClr val="000000">
                      <a:alpha val="43137"/>
                    </a:srgbClr>
                  </a:outerShdw>
                </a:effectLst>
              </a:rPr>
              <a:t>“in a land where we will never grow old…”</a:t>
            </a:r>
          </a:p>
          <a:p>
            <a:endParaRPr lang="en-US" sz="3600" b="1" dirty="0">
              <a:effectLst>
                <a:outerShdw blurRad="38100" dist="38100" dir="2700000" algn="tl">
                  <a:srgbClr val="000000">
                    <a:alpha val="43137"/>
                  </a:srgbClr>
                </a:outerShdw>
              </a:effectLst>
            </a:endParaRPr>
          </a:p>
          <a:p>
            <a:r>
              <a:rPr lang="en-US" sz="3600" b="1" dirty="0" smtClean="0">
                <a:effectLst>
                  <a:outerShdw blurRad="38100" dist="38100" dir="2700000" algn="tl">
                    <a:srgbClr val="000000">
                      <a:alpha val="43137"/>
                    </a:srgbClr>
                  </a:outerShdw>
                </a:effectLst>
              </a:rPr>
              <a:t>“As the life of a flower…”</a:t>
            </a:r>
          </a:p>
          <a:p>
            <a:endParaRPr lang="en-US" sz="3600" b="1" dirty="0">
              <a:effectLst>
                <a:outerShdw blurRad="38100" dist="38100" dir="2700000" algn="tl">
                  <a:srgbClr val="000000">
                    <a:alpha val="43137"/>
                  </a:srgbClr>
                </a:outerShdw>
              </a:effectLst>
            </a:endParaRPr>
          </a:p>
          <a:p>
            <a:r>
              <a:rPr lang="en-US" sz="3600" b="1" dirty="0" smtClean="0">
                <a:effectLst>
                  <a:outerShdw blurRad="38100" dist="38100" dir="2700000" algn="tl">
                    <a:srgbClr val="000000">
                      <a:alpha val="43137"/>
                    </a:srgbClr>
                  </a:outerShdw>
                </a:effectLst>
              </a:rPr>
              <a:t>“Rock of  Ages…”</a:t>
            </a:r>
          </a:p>
          <a:p>
            <a:endParaRPr lang="en-US" sz="3600" b="1" dirty="0">
              <a:effectLst>
                <a:outerShdw blurRad="38100" dist="38100" dir="2700000" algn="tl">
                  <a:srgbClr val="000000">
                    <a:alpha val="43137"/>
                  </a:srgbClr>
                </a:outerShdw>
              </a:effectLst>
            </a:endParaRPr>
          </a:p>
          <a:p>
            <a:r>
              <a:rPr lang="en-US" sz="3600" b="1" dirty="0" smtClean="0">
                <a:effectLst>
                  <a:outerShdw blurRad="38100" dist="38100" dir="2700000" algn="tl">
                    <a:srgbClr val="000000">
                      <a:alpha val="43137"/>
                    </a:srgbClr>
                  </a:outerShdw>
                </a:effectLst>
              </a:rPr>
              <a:t>“Amazing Grace ..”  </a:t>
            </a: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17867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heel(1)">
                                      <p:cBhvr>
                                        <p:cTn id="15" dur="20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0" dur="500"/>
                                        <p:tgtEl>
                                          <p:spTgt spid="3">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wipe(down)">
                                      <p:cBhvr>
                                        <p:cTn id="25" dur="500"/>
                                        <p:tgtEl>
                                          <p:spTgt spid="3">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barn(inVertical)">
                                      <p:cBhvr>
                                        <p:cTn id="3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836" y="0"/>
            <a:ext cx="12081163" cy="6858000"/>
          </a:xfrm>
        </p:spPr>
        <p:txBody>
          <a:bodyPr>
            <a:normAutofit/>
          </a:bodyPr>
          <a:lstStyle/>
          <a:p>
            <a:r>
              <a:rPr lang="en-US" sz="7200" b="1" u="sng" dirty="0" smtClean="0"/>
              <a:t>#3  Conviction vs.</a:t>
            </a:r>
          </a:p>
          <a:p>
            <a:r>
              <a:rPr lang="en-US" sz="7200" b="1" u="sng" dirty="0"/>
              <a:t>C</a:t>
            </a:r>
            <a:r>
              <a:rPr lang="en-US" sz="7200" b="1" u="sng" dirty="0" smtClean="0"/>
              <a:t>onvenience </a:t>
            </a:r>
          </a:p>
          <a:p>
            <a:r>
              <a:rPr lang="en-US" sz="7200" dirty="0"/>
              <a:t> </a:t>
            </a:r>
            <a:r>
              <a:rPr lang="en-US" sz="7200" dirty="0" smtClean="0"/>
              <a:t>  1. Matt. 6:33  God is #1</a:t>
            </a:r>
          </a:p>
          <a:p>
            <a:r>
              <a:rPr lang="en-US" sz="7200" dirty="0"/>
              <a:t> </a:t>
            </a:r>
            <a:r>
              <a:rPr lang="en-US" sz="7200" dirty="0" smtClean="0"/>
              <a:t>  2. Matt. 5:16</a:t>
            </a:r>
          </a:p>
          <a:p>
            <a:r>
              <a:rPr lang="en-US" sz="7200" dirty="0" smtClean="0"/>
              <a:t>   3. Jude 3</a:t>
            </a:r>
            <a:endParaRPr lang="en-US" sz="7200" dirty="0"/>
          </a:p>
        </p:txBody>
      </p:sp>
    </p:spTree>
    <p:extLst>
      <p:ext uri="{BB962C8B-B14F-4D97-AF65-F5344CB8AC3E}">
        <p14:creationId xmlns:p14="http://schemas.microsoft.com/office/powerpoint/2010/main" val="2213869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72395" cy="6858000"/>
          </a:xfrm>
        </p:spPr>
        <p:txBody>
          <a:bodyPr>
            <a:normAutofit/>
          </a:bodyPr>
          <a:lstStyle/>
          <a:p>
            <a:r>
              <a:rPr lang="en-US" sz="4400" b="1" dirty="0" smtClean="0"/>
              <a:t>What does the Bible mean to you?  Why must</a:t>
            </a:r>
          </a:p>
          <a:p>
            <a:r>
              <a:rPr lang="en-US" sz="4400" b="1" dirty="0" smtClean="0"/>
              <a:t>We abide in its truth?   John 17:17; Rom. 10:17</a:t>
            </a:r>
          </a:p>
          <a:p>
            <a:r>
              <a:rPr lang="en-US" sz="4400" b="1" dirty="0"/>
              <a:t> </a:t>
            </a:r>
            <a:r>
              <a:rPr lang="en-US" sz="4400" b="1" dirty="0" smtClean="0"/>
              <a:t>  Look at all the other books in the world…</a:t>
            </a:r>
          </a:p>
          <a:p>
            <a:r>
              <a:rPr lang="en-US" sz="4400" b="1" dirty="0"/>
              <a:t> </a:t>
            </a:r>
            <a:r>
              <a:rPr lang="en-US" sz="4400" b="1" dirty="0" smtClean="0"/>
              <a:t>  Why is the Bible still the best seller of all?”</a:t>
            </a:r>
          </a:p>
          <a:p>
            <a:endParaRPr lang="en-US" sz="4400" b="1" dirty="0"/>
          </a:p>
          <a:p>
            <a:r>
              <a:rPr lang="en-US" sz="4400" b="1" dirty="0" smtClean="0"/>
              <a:t>It is an inspired book of God.  2 Tim. 3:16-17</a:t>
            </a:r>
          </a:p>
          <a:p>
            <a:r>
              <a:rPr lang="en-US" sz="4400" b="1" dirty="0" smtClean="0"/>
              <a:t>We are not to add to its words or take away from</a:t>
            </a:r>
          </a:p>
          <a:p>
            <a:r>
              <a:rPr lang="en-US" sz="4400" b="1" dirty="0"/>
              <a:t> </a:t>
            </a:r>
            <a:r>
              <a:rPr lang="en-US" sz="4400" b="1" dirty="0" smtClean="0"/>
              <a:t> its words.  Prov. 30:5,6;  I Pet. 4:11  </a:t>
            </a:r>
          </a:p>
          <a:p>
            <a:r>
              <a:rPr lang="en-US" sz="4400" b="1" dirty="0" smtClean="0"/>
              <a:t>We must live by it.  Matt. 4:4</a:t>
            </a:r>
            <a:endParaRPr lang="en-US" sz="4400" b="1" dirty="0"/>
          </a:p>
        </p:txBody>
      </p:sp>
    </p:spTree>
    <p:extLst>
      <p:ext uri="{BB962C8B-B14F-4D97-AF65-F5344CB8AC3E}">
        <p14:creationId xmlns:p14="http://schemas.microsoft.com/office/powerpoint/2010/main" val="2145278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endParaRPr lang="en-US" sz="4000" dirty="0" smtClean="0">
              <a:effectLst/>
            </a:endParaRPr>
          </a:p>
          <a:p>
            <a:r>
              <a:rPr lang="en-US" sz="4000" dirty="0" smtClean="0">
                <a:effectLst/>
              </a:rPr>
              <a:t>Joshua 4:1-7  When all the nation had finished passing over the Jordan, the LORD said to Joshua, </a:t>
            </a:r>
          </a:p>
          <a:p>
            <a:r>
              <a:rPr lang="en-US" sz="4000" dirty="0"/>
              <a:t> </a:t>
            </a:r>
            <a:r>
              <a:rPr lang="en-US" sz="4000" dirty="0" smtClean="0"/>
              <a:t> </a:t>
            </a:r>
            <a:r>
              <a:rPr lang="en-US" sz="4000" dirty="0" smtClean="0">
                <a:effectLst/>
              </a:rPr>
              <a:t>“Take twelve men from the people, from each tribe a man, and command them, saying, ‘Take twelve stones from here out of the midst of the Jordan, from the very place where the priests' feet stood firmly, and bring them over with you and lay them down in the place where you lodge tonight.’”</a:t>
            </a:r>
            <a:endParaRPr lang="en-US" sz="4000" dirty="0"/>
          </a:p>
        </p:txBody>
      </p:sp>
    </p:spTree>
    <p:extLst>
      <p:ext uri="{BB962C8B-B14F-4D97-AF65-F5344CB8AC3E}">
        <p14:creationId xmlns:p14="http://schemas.microsoft.com/office/powerpoint/2010/main" val="30099125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What does the Family mean to you?</a:t>
            </a:r>
            <a:endParaRPr lang="en-US" b="1" u="sng" dirty="0">
              <a:solidFill>
                <a:srgbClr val="FF0000"/>
              </a:solidFill>
            </a:endParaRPr>
          </a:p>
        </p:txBody>
      </p:sp>
      <p:sp>
        <p:nvSpPr>
          <p:cNvPr id="3" name="Content Placeholder 2"/>
          <p:cNvSpPr>
            <a:spLocks noGrp="1"/>
          </p:cNvSpPr>
          <p:nvPr>
            <p:ph idx="1"/>
          </p:nvPr>
        </p:nvSpPr>
        <p:spPr>
          <a:xfrm>
            <a:off x="838200" y="1825624"/>
            <a:ext cx="10515600" cy="5032375"/>
          </a:xfrm>
        </p:spPr>
        <p:txBody>
          <a:bodyPr>
            <a:normAutofit fontScale="55000" lnSpcReduction="20000"/>
          </a:bodyPr>
          <a:lstStyle/>
          <a:p>
            <a:r>
              <a:rPr lang="en-US" sz="6500" dirty="0" smtClean="0"/>
              <a:t>What mean you this Marriage Certificate?   </a:t>
            </a:r>
          </a:p>
          <a:p>
            <a:r>
              <a:rPr lang="en-US" sz="6500" dirty="0"/>
              <a:t> </a:t>
            </a:r>
            <a:r>
              <a:rPr lang="en-US" sz="6500" dirty="0" smtClean="0"/>
              <a:t> A new law….  Heb. 13:4   “No preacher needed!”   </a:t>
            </a:r>
          </a:p>
          <a:p>
            <a:r>
              <a:rPr lang="en-US" sz="6500" dirty="0"/>
              <a:t> </a:t>
            </a:r>
            <a:r>
              <a:rPr lang="en-US" sz="6500" dirty="0" smtClean="0"/>
              <a:t> Matt. 19:9;  </a:t>
            </a:r>
          </a:p>
          <a:p>
            <a:r>
              <a:rPr lang="en-US" sz="6500" dirty="0"/>
              <a:t> </a:t>
            </a:r>
            <a:r>
              <a:rPr lang="en-US" sz="6500" dirty="0" smtClean="0"/>
              <a:t> Rom. 7:1  marriage is a bond …a promise…and</a:t>
            </a:r>
          </a:p>
          <a:p>
            <a:r>
              <a:rPr lang="en-US" sz="6500" dirty="0" smtClean="0"/>
              <a:t>A completion of a man and woman…joined by God.</a:t>
            </a:r>
          </a:p>
          <a:p>
            <a:r>
              <a:rPr lang="en-US" sz="6500" dirty="0"/>
              <a:t> </a:t>
            </a:r>
            <a:r>
              <a:rPr lang="en-US" sz="6500" dirty="0" smtClean="0"/>
              <a:t> not woman with woman</a:t>
            </a:r>
          </a:p>
          <a:p>
            <a:r>
              <a:rPr lang="en-US" sz="6500" dirty="0"/>
              <a:t> </a:t>
            </a:r>
            <a:r>
              <a:rPr lang="en-US" sz="6500" dirty="0" smtClean="0"/>
              <a:t> not man with man</a:t>
            </a:r>
          </a:p>
          <a:p>
            <a:r>
              <a:rPr lang="en-US" sz="6500" dirty="0"/>
              <a:t> </a:t>
            </a:r>
            <a:r>
              <a:rPr lang="en-US" sz="6500" dirty="0" smtClean="0"/>
              <a:t>     </a:t>
            </a:r>
            <a:r>
              <a:rPr lang="en-US" sz="6500" b="1" dirty="0" smtClean="0"/>
              <a:t>It takes a ‘him’ and a ‘her’ …God’s order of procreation.</a:t>
            </a:r>
          </a:p>
          <a:p>
            <a:endParaRPr lang="en-US" dirty="0" smtClean="0"/>
          </a:p>
          <a:p>
            <a:r>
              <a:rPr lang="en-US" dirty="0"/>
              <a:t> </a:t>
            </a:r>
          </a:p>
        </p:txBody>
      </p:sp>
    </p:spTree>
    <p:extLst>
      <p:ext uri="{BB962C8B-B14F-4D97-AF65-F5344CB8AC3E}">
        <p14:creationId xmlns:p14="http://schemas.microsoft.com/office/powerpoint/2010/main" val="1333187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7" end="7"/>
                                            </p:txEl>
                                          </p:spTgt>
                                        </p:tgtEl>
                                        <p:attrNameLst>
                                          <p:attrName>style.visibility</p:attrName>
                                        </p:attrNameLst>
                                      </p:cBhvr>
                                      <p:to>
                                        <p:strVal val="visible"/>
                                      </p:to>
                                    </p:set>
                                    <p:anim calcmode="lin" valueType="num">
                                      <p:cBhvr>
                                        <p:cTn id="12"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93518"/>
            <a:ext cx="12105409" cy="6681355"/>
          </a:xfrm>
        </p:spPr>
        <p:txBody>
          <a:bodyPr>
            <a:normAutofit/>
          </a:bodyPr>
          <a:lstStyle/>
          <a:p>
            <a:r>
              <a:rPr lang="en-US" sz="3600" dirty="0"/>
              <a:t>"</a:t>
            </a:r>
            <a:r>
              <a:rPr lang="en-US" sz="3600" b="1" u="sng" dirty="0"/>
              <a:t>What do the poor, the hurting, and the lost mean to you?"</a:t>
            </a:r>
          </a:p>
          <a:p>
            <a:r>
              <a:rPr lang="en-US" sz="3600" dirty="0"/>
              <a:t>Those twelve stones were more than a memorial. They represented a </a:t>
            </a:r>
            <a:r>
              <a:rPr lang="en-US" sz="3600" b="1" u="sng" dirty="0">
                <a:solidFill>
                  <a:srgbClr val="FF0000"/>
                </a:solidFill>
              </a:rPr>
              <a:t>tremendous teaching opportunity-</a:t>
            </a:r>
            <a:r>
              <a:rPr lang="en-US" sz="3600" dirty="0"/>
              <a:t>-a tangible bridge full of meaning from one generation to the next. "What do those stones mean to you?"</a:t>
            </a:r>
          </a:p>
          <a:p>
            <a:r>
              <a:rPr lang="en-US" sz="3600" dirty="0"/>
              <a:t>The next generation continues to notice, learn, and ask questions. </a:t>
            </a:r>
            <a:r>
              <a:rPr lang="en-US" sz="3600" b="1" dirty="0"/>
              <a:t>"What does ___ mean to you?"</a:t>
            </a:r>
            <a:r>
              <a:rPr lang="en-US" sz="3600" dirty="0"/>
              <a:t> Are you ready for that question? Ready or not, you </a:t>
            </a:r>
            <a:r>
              <a:rPr lang="en-US" sz="3600" i="1" dirty="0"/>
              <a:t>are</a:t>
            </a:r>
            <a:r>
              <a:rPr lang="en-US" sz="3600" dirty="0"/>
              <a:t> giving an answer. Does the answer you would </a:t>
            </a:r>
            <a:r>
              <a:rPr lang="en-US" sz="3600" i="1" dirty="0"/>
              <a:t>like</a:t>
            </a:r>
            <a:r>
              <a:rPr lang="en-US" sz="3600" dirty="0"/>
              <a:t> to give harmonize with your daily habits? Will you live in such a way that you can unashamedly, easily, and naturally point the next generation to the God worth remembering and serving today?</a:t>
            </a:r>
          </a:p>
          <a:p>
            <a:endParaRPr lang="en-US" dirty="0"/>
          </a:p>
        </p:txBody>
      </p:sp>
    </p:spTree>
    <p:extLst>
      <p:ext uri="{BB962C8B-B14F-4D97-AF65-F5344CB8AC3E}">
        <p14:creationId xmlns:p14="http://schemas.microsoft.com/office/powerpoint/2010/main" val="33116756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85264"/>
          </a:xfrm>
        </p:spPr>
        <p:txBody>
          <a:bodyPr>
            <a:normAutofit/>
          </a:bodyPr>
          <a:lstStyle/>
          <a:p>
            <a:r>
              <a:rPr lang="en-US" sz="7200" b="1" dirty="0" smtClean="0"/>
              <a:t>#4  </a:t>
            </a:r>
            <a:r>
              <a:rPr lang="en-US" sz="4000" dirty="0" smtClean="0"/>
              <a:t>All of us have a past but look what God’s people</a:t>
            </a:r>
          </a:p>
          <a:p>
            <a:r>
              <a:rPr lang="en-US" sz="4000" dirty="0" smtClean="0"/>
              <a:t>Have for their future.  What is before us!</a:t>
            </a:r>
          </a:p>
          <a:p>
            <a:r>
              <a:rPr lang="en-US" sz="4000" dirty="0"/>
              <a:t> </a:t>
            </a:r>
            <a:r>
              <a:rPr lang="en-US" sz="4000" dirty="0" smtClean="0"/>
              <a:t> 2 Tim. 4:7-8  Paul.   Wouldn’t  you love to live like</a:t>
            </a:r>
          </a:p>
          <a:p>
            <a:r>
              <a:rPr lang="en-US" sz="4000" dirty="0"/>
              <a:t> </a:t>
            </a:r>
            <a:r>
              <a:rPr lang="en-US" sz="4000" dirty="0" smtClean="0"/>
              <a:t> Paul and have a future forthcoming like his.!</a:t>
            </a:r>
          </a:p>
          <a:p>
            <a:r>
              <a:rPr lang="en-US" sz="4000" dirty="0"/>
              <a:t> </a:t>
            </a:r>
            <a:r>
              <a:rPr lang="en-US" sz="4000" dirty="0" smtClean="0"/>
              <a:t> James 4:17 </a:t>
            </a:r>
          </a:p>
          <a:p>
            <a:r>
              <a:rPr lang="en-US" sz="4000" dirty="0"/>
              <a:t> </a:t>
            </a:r>
            <a:r>
              <a:rPr lang="en-US" sz="4000" dirty="0" smtClean="0"/>
              <a:t> I Tim. 1:15</a:t>
            </a:r>
          </a:p>
          <a:p>
            <a:r>
              <a:rPr lang="en-US" sz="4000" dirty="0"/>
              <a:t> </a:t>
            </a:r>
            <a:r>
              <a:rPr lang="en-US" sz="4000" dirty="0" smtClean="0"/>
              <a:t> </a:t>
            </a:r>
          </a:p>
          <a:p>
            <a:r>
              <a:rPr lang="en-US" sz="4000" dirty="0"/>
              <a:t> </a:t>
            </a:r>
            <a:r>
              <a:rPr lang="en-US" sz="4000" dirty="0" smtClean="0"/>
              <a:t> </a:t>
            </a:r>
            <a:endParaRPr lang="en-US" sz="4000" dirty="0"/>
          </a:p>
        </p:txBody>
      </p:sp>
    </p:spTree>
    <p:extLst>
      <p:ext uri="{BB962C8B-B14F-4D97-AF65-F5344CB8AC3E}">
        <p14:creationId xmlns:p14="http://schemas.microsoft.com/office/powerpoint/2010/main" val="3142167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1)">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95018" cy="6930736"/>
          </a:xfrm>
        </p:spPr>
        <p:txBody>
          <a:bodyPr>
            <a:normAutofit/>
          </a:bodyPr>
          <a:lstStyle/>
          <a:p>
            <a:r>
              <a:rPr lang="en-US" sz="3600" b="1" dirty="0" smtClean="0">
                <a:solidFill>
                  <a:srgbClr val="FF0000"/>
                </a:solidFill>
              </a:rPr>
              <a:t>What mean you this stone…</a:t>
            </a:r>
            <a:r>
              <a:rPr lang="en-US" sz="3600" b="1" u="sng" dirty="0" smtClean="0">
                <a:solidFill>
                  <a:srgbClr val="FF0000"/>
                </a:solidFill>
              </a:rPr>
              <a:t>plan …</a:t>
            </a:r>
            <a:r>
              <a:rPr lang="en-US" sz="3600" b="1" dirty="0" smtClean="0">
                <a:solidFill>
                  <a:srgbClr val="FF0000"/>
                </a:solidFill>
              </a:rPr>
              <a:t>the gospel plan of salvation?</a:t>
            </a:r>
          </a:p>
          <a:p>
            <a:r>
              <a:rPr lang="en-US" sz="3600" dirty="0"/>
              <a:t> </a:t>
            </a:r>
            <a:r>
              <a:rPr lang="en-US" sz="3600" dirty="0" smtClean="0"/>
              <a:t> Matt. 7:21-23  Doing what He tells us to do to  be saved.</a:t>
            </a:r>
          </a:p>
          <a:p>
            <a:r>
              <a:rPr lang="en-US" sz="3600" dirty="0"/>
              <a:t> </a:t>
            </a:r>
            <a:r>
              <a:rPr lang="en-US" sz="3600" dirty="0" smtClean="0"/>
              <a:t>    Hear    Rom. 10:17</a:t>
            </a:r>
          </a:p>
          <a:p>
            <a:r>
              <a:rPr lang="en-US" sz="3600" dirty="0"/>
              <a:t> </a:t>
            </a:r>
            <a:r>
              <a:rPr lang="en-US" sz="3600" dirty="0" smtClean="0"/>
              <a:t>      Believe   John 8:24</a:t>
            </a:r>
          </a:p>
          <a:p>
            <a:r>
              <a:rPr lang="en-US" sz="3600" dirty="0"/>
              <a:t> </a:t>
            </a:r>
            <a:r>
              <a:rPr lang="en-US" sz="3600" dirty="0" smtClean="0"/>
              <a:t>         Repent   Acts 2:38</a:t>
            </a:r>
          </a:p>
          <a:p>
            <a:r>
              <a:rPr lang="en-US" sz="3600" dirty="0"/>
              <a:t> </a:t>
            </a:r>
            <a:r>
              <a:rPr lang="en-US" sz="3600" dirty="0" smtClean="0"/>
              <a:t>             Confess   Matt. 10:32,33</a:t>
            </a:r>
          </a:p>
          <a:p>
            <a:r>
              <a:rPr lang="en-US" sz="3600" dirty="0"/>
              <a:t> </a:t>
            </a:r>
            <a:r>
              <a:rPr lang="en-US" sz="3600" dirty="0" smtClean="0"/>
              <a:t>                  Be Baptized…. I Pet. 3:21</a:t>
            </a:r>
          </a:p>
          <a:p>
            <a:endParaRPr lang="en-US" sz="3600" dirty="0"/>
          </a:p>
          <a:p>
            <a:r>
              <a:rPr lang="en-US" sz="3600" dirty="0" smtClean="0"/>
              <a:t>Live faithfully.,  I Cor. 15:58</a:t>
            </a:r>
          </a:p>
          <a:p>
            <a:r>
              <a:rPr lang="en-US" dirty="0"/>
              <a:t> </a:t>
            </a:r>
            <a:r>
              <a:rPr lang="en-US" dirty="0" smtClean="0"/>
              <a:t> </a:t>
            </a:r>
            <a:endParaRPr lang="en-US" dirty="0"/>
          </a:p>
        </p:txBody>
      </p:sp>
    </p:spTree>
    <p:extLst>
      <p:ext uri="{BB962C8B-B14F-4D97-AF65-F5344CB8AC3E}">
        <p14:creationId xmlns:p14="http://schemas.microsoft.com/office/powerpoint/2010/main" val="1986969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heel(1)">
                                      <p:cBhvr>
                                        <p:cTn id="23" dur="2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barn(inVertical)">
                                      <p:cBhvr>
                                        <p:cTn id="28" dur="5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500"/>
                                        <p:tgtEl>
                                          <p:spTgt spid="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p:cTn id="38"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9"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0"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nodeType="clickEffect">
                                  <p:stCondLst>
                                    <p:cond delay="0"/>
                                  </p:stCondLst>
                                  <p:childTnLst>
                                    <p:set>
                                      <p:cBhvr>
                                        <p:cTn id="45" dur="1" fill="hold">
                                          <p:stCondLst>
                                            <p:cond delay="0"/>
                                          </p:stCondLst>
                                        </p:cTn>
                                        <p:tgtEl>
                                          <p:spTgt spid="3">
                                            <p:txEl>
                                              <p:pRg st="8" end="8"/>
                                            </p:txEl>
                                          </p:spTgt>
                                        </p:tgtEl>
                                        <p:attrNameLst>
                                          <p:attrName>style.visibility</p:attrName>
                                        </p:attrNameLst>
                                      </p:cBhvr>
                                      <p:to>
                                        <p:strVal val="visible"/>
                                      </p:to>
                                    </p:set>
                                    <p:animEffect transition="in" filter="wipe(down)">
                                      <p:cBhvr>
                                        <p:cTn id="4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ingodsimage.com/wp-content/uploads/2017/03/Stack-of-Stones.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799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58815" y="532435"/>
            <a:ext cx="11403956" cy="830997"/>
          </a:xfrm>
          <a:prstGeom prst="rect">
            <a:avLst/>
          </a:prstGeom>
          <a:noFill/>
        </p:spPr>
        <p:txBody>
          <a:bodyPr wrap="none" rtlCol="0">
            <a:spAutoFit/>
          </a:bodyPr>
          <a:lstStyle/>
          <a:p>
            <a:r>
              <a:rPr lang="en-US" sz="4800" b="1" i="1" u="sng" dirty="0" smtClean="0">
                <a:solidFill>
                  <a:srgbClr val="FFFF00"/>
                </a:solidFill>
              </a:rPr>
              <a:t>What Mean Ye these Stones?   Joshua 4:1-7)</a:t>
            </a:r>
            <a:endParaRPr lang="en-US" sz="4800" b="1" i="1" u="sng" dirty="0">
              <a:solidFill>
                <a:srgbClr val="FFFF00"/>
              </a:solidFill>
            </a:endParaRPr>
          </a:p>
        </p:txBody>
      </p:sp>
    </p:spTree>
    <p:extLst>
      <p:ext uri="{BB962C8B-B14F-4D97-AF65-F5344CB8AC3E}">
        <p14:creationId xmlns:p14="http://schemas.microsoft.com/office/powerpoint/2010/main" val="13000996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Autofit/>
          </a:bodyPr>
          <a:lstStyle/>
          <a:p>
            <a:r>
              <a:rPr lang="en-US" sz="3600" dirty="0" smtClean="0">
                <a:effectLst/>
              </a:rPr>
              <a:t>  Then Joshua called the twelve men from the people of Israel, whom he had appointed, a man from each tribe. And Joshua said to them, “Pass on before the ark of the LORD your God into the midst of the Jordan, and take up each of you a stone upon his shoulder, according to the number of the tribes of the people of Israel, that this may be a sign among you. </a:t>
            </a:r>
          </a:p>
          <a:p>
            <a:r>
              <a:rPr lang="en-US" sz="3600" dirty="0"/>
              <a:t> </a:t>
            </a:r>
            <a:r>
              <a:rPr lang="en-US" sz="3600" dirty="0" smtClean="0"/>
              <a:t>    </a:t>
            </a:r>
            <a:r>
              <a:rPr lang="en-US" sz="3600" b="1" u="sng" dirty="0" smtClean="0">
                <a:solidFill>
                  <a:srgbClr val="FF0000"/>
                </a:solidFill>
                <a:effectLst/>
              </a:rPr>
              <a:t>When your children ask in time to come</a:t>
            </a:r>
            <a:r>
              <a:rPr lang="en-US" sz="3600" dirty="0" smtClean="0">
                <a:effectLst/>
              </a:rPr>
              <a:t>,</a:t>
            </a:r>
            <a:r>
              <a:rPr lang="en-US" sz="3600" b="1" dirty="0" smtClean="0">
                <a:effectLst/>
              </a:rPr>
              <a:t> ‘What do those stones mean to you?’</a:t>
            </a:r>
            <a:r>
              <a:rPr lang="en-US" sz="3600" dirty="0" smtClean="0">
                <a:effectLst/>
              </a:rPr>
              <a:t> then you shall tell them that the waters of the Jordan were cut off before the ark of the covenant of the LORD. </a:t>
            </a:r>
          </a:p>
          <a:p>
            <a:r>
              <a:rPr lang="en-US" sz="3600" dirty="0"/>
              <a:t> </a:t>
            </a:r>
            <a:r>
              <a:rPr lang="en-US" sz="3600" dirty="0" smtClean="0"/>
              <a:t>   </a:t>
            </a:r>
            <a:r>
              <a:rPr lang="en-US" sz="3600" dirty="0" smtClean="0">
                <a:effectLst/>
              </a:rPr>
              <a:t>When it passed over the Jordan, the waters of the Jordan were cut off. So </a:t>
            </a:r>
            <a:r>
              <a:rPr lang="en-US" sz="4400" b="1" u="sng" dirty="0" smtClean="0">
                <a:effectLst/>
              </a:rPr>
              <a:t>these stones </a:t>
            </a:r>
            <a:r>
              <a:rPr lang="en-US" sz="3600" dirty="0" smtClean="0">
                <a:effectLst/>
              </a:rPr>
              <a:t>shall be to the people of Israel </a:t>
            </a:r>
            <a:r>
              <a:rPr lang="en-US" sz="3600" b="1" u="sng" dirty="0" smtClean="0">
                <a:solidFill>
                  <a:schemeClr val="accent5">
                    <a:lumMod val="75000"/>
                  </a:schemeClr>
                </a:solidFill>
                <a:effectLst/>
              </a:rPr>
              <a:t>a memorial forever.” </a:t>
            </a:r>
            <a:r>
              <a:rPr lang="en-US" sz="3600" dirty="0" smtClean="0">
                <a:effectLst/>
              </a:rPr>
              <a:t>(</a:t>
            </a:r>
            <a:r>
              <a:rPr lang="en-US" sz="3600" dirty="0" smtClean="0">
                <a:effectLst/>
                <a:hlinkClick r:id="rId2"/>
              </a:rPr>
              <a:t>Joshua 4:1-7</a:t>
            </a:r>
            <a:r>
              <a:rPr lang="en-US" dirty="0" smtClean="0">
                <a:effectLst/>
              </a:rPr>
              <a:t>)</a:t>
            </a:r>
            <a:endParaRPr lang="en-US" dirty="0"/>
          </a:p>
        </p:txBody>
      </p:sp>
    </p:spTree>
    <p:extLst>
      <p:ext uri="{BB962C8B-B14F-4D97-AF65-F5344CB8AC3E}">
        <p14:creationId xmlns:p14="http://schemas.microsoft.com/office/powerpoint/2010/main" val="13221895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49383" y="609600"/>
            <a:ext cx="11700162" cy="914400"/>
          </a:xfrm>
          <a:solidFill>
            <a:schemeClr val="accent2"/>
          </a:solidFill>
        </p:spPr>
        <p:txBody>
          <a:bodyPr/>
          <a:lstStyle/>
          <a:p>
            <a:pPr eaLnBrk="1" hangingPunct="1"/>
            <a:r>
              <a:rPr lang="en-US" altLang="en-US" sz="4000" b="1" dirty="0">
                <a:solidFill>
                  <a:schemeClr val="bg1"/>
                </a:solidFill>
                <a:effectLst>
                  <a:outerShdw blurRad="38100" dist="38100" dir="2700000" algn="tl">
                    <a:srgbClr val="000000"/>
                  </a:outerShdw>
                </a:effectLst>
              </a:rPr>
              <a:t>Is It Really Too </a:t>
            </a:r>
            <a:r>
              <a:rPr lang="en-US" altLang="en-US" sz="4000" b="1" dirty="0" smtClean="0">
                <a:solidFill>
                  <a:schemeClr val="bg1"/>
                </a:solidFill>
                <a:effectLst>
                  <a:outerShdw blurRad="38100" dist="38100" dir="2700000" algn="tl">
                    <a:srgbClr val="000000"/>
                  </a:outerShdw>
                </a:effectLst>
              </a:rPr>
              <a:t>Much to ask of us?</a:t>
            </a:r>
            <a:endParaRPr lang="en-US" altLang="en-US" sz="2800" dirty="0">
              <a:solidFill>
                <a:schemeClr val="bg1"/>
              </a:solidFill>
              <a:effectLst>
                <a:outerShdw blurRad="38100" dist="38100" dir="2700000" algn="tl">
                  <a:srgbClr val="000000"/>
                </a:outerShdw>
              </a:effectLst>
            </a:endParaRPr>
          </a:p>
        </p:txBody>
      </p:sp>
      <p:sp>
        <p:nvSpPr>
          <p:cNvPr id="14339" name="Rectangle 3"/>
          <p:cNvSpPr>
            <a:spLocks noGrp="1" noChangeArrowheads="1"/>
          </p:cNvSpPr>
          <p:nvPr>
            <p:ph type="body" idx="1"/>
          </p:nvPr>
        </p:nvSpPr>
        <p:spPr>
          <a:xfrm>
            <a:off x="2209800" y="1752600"/>
            <a:ext cx="7620000" cy="4953000"/>
          </a:xfrm>
        </p:spPr>
        <p:txBody>
          <a:bodyPr>
            <a:normAutofit lnSpcReduction="10000"/>
          </a:bodyPr>
          <a:lstStyle/>
          <a:p>
            <a:pPr marL="0" indent="0">
              <a:lnSpc>
                <a:spcPct val="110000"/>
              </a:lnSpc>
              <a:buNone/>
            </a:pPr>
            <a:r>
              <a:rPr lang="en-US" altLang="en-US" sz="2400" b="1"/>
              <a:t>1 John 5:3</a:t>
            </a:r>
            <a:r>
              <a:rPr lang="en-US" altLang="en-US" sz="2400"/>
              <a:t> For this is the love of God, that we keep His commandments. And His commandments are not burdensome.</a:t>
            </a:r>
          </a:p>
          <a:p>
            <a:pPr marL="0" indent="0">
              <a:lnSpc>
                <a:spcPct val="110000"/>
              </a:lnSpc>
              <a:buNone/>
            </a:pPr>
            <a:endParaRPr lang="en-US" altLang="en-US" sz="1400"/>
          </a:p>
          <a:p>
            <a:pPr marL="0" indent="0">
              <a:lnSpc>
                <a:spcPct val="110000"/>
              </a:lnSpc>
              <a:buNone/>
            </a:pPr>
            <a:r>
              <a:rPr lang="en-US" altLang="en-US" sz="2400" b="1"/>
              <a:t>Mt. 11:28</a:t>
            </a:r>
            <a:r>
              <a:rPr lang="en-US" altLang="en-US" sz="2400"/>
              <a:t> Come to Me, all you who labor and are heavy laden, and I will give you rest.</a:t>
            </a:r>
          </a:p>
          <a:p>
            <a:pPr marL="0" indent="0">
              <a:lnSpc>
                <a:spcPct val="110000"/>
              </a:lnSpc>
              <a:buNone/>
            </a:pPr>
            <a:r>
              <a:rPr lang="en-US" altLang="en-US" sz="2400" b="1"/>
              <a:t>29</a:t>
            </a:r>
            <a:r>
              <a:rPr lang="en-US" altLang="en-US" sz="2400"/>
              <a:t> Take My yoke upon you and learn from Me, for I am gentle and lowly in heart, and you will find rest for your souls.</a:t>
            </a:r>
          </a:p>
          <a:p>
            <a:pPr marL="0" indent="0">
              <a:lnSpc>
                <a:spcPct val="110000"/>
              </a:lnSpc>
              <a:buNone/>
            </a:pPr>
            <a:r>
              <a:rPr lang="en-US" altLang="en-US" sz="2400" b="1"/>
              <a:t>30</a:t>
            </a:r>
            <a:r>
              <a:rPr lang="en-US" altLang="en-US" sz="2400"/>
              <a:t> For My yoke is easy and My burden is light.</a:t>
            </a:r>
          </a:p>
          <a:p>
            <a:pPr marL="0" indent="0">
              <a:lnSpc>
                <a:spcPct val="110000"/>
              </a:lnSpc>
              <a:buNone/>
            </a:pPr>
            <a:endParaRPr lang="en-US" altLang="en-US" sz="1400"/>
          </a:p>
          <a:p>
            <a:pPr marL="0" indent="0">
              <a:lnSpc>
                <a:spcPct val="110000"/>
              </a:lnSpc>
              <a:buNone/>
            </a:pPr>
            <a:r>
              <a:rPr lang="en-US" altLang="en-US" sz="2400" b="1"/>
              <a:t>John 14:15</a:t>
            </a:r>
            <a:r>
              <a:rPr lang="en-US" altLang="en-US" sz="2400"/>
              <a:t> If you love Me, keep My commandments.</a:t>
            </a:r>
            <a:endParaRPr lang="en-US" altLang="en-US" smtClean="0"/>
          </a:p>
        </p:txBody>
      </p:sp>
    </p:spTree>
    <p:extLst>
      <p:ext uri="{BB962C8B-B14F-4D97-AF65-F5344CB8AC3E}">
        <p14:creationId xmlns:p14="http://schemas.microsoft.com/office/powerpoint/2010/main" val="39267526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wipe(left)">
                                      <p:cBhvr>
                                        <p:cTn id="7" dur="500"/>
                                        <p:tgtEl>
                                          <p:spTgt spid="143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339">
                                            <p:txEl>
                                              <p:pRg st="2" end="2"/>
                                            </p:txEl>
                                          </p:spTgt>
                                        </p:tgtEl>
                                        <p:attrNameLst>
                                          <p:attrName>style.visibility</p:attrName>
                                        </p:attrNameLst>
                                      </p:cBhvr>
                                      <p:to>
                                        <p:strVal val="visible"/>
                                      </p:to>
                                    </p:set>
                                    <p:animEffect transition="in" filter="wipe(left)">
                                      <p:cBhvr>
                                        <p:cTn id="12" dur="500"/>
                                        <p:tgtEl>
                                          <p:spTgt spid="1433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4339">
                                            <p:txEl>
                                              <p:pRg st="3" end="3"/>
                                            </p:txEl>
                                          </p:spTgt>
                                        </p:tgtEl>
                                        <p:attrNameLst>
                                          <p:attrName>style.visibility</p:attrName>
                                        </p:attrNameLst>
                                      </p:cBhvr>
                                      <p:to>
                                        <p:strVal val="visible"/>
                                      </p:to>
                                    </p:set>
                                    <p:animEffect transition="in" filter="wipe(left)">
                                      <p:cBhvr>
                                        <p:cTn id="17" dur="500"/>
                                        <p:tgtEl>
                                          <p:spTgt spid="1433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4339">
                                            <p:txEl>
                                              <p:pRg st="4" end="4"/>
                                            </p:txEl>
                                          </p:spTgt>
                                        </p:tgtEl>
                                        <p:attrNameLst>
                                          <p:attrName>style.visibility</p:attrName>
                                        </p:attrNameLst>
                                      </p:cBhvr>
                                      <p:to>
                                        <p:strVal val="visible"/>
                                      </p:to>
                                    </p:set>
                                    <p:animEffect transition="in" filter="wipe(left)">
                                      <p:cBhvr>
                                        <p:cTn id="22" dur="500"/>
                                        <p:tgtEl>
                                          <p:spTgt spid="1433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4339">
                                            <p:txEl>
                                              <p:pRg st="6" end="6"/>
                                            </p:txEl>
                                          </p:spTgt>
                                        </p:tgtEl>
                                        <p:attrNameLst>
                                          <p:attrName>style.visibility</p:attrName>
                                        </p:attrNameLst>
                                      </p:cBhvr>
                                      <p:to>
                                        <p:strVal val="visible"/>
                                      </p:to>
                                    </p:set>
                                    <p:animEffect transition="in" filter="wipe(left)">
                                      <p:cBhvr>
                                        <p:cTn id="27" dur="500"/>
                                        <p:tgtEl>
                                          <p:spTgt spid="1433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914401"/>
            <a:ext cx="7772400" cy="1470025"/>
          </a:xfrm>
        </p:spPr>
        <p:txBody>
          <a:bodyPr>
            <a:normAutofit fontScale="90000"/>
          </a:bodyPr>
          <a:lstStyle/>
          <a:p>
            <a:r>
              <a:rPr lang="en-US" sz="5400" b="1" dirty="0"/>
              <a:t>Ready With An </a:t>
            </a:r>
            <a:r>
              <a:rPr lang="en-US" sz="5400" b="1" dirty="0" smtClean="0"/>
              <a:t>Answer</a:t>
            </a:r>
            <a:br>
              <a:rPr lang="en-US" sz="5400" b="1" dirty="0" smtClean="0"/>
            </a:br>
            <a:r>
              <a:rPr lang="en-US" sz="5400" b="1" dirty="0" smtClean="0"/>
              <a:t>I Pet. 3:15</a:t>
            </a:r>
            <a:endParaRPr lang="en-US" sz="5400" b="1" dirty="0"/>
          </a:p>
        </p:txBody>
      </p:sp>
      <p:sp>
        <p:nvSpPr>
          <p:cNvPr id="3" name="Subtitle 2"/>
          <p:cNvSpPr>
            <a:spLocks noGrp="1"/>
          </p:cNvSpPr>
          <p:nvPr>
            <p:ph type="subTitle" idx="1"/>
          </p:nvPr>
        </p:nvSpPr>
        <p:spPr>
          <a:xfrm>
            <a:off x="2895600" y="2670175"/>
            <a:ext cx="6400800" cy="1752600"/>
          </a:xfrm>
        </p:spPr>
        <p:txBody>
          <a:bodyPr/>
          <a:lstStyle/>
          <a:p>
            <a:r>
              <a:rPr lang="en-US" b="1" dirty="0">
                <a:solidFill>
                  <a:schemeClr val="bg1"/>
                </a:solidFill>
              </a:rPr>
              <a:t>1 </a:t>
            </a:r>
            <a:r>
              <a:rPr lang="en-US" b="1">
                <a:solidFill>
                  <a:schemeClr val="bg1"/>
                </a:solidFill>
              </a:rPr>
              <a:t>Peter 3:15</a:t>
            </a:r>
            <a:endParaRPr lang="en-US" b="1" dirty="0">
              <a:solidFill>
                <a:schemeClr val="bg1"/>
              </a:solidFill>
            </a:endParaRPr>
          </a:p>
        </p:txBody>
      </p:sp>
      <p:pic>
        <p:nvPicPr>
          <p:cNvPr id="1026" name="Picture 2" descr="https://assets.answersingenesis.org/img/cms/content/contentnode/header_image/bible-question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955144"/>
            <a:ext cx="9144000" cy="29028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5100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ingodsimage.com/wp-content/uploads/2017/03/Stack-of-Stones.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799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58815" y="532435"/>
            <a:ext cx="11403956" cy="830997"/>
          </a:xfrm>
          <a:prstGeom prst="rect">
            <a:avLst/>
          </a:prstGeom>
          <a:noFill/>
        </p:spPr>
        <p:txBody>
          <a:bodyPr wrap="none" rtlCol="0">
            <a:spAutoFit/>
          </a:bodyPr>
          <a:lstStyle/>
          <a:p>
            <a:r>
              <a:rPr lang="en-US" sz="4800" b="1" i="1" u="sng" dirty="0" smtClean="0">
                <a:solidFill>
                  <a:srgbClr val="FFFF00"/>
                </a:solidFill>
              </a:rPr>
              <a:t>What Mean Ye these Stones?   Joshua 4:1-7)</a:t>
            </a:r>
            <a:endParaRPr lang="en-US" sz="4800" b="1" i="1" u="sng" dirty="0">
              <a:solidFill>
                <a:srgbClr val="FFFF00"/>
              </a:solidFill>
            </a:endParaRPr>
          </a:p>
        </p:txBody>
      </p:sp>
    </p:spTree>
    <p:extLst>
      <p:ext uri="{BB962C8B-B14F-4D97-AF65-F5344CB8AC3E}">
        <p14:creationId xmlns:p14="http://schemas.microsoft.com/office/powerpoint/2010/main" val="6480788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54091"/>
          </a:xfrm>
        </p:spPr>
        <p:txBody>
          <a:bodyPr>
            <a:normAutofit/>
          </a:bodyPr>
          <a:lstStyle/>
          <a:p>
            <a:r>
              <a:rPr lang="en-US" sz="4800" b="1" u="sng" dirty="0" smtClean="0">
                <a:solidFill>
                  <a:srgbClr val="FF0000"/>
                </a:solidFill>
              </a:rPr>
              <a:t>#1  Remember What </a:t>
            </a:r>
            <a:r>
              <a:rPr lang="en-US" sz="8000" b="1" u="sng" dirty="0" smtClean="0">
                <a:solidFill>
                  <a:srgbClr val="FF0000"/>
                </a:solidFill>
              </a:rPr>
              <a:t>God </a:t>
            </a:r>
            <a:r>
              <a:rPr lang="en-US" sz="4800" b="1" u="sng" dirty="0" smtClean="0">
                <a:solidFill>
                  <a:srgbClr val="FF0000"/>
                </a:solidFill>
              </a:rPr>
              <a:t>hath done</a:t>
            </a:r>
          </a:p>
          <a:p>
            <a:endParaRPr lang="en-US" sz="4800" b="1" dirty="0"/>
          </a:p>
          <a:p>
            <a:r>
              <a:rPr lang="en-US" sz="4800" b="1" dirty="0" smtClean="0"/>
              <a:t>It was GOD who parted the waters</a:t>
            </a:r>
          </a:p>
          <a:p>
            <a:r>
              <a:rPr lang="en-US" sz="4800" b="1" dirty="0" smtClean="0"/>
              <a:t>For the children to walk across the</a:t>
            </a:r>
          </a:p>
          <a:p>
            <a:r>
              <a:rPr lang="en-US" sz="4800" b="1" dirty="0" smtClean="0"/>
              <a:t>Jordan on dry land!</a:t>
            </a:r>
          </a:p>
          <a:p>
            <a:endParaRPr lang="en-US" sz="4800" b="1" dirty="0"/>
          </a:p>
        </p:txBody>
      </p:sp>
    </p:spTree>
    <p:extLst>
      <p:ext uri="{BB962C8B-B14F-4D97-AF65-F5344CB8AC3E}">
        <p14:creationId xmlns:p14="http://schemas.microsoft.com/office/powerpoint/2010/main" val="1824939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864" y="103909"/>
            <a:ext cx="12036136" cy="6837218"/>
          </a:xfrm>
        </p:spPr>
        <p:txBody>
          <a:bodyPr>
            <a:normAutofit/>
          </a:bodyPr>
          <a:lstStyle/>
          <a:p>
            <a:r>
              <a:rPr lang="en-US" sz="3600" dirty="0" smtClean="0"/>
              <a:t>We need to teach our children that it is GOD who</a:t>
            </a:r>
          </a:p>
          <a:p>
            <a:r>
              <a:rPr lang="en-US" sz="3600" dirty="0" smtClean="0"/>
              <a:t>Hath blessed us so much in our lives.</a:t>
            </a:r>
          </a:p>
          <a:p>
            <a:r>
              <a:rPr lang="en-US" sz="3600" dirty="0" smtClean="0"/>
              <a:t>        What they have, what they have been given…</a:t>
            </a:r>
          </a:p>
          <a:p>
            <a:r>
              <a:rPr lang="en-US" sz="3600" dirty="0"/>
              <a:t> </a:t>
            </a:r>
            <a:r>
              <a:rPr lang="en-US" sz="3600" dirty="0" smtClean="0"/>
              <a:t>        ALL from a loving and kind Father who loved us.</a:t>
            </a:r>
          </a:p>
          <a:p>
            <a:r>
              <a:rPr lang="en-US" sz="3600" dirty="0"/>
              <a:t> </a:t>
            </a:r>
            <a:r>
              <a:rPr lang="en-US" sz="3600" dirty="0" smtClean="0"/>
              <a:t>        James 1:17  Every good blessing..</a:t>
            </a:r>
          </a:p>
          <a:p>
            <a:r>
              <a:rPr lang="en-US" sz="3600" dirty="0"/>
              <a:t> </a:t>
            </a:r>
            <a:r>
              <a:rPr lang="en-US" sz="3600" dirty="0" smtClean="0"/>
              <a:t>        Our lives, our homes, our families…all from God.</a:t>
            </a:r>
          </a:p>
          <a:p>
            <a:r>
              <a:rPr lang="en-US" sz="4400" dirty="0"/>
              <a:t> </a:t>
            </a:r>
            <a:r>
              <a:rPr lang="en-US" sz="4400" dirty="0" smtClean="0"/>
              <a:t>        Eccl.12:13-14   Teach them to FEAR GOD.  </a:t>
            </a:r>
          </a:p>
          <a:p>
            <a:r>
              <a:rPr lang="en-US" sz="4400" b="1" dirty="0" smtClean="0">
                <a:solidFill>
                  <a:srgbClr val="FF0000"/>
                </a:solidFill>
              </a:rPr>
              <a:t>(Fear:</a:t>
            </a:r>
          </a:p>
          <a:p>
            <a:r>
              <a:rPr lang="en-US" sz="4400" b="1" dirty="0" smtClean="0">
                <a:solidFill>
                  <a:srgbClr val="FF0000"/>
                </a:solidFill>
              </a:rPr>
              <a:t>A wholesome dread of displeasing God!)</a:t>
            </a:r>
          </a:p>
          <a:p>
            <a:r>
              <a:rPr lang="en-US" sz="4400" b="1" dirty="0">
                <a:solidFill>
                  <a:srgbClr val="92D050"/>
                </a:solidFill>
              </a:rPr>
              <a:t> </a:t>
            </a:r>
            <a:r>
              <a:rPr lang="en-US" sz="4400" b="1" dirty="0" smtClean="0">
                <a:solidFill>
                  <a:srgbClr val="92D050"/>
                </a:solidFill>
              </a:rPr>
              <a:t>   </a:t>
            </a:r>
            <a:endParaRPr lang="en-US" sz="4400" b="1" dirty="0">
              <a:solidFill>
                <a:srgbClr val="92D050"/>
              </a:solidFill>
            </a:endParaRPr>
          </a:p>
        </p:txBody>
      </p:sp>
    </p:spTree>
    <p:extLst>
      <p:ext uri="{BB962C8B-B14F-4D97-AF65-F5344CB8AC3E}">
        <p14:creationId xmlns:p14="http://schemas.microsoft.com/office/powerpoint/2010/main" val="4029840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wheel(1)">
                                      <p:cBhvr>
                                        <p:cTn id="7" dur="2000"/>
                                        <p:tgtEl>
                                          <p:spTgt spid="3">
                                            <p:txEl>
                                              <p:pRg st="7" end="7"/>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wheel(1)">
                                      <p:cBhvr>
                                        <p:cTn id="10"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446" y="0"/>
            <a:ext cx="12091554" cy="6858000"/>
          </a:xfrm>
        </p:spPr>
        <p:txBody>
          <a:bodyPr/>
          <a:lstStyle/>
          <a:p>
            <a:r>
              <a:rPr lang="en-US" sz="6600" dirty="0" smtClean="0"/>
              <a:t>#2  .   </a:t>
            </a:r>
            <a:r>
              <a:rPr lang="en-US" sz="4800" b="1" u="sng" dirty="0" smtClean="0">
                <a:solidFill>
                  <a:srgbClr val="FF0000"/>
                </a:solidFill>
              </a:rPr>
              <a:t>Every Generation must be taught.   </a:t>
            </a:r>
            <a:endParaRPr lang="en-US" b="1" u="sng" dirty="0" smtClean="0">
              <a:solidFill>
                <a:srgbClr val="FF0000"/>
              </a:solidFill>
            </a:endParaRPr>
          </a:p>
          <a:p>
            <a:r>
              <a:rPr lang="en-US" dirty="0"/>
              <a:t> </a:t>
            </a:r>
            <a:r>
              <a:rPr lang="en-US" dirty="0" smtClean="0"/>
              <a:t>     </a:t>
            </a:r>
            <a:endParaRPr lang="en-US" dirty="0"/>
          </a:p>
        </p:txBody>
      </p:sp>
    </p:spTree>
    <p:extLst>
      <p:ext uri="{BB962C8B-B14F-4D97-AF65-F5344CB8AC3E}">
        <p14:creationId xmlns:p14="http://schemas.microsoft.com/office/powerpoint/2010/main" val="328163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1573</TotalTime>
  <Words>1338</Words>
  <Application>Microsoft Office PowerPoint</Application>
  <PresentationFormat>Widescreen</PresentationFormat>
  <Paragraphs>134</Paragraphs>
  <Slides>24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ＭＳ Ｐゴシック</vt:lpstr>
      <vt:lpstr>Arial</vt:lpstr>
      <vt:lpstr>Calibri</vt:lpstr>
      <vt:lpstr>Calibri Light</vt:lpstr>
      <vt:lpstr>Office Theme</vt:lpstr>
      <vt:lpstr>PowerPoint Presentation</vt:lpstr>
      <vt:lpstr>PowerPoint Presentation</vt:lpstr>
      <vt:lpstr>PowerPoint Presentation</vt:lpstr>
      <vt:lpstr>Is It Really Too Much to ask of us?</vt:lpstr>
      <vt:lpstr>Ready With An Answer I Pet. 3:15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Is It Too Much To Faithfully Worship God?</vt:lpstr>
      <vt:lpstr>PowerPoint Presentation</vt:lpstr>
      <vt:lpstr>PowerPoint Presentation</vt:lpstr>
      <vt:lpstr>PowerPoint Presentation</vt:lpstr>
      <vt:lpstr>PowerPoint Presentation</vt:lpstr>
      <vt:lpstr>PowerPoint Presentation</vt:lpstr>
      <vt:lpstr>PowerPoint Presentation</vt:lpstr>
      <vt:lpstr>What does the Family mean to you?</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dc:creator>
  <cp:lastModifiedBy>Eddie Gooch</cp:lastModifiedBy>
  <cp:revision>30</cp:revision>
  <cp:lastPrinted>2019-09-08T03:10:39Z</cp:lastPrinted>
  <dcterms:created xsi:type="dcterms:W3CDTF">2019-09-06T03:25:52Z</dcterms:created>
  <dcterms:modified xsi:type="dcterms:W3CDTF">2019-09-08T15:29:20Z</dcterms:modified>
</cp:coreProperties>
</file>