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347" r:id="rId2"/>
    <p:sldId id="380" r:id="rId3"/>
    <p:sldId id="382" r:id="rId4"/>
    <p:sldId id="379" r:id="rId5"/>
    <p:sldId id="378" r:id="rId6"/>
    <p:sldId id="355" r:id="rId7"/>
    <p:sldId id="354" r:id="rId8"/>
    <p:sldId id="358" r:id="rId9"/>
    <p:sldId id="376" r:id="rId10"/>
    <p:sldId id="360" r:id="rId11"/>
    <p:sldId id="359" r:id="rId12"/>
    <p:sldId id="364" r:id="rId13"/>
    <p:sldId id="365" r:id="rId14"/>
    <p:sldId id="366" r:id="rId15"/>
    <p:sldId id="367" r:id="rId16"/>
    <p:sldId id="369" r:id="rId17"/>
    <p:sldId id="361" r:id="rId18"/>
    <p:sldId id="385" r:id="rId19"/>
    <p:sldId id="386" r:id="rId20"/>
    <p:sldId id="370" r:id="rId21"/>
    <p:sldId id="350" r:id="rId22"/>
    <p:sldId id="371" r:id="rId23"/>
    <p:sldId id="372" r:id="rId24"/>
    <p:sldId id="319" r:id="rId25"/>
    <p:sldId id="351" r:id="rId26"/>
    <p:sldId id="321" r:id="rId27"/>
    <p:sldId id="323" r:id="rId28"/>
    <p:sldId id="325" r:id="rId29"/>
    <p:sldId id="327" r:id="rId30"/>
    <p:sldId id="374" r:id="rId31"/>
    <p:sldId id="331" r:id="rId32"/>
    <p:sldId id="333" r:id="rId33"/>
    <p:sldId id="394" r:id="rId34"/>
    <p:sldId id="335" r:id="rId35"/>
    <p:sldId id="337" r:id="rId36"/>
    <p:sldId id="339" r:id="rId37"/>
    <p:sldId id="341" r:id="rId38"/>
    <p:sldId id="344" r:id="rId39"/>
    <p:sldId id="396" r:id="rId40"/>
    <p:sldId id="346" r:id="rId41"/>
    <p:sldId id="297" r:id="rId42"/>
    <p:sldId id="383" r:id="rId43"/>
    <p:sldId id="387" r:id="rId44"/>
    <p:sldId id="388" r:id="rId45"/>
    <p:sldId id="389" r:id="rId46"/>
    <p:sldId id="390" r:id="rId47"/>
    <p:sldId id="392" r:id="rId48"/>
    <p:sldId id="393" r:id="rId49"/>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77" d="100"/>
          <a:sy n="77" d="100"/>
        </p:scale>
        <p:origin x="6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69CB575E-AE97-4CED-96D3-8CA0180FCDCE}" type="datetimeFigureOut">
              <a:rPr lang="en-US" smtClean="0"/>
              <a:t>1/20/2019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B91FCE81-55C8-4D90-B793-423142E0D3F8}" type="slidenum">
              <a:rPr lang="en-US" smtClean="0"/>
              <a:t>‹#›</a:t>
            </a:fld>
            <a:endParaRPr lang="en-US"/>
          </a:p>
        </p:txBody>
      </p:sp>
    </p:spTree>
    <p:extLst>
      <p:ext uri="{BB962C8B-B14F-4D97-AF65-F5344CB8AC3E}">
        <p14:creationId xmlns:p14="http://schemas.microsoft.com/office/powerpoint/2010/main" val="8812921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CFF8D2-80FA-4074-ABD0-B2BEDFBA93E1}" type="datetimeFigureOut">
              <a:rPr lang="en-US" smtClean="0"/>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234623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FF8D2-80FA-4074-ABD0-B2BEDFBA93E1}" type="datetimeFigureOut">
              <a:rPr lang="en-US" smtClean="0"/>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958356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FF8D2-80FA-4074-ABD0-B2BEDFBA93E1}" type="datetimeFigureOut">
              <a:rPr lang="en-US" smtClean="0"/>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508398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FF8D2-80FA-4074-ABD0-B2BEDFBA93E1}" type="datetimeFigureOut">
              <a:rPr lang="en-US" smtClean="0"/>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208230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CFF8D2-80FA-4074-ABD0-B2BEDFBA93E1}" type="datetimeFigureOut">
              <a:rPr lang="en-US" smtClean="0"/>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3695301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CFF8D2-80FA-4074-ABD0-B2BEDFBA93E1}" type="datetimeFigureOut">
              <a:rPr lang="en-US" smtClean="0"/>
              <a:t>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2614133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CFF8D2-80FA-4074-ABD0-B2BEDFBA93E1}" type="datetimeFigureOut">
              <a:rPr lang="en-US" smtClean="0"/>
              <a:t>1/20/2019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138145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CFF8D2-80FA-4074-ABD0-B2BEDFBA93E1}" type="datetimeFigureOut">
              <a:rPr lang="en-US" smtClean="0"/>
              <a:t>1/20/2019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7090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CFF8D2-80FA-4074-ABD0-B2BEDFBA93E1}" type="datetimeFigureOut">
              <a:rPr lang="en-US" smtClean="0"/>
              <a:t>1/20/2019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966267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FF8D2-80FA-4074-ABD0-B2BEDFBA93E1}" type="datetimeFigureOut">
              <a:rPr lang="en-US" smtClean="0"/>
              <a:t>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1164428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CFF8D2-80FA-4074-ABD0-B2BEDFBA93E1}" type="datetimeFigureOut">
              <a:rPr lang="en-US" smtClean="0"/>
              <a:t>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AD6A0-34D2-4487-AAB1-14FEA6AA8E0C}" type="slidenum">
              <a:rPr lang="en-US" smtClean="0"/>
              <a:t>‹#›</a:t>
            </a:fld>
            <a:endParaRPr lang="en-US"/>
          </a:p>
        </p:txBody>
      </p:sp>
    </p:spTree>
    <p:extLst>
      <p:ext uri="{BB962C8B-B14F-4D97-AF65-F5344CB8AC3E}">
        <p14:creationId xmlns:p14="http://schemas.microsoft.com/office/powerpoint/2010/main" val="94119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FF8D2-80FA-4074-ABD0-B2BEDFBA93E1}" type="datetimeFigureOut">
              <a:rPr lang="en-US" smtClean="0"/>
              <a:t>1/20/2019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AD6A0-34D2-4487-AAB1-14FEA6AA8E0C}" type="slidenum">
              <a:rPr lang="en-US" smtClean="0"/>
              <a:t>‹#›</a:t>
            </a:fld>
            <a:endParaRPr lang="en-US"/>
          </a:p>
        </p:txBody>
      </p:sp>
    </p:spTree>
    <p:extLst>
      <p:ext uri="{BB962C8B-B14F-4D97-AF65-F5344CB8AC3E}">
        <p14:creationId xmlns:p14="http://schemas.microsoft.com/office/powerpoint/2010/main" val="328462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hyperlink" Target="https://www.biblestudytools.com/interlinear-bible/strongs/?t=kjv&amp;ll=g&amp;sn=5567" TargetMode="External"/><Relationship Id="rId13" Type="http://schemas.openxmlformats.org/officeDocument/2006/relationships/hyperlink" Target="https://www.biblestudytools.com/interlinear-bible/strongs/?t=kjv&amp;ll=g&amp;sn=2532" TargetMode="External"/><Relationship Id="rId18" Type="http://schemas.openxmlformats.org/officeDocument/2006/relationships/hyperlink" Target="https://www.biblestudytools.com/interlinear-bible/strongs/?t=kjv&amp;ll=g&amp;sn=3686" TargetMode="External"/><Relationship Id="rId26" Type="http://schemas.openxmlformats.org/officeDocument/2006/relationships/hyperlink" Target="https://www.biblestudytools.com/interlinear-bible/strongs/?t=kjv&amp;ll=g&amp;sn=5600" TargetMode="External"/><Relationship Id="rId3" Type="http://schemas.openxmlformats.org/officeDocument/2006/relationships/hyperlink" Target="https://www.biblestudytools.com/interlinear-bible/strongs/?t=kjv&amp;ll=g&amp;sn=5100" TargetMode="External"/><Relationship Id="rId21" Type="http://schemas.openxmlformats.org/officeDocument/2006/relationships/hyperlink" Target="https://www.biblestudytools.com/interlinear-bible/strongs/?t=kjv&amp;ll=g&amp;sn=4102" TargetMode="External"/><Relationship Id="rId7" Type="http://schemas.openxmlformats.org/officeDocument/2006/relationships/hyperlink" Target="https://www.biblestudytools.com/interlinear-bible/strongs/?t=kjv&amp;ll=g&amp;sn=2114" TargetMode="External"/><Relationship Id="rId12" Type="http://schemas.openxmlformats.org/officeDocument/2006/relationships/hyperlink" Target="https://www.biblestudytools.com/interlinear-bible/strongs/?t=kjv&amp;ll=g&amp;sn=1577" TargetMode="External"/><Relationship Id="rId17" Type="http://schemas.openxmlformats.org/officeDocument/2006/relationships/hyperlink" Target="https://www.biblestudytools.com/interlinear-bible/strongs/?t=kjv&amp;ll=g&amp;sn=1637" TargetMode="External"/><Relationship Id="rId25" Type="http://schemas.openxmlformats.org/officeDocument/2006/relationships/hyperlink" Target="https://www.biblestudytools.com/interlinear-bible/strongs/?t=kjv&amp;ll=g&amp;sn=2579" TargetMode="External"/><Relationship Id="rId2" Type="http://schemas.openxmlformats.org/officeDocument/2006/relationships/hyperlink" Target="https://www.biblestudytools.com/interlinear-bible/strongs/?t=kjv&amp;ll=g&amp;sn=2553" TargetMode="External"/><Relationship Id="rId16" Type="http://schemas.openxmlformats.org/officeDocument/2006/relationships/hyperlink" Target="https://www.biblestudytools.com/interlinear-bible/strongs/?t=kjv&amp;ll=g&amp;sn=218" TargetMode="External"/><Relationship Id="rId20" Type="http://schemas.openxmlformats.org/officeDocument/2006/relationships/hyperlink" Target="https://www.biblestudytools.com/interlinear-bible/strongs/?t=kjv&amp;ll=g&amp;sn=2171" TargetMode="External"/><Relationship Id="rId29" Type="http://schemas.openxmlformats.org/officeDocument/2006/relationships/hyperlink" Target="https://www.biblestudytools.com/interlinear-bible/strongs/?t=kjv&amp;ll=g&amp;sn=863" TargetMode="External"/><Relationship Id="rId1" Type="http://schemas.openxmlformats.org/officeDocument/2006/relationships/slideLayout" Target="../slideLayouts/slideLayout2.xml"/><Relationship Id="rId6" Type="http://schemas.openxmlformats.org/officeDocument/2006/relationships/hyperlink" Target="https://www.biblestudytools.com/interlinear-bible/strongs/?t=kjv&amp;ll=g&amp;sn=4336" TargetMode="External"/><Relationship Id="rId11" Type="http://schemas.openxmlformats.org/officeDocument/2006/relationships/hyperlink" Target="https://www.biblestudytools.com/interlinear-bible/strongs/?t=kjv&amp;ll=g&amp;sn=4245" TargetMode="External"/><Relationship Id="rId24" Type="http://schemas.openxmlformats.org/officeDocument/2006/relationships/hyperlink" Target="https://www.biblestudytools.com/interlinear-bible/strongs/?t=kjv&amp;ll=g&amp;sn=1453" TargetMode="External"/><Relationship Id="rId5" Type="http://schemas.openxmlformats.org/officeDocument/2006/relationships/hyperlink" Target="https://www.biblestudytools.com/interlinear-bible/strongs/?t=kjv&amp;ll=g&amp;sn=5213" TargetMode="External"/><Relationship Id="rId15" Type="http://schemas.openxmlformats.org/officeDocument/2006/relationships/hyperlink" Target="https://www.biblestudytools.com/interlinear-bible/strongs/?t=kjv&amp;ll=g&amp;sn=846" TargetMode="External"/><Relationship Id="rId23" Type="http://schemas.openxmlformats.org/officeDocument/2006/relationships/hyperlink" Target="https://www.biblestudytools.com/interlinear-bible/strongs/?t=kjv&amp;ll=g&amp;sn=2577" TargetMode="External"/><Relationship Id="rId28" Type="http://schemas.openxmlformats.org/officeDocument/2006/relationships/hyperlink" Target="https://www.biblestudytools.com/interlinear-bible/strongs/?t=kjv&amp;ll=g&amp;sn=266" TargetMode="External"/><Relationship Id="rId10" Type="http://schemas.openxmlformats.org/officeDocument/2006/relationships/hyperlink" Target="https://www.biblestudytools.com/interlinear-bible/strongs/?t=kjv&amp;ll=g&amp;sn=4341" TargetMode="External"/><Relationship Id="rId19" Type="http://schemas.openxmlformats.org/officeDocument/2006/relationships/hyperlink" Target="https://www.biblestudytools.com/interlinear-bible/strongs/?t=kjv&amp;ll=g&amp;sn=2962" TargetMode="External"/><Relationship Id="rId4" Type="http://schemas.openxmlformats.org/officeDocument/2006/relationships/hyperlink" Target="https://www.biblestudytools.com/interlinear-bible/strongs/?t=kjv&amp;ll=g&amp;sn=1722" TargetMode="External"/><Relationship Id="rId9" Type="http://schemas.openxmlformats.org/officeDocument/2006/relationships/hyperlink" Target="https://www.biblestudytools.com/interlinear-bible/strongs/?t=kjv&amp;ll=g&amp;sn=770" TargetMode="External"/><Relationship Id="rId14" Type="http://schemas.openxmlformats.org/officeDocument/2006/relationships/hyperlink" Target="https://www.biblestudytools.com/interlinear-bible/strongs/?t=kjv&amp;ll=g&amp;sn=1909" TargetMode="External"/><Relationship Id="rId22" Type="http://schemas.openxmlformats.org/officeDocument/2006/relationships/hyperlink" Target="https://www.biblestudytools.com/interlinear-bible/strongs/?t=kjv&amp;ll=g&amp;sn=4982" TargetMode="External"/><Relationship Id="rId27" Type="http://schemas.openxmlformats.org/officeDocument/2006/relationships/hyperlink" Target="https://www.biblestudytools.com/interlinear-bible/strongs/?t=kjv&amp;ll=g&amp;sn=4160"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0" y="0"/>
            <a:ext cx="12125325" cy="6858000"/>
          </a:xfrm>
          <a:prstGeom prst="rect">
            <a:avLst/>
          </a:prstGeom>
        </p:spPr>
      </p:pic>
    </p:spTree>
    <p:extLst>
      <p:ext uri="{BB962C8B-B14F-4D97-AF65-F5344CB8AC3E}">
        <p14:creationId xmlns:p14="http://schemas.microsoft.com/office/powerpoint/2010/main" val="14438022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21475"/>
          </a:xfrm>
        </p:spPr>
        <p:txBody>
          <a:bodyPr/>
          <a:lstStyle/>
          <a:p>
            <a:r>
              <a:rPr lang="en-US" sz="4400" b="1" u="sng" dirty="0" smtClean="0">
                <a:solidFill>
                  <a:srgbClr val="FF0000"/>
                </a:solidFill>
              </a:rPr>
              <a:t>Visiting and attending </a:t>
            </a:r>
          </a:p>
          <a:p>
            <a:endParaRPr lang="en-US" sz="3600" dirty="0">
              <a:solidFill>
                <a:srgbClr val="FFFF00"/>
              </a:solidFill>
            </a:endParaRPr>
          </a:p>
          <a:p>
            <a:r>
              <a:rPr lang="en-US" sz="3600" dirty="0" smtClean="0"/>
              <a:t>= </a:t>
            </a:r>
            <a:r>
              <a:rPr lang="en-US" sz="3600" dirty="0"/>
              <a:t>to show interest</a:t>
            </a:r>
            <a:r>
              <a:rPr lang="en-US" sz="3600" dirty="0" smtClean="0"/>
              <a:t>,</a:t>
            </a:r>
          </a:p>
          <a:p>
            <a:r>
              <a:rPr lang="en-US" sz="3600" dirty="0" smtClean="0"/>
              <a:t>        </a:t>
            </a:r>
            <a:r>
              <a:rPr lang="en-US" sz="3600" dirty="0"/>
              <a:t>to comfort</a:t>
            </a:r>
            <a:r>
              <a:rPr lang="en-US" sz="3600" dirty="0" smtClean="0"/>
              <a:t>,</a:t>
            </a:r>
          </a:p>
          <a:p>
            <a:r>
              <a:rPr lang="en-US" sz="3600" dirty="0" smtClean="0"/>
              <a:t>             to </a:t>
            </a:r>
            <a:r>
              <a:rPr lang="en-US" sz="3600" dirty="0"/>
              <a:t>strengthen</a:t>
            </a:r>
            <a:r>
              <a:rPr lang="en-US" sz="3600" dirty="0" smtClean="0"/>
              <a:t>,</a:t>
            </a:r>
          </a:p>
          <a:p>
            <a:r>
              <a:rPr lang="en-US" sz="3600" dirty="0" smtClean="0"/>
              <a:t>                 </a:t>
            </a:r>
            <a:r>
              <a:rPr lang="en-US" sz="3600" dirty="0"/>
              <a:t>to encourage</a:t>
            </a:r>
            <a:r>
              <a:rPr lang="en-US" sz="3600" dirty="0" smtClean="0"/>
              <a:t>,</a:t>
            </a:r>
          </a:p>
          <a:p>
            <a:r>
              <a:rPr lang="en-US" sz="3600" dirty="0" smtClean="0"/>
              <a:t>                    to </a:t>
            </a:r>
            <a:r>
              <a:rPr lang="en-US" sz="3600" dirty="0"/>
              <a:t>assist </a:t>
            </a:r>
            <a:endParaRPr lang="en-US" sz="3600" dirty="0" smtClean="0"/>
          </a:p>
          <a:p>
            <a:r>
              <a:rPr lang="en-US" sz="3600" dirty="0" smtClean="0"/>
              <a:t>                         and </a:t>
            </a:r>
            <a:r>
              <a:rPr lang="en-US" sz="3600" dirty="0"/>
              <a:t>give attention to</a:t>
            </a:r>
          </a:p>
          <a:p>
            <a:endParaRPr lang="en-US"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10</a:t>
            </a:fld>
            <a:endParaRPr lang="en-US" dirty="0"/>
          </a:p>
        </p:txBody>
      </p:sp>
    </p:spTree>
    <p:extLst>
      <p:ext uri="{BB962C8B-B14F-4D97-AF65-F5344CB8AC3E}">
        <p14:creationId xmlns:p14="http://schemas.microsoft.com/office/powerpoint/2010/main" val="2943703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600" b="1" dirty="0" smtClean="0">
                <a:solidFill>
                  <a:srgbClr val="FF0000"/>
                </a:solidFill>
                <a:latin typeface="Bauhaus 93" panose="04030905020B02020C02" pitchFamily="82" charset="0"/>
              </a:rPr>
              <a:t>  1. Jesus was concerned about the sick…</a:t>
            </a:r>
            <a:endParaRPr lang="en-US" sz="6600" b="1" dirty="0">
              <a:solidFill>
                <a:srgbClr val="FF0000"/>
              </a:solidFill>
              <a:latin typeface="Bauhaus 93" panose="04030905020B02020C02" pitchFamily="82" charset="0"/>
            </a:endParaRPr>
          </a:p>
        </p:txBody>
      </p:sp>
    </p:spTree>
    <p:extLst>
      <p:ext uri="{BB962C8B-B14F-4D97-AF65-F5344CB8AC3E}">
        <p14:creationId xmlns:p14="http://schemas.microsoft.com/office/powerpoint/2010/main" val="1993516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FF0000"/>
                </a:solidFill>
              </a:rPr>
              <a:t>Mt. 4:24</a:t>
            </a:r>
            <a:endParaRPr lang="en-US" sz="6000" b="1" dirty="0">
              <a:solidFill>
                <a:srgbClr val="FF0000"/>
              </a:solidFill>
            </a:endParaRPr>
          </a:p>
        </p:txBody>
      </p:sp>
      <p:sp>
        <p:nvSpPr>
          <p:cNvPr id="3" name="Content Placeholder 2"/>
          <p:cNvSpPr>
            <a:spLocks noGrp="1"/>
          </p:cNvSpPr>
          <p:nvPr>
            <p:ph idx="1"/>
          </p:nvPr>
        </p:nvSpPr>
        <p:spPr/>
        <p:txBody>
          <a:bodyPr>
            <a:normAutofit/>
          </a:bodyPr>
          <a:lstStyle/>
          <a:p>
            <a:r>
              <a:rPr lang="en-US" sz="3600" dirty="0"/>
              <a:t>His fame went throughout all Syria; and they brought to Him all</a:t>
            </a:r>
            <a:r>
              <a:rPr lang="en-US" sz="3600" u="sng" dirty="0">
                <a:solidFill>
                  <a:srgbClr val="FF0000"/>
                </a:solidFill>
              </a:rPr>
              <a:t> </a:t>
            </a:r>
            <a:r>
              <a:rPr lang="en-US" sz="3600" b="1" u="sng" dirty="0">
                <a:solidFill>
                  <a:srgbClr val="FF0000"/>
                </a:solidFill>
              </a:rPr>
              <a:t>sick people </a:t>
            </a:r>
            <a:r>
              <a:rPr lang="en-US" sz="3600" dirty="0"/>
              <a:t>who were afflicted with various diseases and torments, and those who were demon-possessed, epileptics, and paralytics; and He healed them. </a:t>
            </a:r>
          </a:p>
        </p:txBody>
      </p:sp>
      <p:sp>
        <p:nvSpPr>
          <p:cNvPr id="4" name="Slide Number Placeholder 3"/>
          <p:cNvSpPr>
            <a:spLocks noGrp="1"/>
          </p:cNvSpPr>
          <p:nvPr>
            <p:ph type="sldNum" sz="quarter" idx="12"/>
          </p:nvPr>
        </p:nvSpPr>
        <p:spPr/>
        <p:txBody>
          <a:bodyPr/>
          <a:lstStyle/>
          <a:p>
            <a:fld id="{0DD2BD76-A9FF-4E02-80E4-30DB68C20C46}" type="slidenum">
              <a:rPr lang="en-US" smtClean="0"/>
              <a:pPr/>
              <a:t>12</a:t>
            </a:fld>
            <a:endParaRPr lang="en-US" dirty="0"/>
          </a:p>
        </p:txBody>
      </p:sp>
    </p:spTree>
    <p:extLst>
      <p:ext uri="{BB962C8B-B14F-4D97-AF65-F5344CB8AC3E}">
        <p14:creationId xmlns:p14="http://schemas.microsoft.com/office/powerpoint/2010/main" val="629584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00"/>
                </a:solidFill>
              </a:rPr>
              <a:t>Mt. 8:14-15,  Jesus healed Peter’s mother-in-law</a:t>
            </a:r>
            <a:endParaRPr lang="en-US" b="1" u="sng" dirty="0">
              <a:solidFill>
                <a:srgbClr val="FF0000"/>
              </a:solidFill>
            </a:endParaRPr>
          </a:p>
        </p:txBody>
      </p:sp>
      <p:sp>
        <p:nvSpPr>
          <p:cNvPr id="3" name="Content Placeholder 2"/>
          <p:cNvSpPr>
            <a:spLocks noGrp="1"/>
          </p:cNvSpPr>
          <p:nvPr>
            <p:ph idx="1"/>
          </p:nvPr>
        </p:nvSpPr>
        <p:spPr/>
        <p:txBody>
          <a:bodyPr>
            <a:normAutofit/>
          </a:bodyPr>
          <a:lstStyle/>
          <a:p>
            <a:pPr marL="0" indent="0">
              <a:buNone/>
            </a:pPr>
            <a:endParaRPr lang="en-US" sz="3600" dirty="0" smtClean="0"/>
          </a:p>
          <a:p>
            <a:pPr marL="0" indent="0">
              <a:buNone/>
            </a:pPr>
            <a:r>
              <a:rPr lang="en-US" sz="3600" dirty="0" smtClean="0"/>
              <a:t>[</a:t>
            </a:r>
            <a:r>
              <a:rPr lang="en-US" sz="3600" dirty="0"/>
              <a:t>14] And when Jesus was come into Peter's house, he saw his wife's mother laid, and</a:t>
            </a:r>
            <a:r>
              <a:rPr lang="en-US" sz="3600" b="1" dirty="0">
                <a:solidFill>
                  <a:srgbClr val="FF0000"/>
                </a:solidFill>
              </a:rPr>
              <a:t> sick </a:t>
            </a:r>
            <a:r>
              <a:rPr lang="en-US" sz="3600" dirty="0"/>
              <a:t>of a fever.</a:t>
            </a:r>
          </a:p>
          <a:p>
            <a:pPr marL="0" indent="0">
              <a:buNone/>
            </a:pPr>
            <a:r>
              <a:rPr lang="en-US" sz="3600" dirty="0"/>
              <a:t>[15] And he touched her hand, and the fever left her: and she arose, and ministered unto them.</a:t>
            </a:r>
            <a:endParaRPr lang="en-US" sz="3600" dirty="0" smtClean="0"/>
          </a:p>
        </p:txBody>
      </p:sp>
      <p:sp>
        <p:nvSpPr>
          <p:cNvPr id="4" name="Slide Number Placeholder 3"/>
          <p:cNvSpPr>
            <a:spLocks noGrp="1"/>
          </p:cNvSpPr>
          <p:nvPr>
            <p:ph type="sldNum" sz="quarter" idx="12"/>
          </p:nvPr>
        </p:nvSpPr>
        <p:spPr/>
        <p:txBody>
          <a:bodyPr/>
          <a:lstStyle/>
          <a:p>
            <a:fld id="{0DD2BD76-A9FF-4E02-80E4-30DB68C20C46}" type="slidenum">
              <a:rPr lang="en-US" smtClean="0"/>
              <a:pPr/>
              <a:t>13</a:t>
            </a:fld>
            <a:endParaRPr lang="en-US" dirty="0"/>
          </a:p>
        </p:txBody>
      </p:sp>
    </p:spTree>
    <p:extLst>
      <p:ext uri="{BB962C8B-B14F-4D97-AF65-F5344CB8AC3E}">
        <p14:creationId xmlns:p14="http://schemas.microsoft.com/office/powerpoint/2010/main" val="2192520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chemeClr val="accent6">
                    <a:lumMod val="75000"/>
                  </a:schemeClr>
                </a:solidFill>
              </a:rPr>
              <a:t>Mt. 8:16,  JESUS  healed all that were sick</a:t>
            </a:r>
            <a:endParaRPr lang="en-US" b="1" u="sng" dirty="0">
              <a:solidFill>
                <a:schemeClr val="accent6">
                  <a:lumMod val="75000"/>
                </a:schemeClr>
              </a:solidFill>
            </a:endParaRPr>
          </a:p>
        </p:txBody>
      </p:sp>
      <p:sp>
        <p:nvSpPr>
          <p:cNvPr id="3" name="Content Placeholder 2"/>
          <p:cNvSpPr>
            <a:spLocks noGrp="1"/>
          </p:cNvSpPr>
          <p:nvPr>
            <p:ph idx="1"/>
          </p:nvPr>
        </p:nvSpPr>
        <p:spPr/>
        <p:txBody>
          <a:bodyPr>
            <a:normAutofit/>
          </a:bodyPr>
          <a:lstStyle/>
          <a:p>
            <a:r>
              <a:rPr lang="en-US" sz="3600" dirty="0"/>
              <a:t>[16] When the even was come, they brought unto him many that were possessed with devils: and he cast out the spirits with his word, and </a:t>
            </a:r>
            <a:r>
              <a:rPr lang="en-US" sz="3600" b="1" u="sng" dirty="0">
                <a:solidFill>
                  <a:srgbClr val="FF0000"/>
                </a:solidFill>
              </a:rPr>
              <a:t>healed all that were sick:</a:t>
            </a:r>
          </a:p>
        </p:txBody>
      </p:sp>
      <p:sp>
        <p:nvSpPr>
          <p:cNvPr id="4" name="Slide Number Placeholder 3"/>
          <p:cNvSpPr>
            <a:spLocks noGrp="1"/>
          </p:cNvSpPr>
          <p:nvPr>
            <p:ph type="sldNum" sz="quarter" idx="12"/>
          </p:nvPr>
        </p:nvSpPr>
        <p:spPr/>
        <p:txBody>
          <a:bodyPr/>
          <a:lstStyle/>
          <a:p>
            <a:fld id="{0DD2BD76-A9FF-4E02-80E4-30DB68C20C46}" type="slidenum">
              <a:rPr lang="en-US" smtClean="0"/>
              <a:pPr/>
              <a:t>14</a:t>
            </a:fld>
            <a:endParaRPr lang="en-US" dirty="0"/>
          </a:p>
        </p:txBody>
      </p:sp>
    </p:spTree>
    <p:extLst>
      <p:ext uri="{BB962C8B-B14F-4D97-AF65-F5344CB8AC3E}">
        <p14:creationId xmlns:p14="http://schemas.microsoft.com/office/powerpoint/2010/main" val="29306476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50000"/>
                  </a:schemeClr>
                </a:solidFill>
              </a:rPr>
              <a:t>Mt. 10:8, JESUS gave power to his disciples to heal</a:t>
            </a:r>
            <a:endParaRPr lang="en-US" b="1" dirty="0">
              <a:solidFill>
                <a:schemeClr val="accent3">
                  <a:lumMod val="50000"/>
                </a:schemeClr>
              </a:solidFill>
            </a:endParaRPr>
          </a:p>
        </p:txBody>
      </p:sp>
      <p:sp>
        <p:nvSpPr>
          <p:cNvPr id="3" name="Content Placeholder 2"/>
          <p:cNvSpPr>
            <a:spLocks noGrp="1"/>
          </p:cNvSpPr>
          <p:nvPr>
            <p:ph idx="1"/>
          </p:nvPr>
        </p:nvSpPr>
        <p:spPr/>
        <p:txBody>
          <a:bodyPr>
            <a:normAutofit/>
          </a:bodyPr>
          <a:lstStyle/>
          <a:p>
            <a:r>
              <a:rPr lang="en-US" sz="3600" b="1" u="sng" dirty="0" smtClean="0">
                <a:solidFill>
                  <a:srgbClr val="FF0000"/>
                </a:solidFill>
              </a:rPr>
              <a:t> Heal </a:t>
            </a:r>
            <a:r>
              <a:rPr lang="en-US" sz="3600" b="1" u="sng" dirty="0">
                <a:solidFill>
                  <a:srgbClr val="FF0000"/>
                </a:solidFill>
              </a:rPr>
              <a:t>the sick</a:t>
            </a:r>
            <a:r>
              <a:rPr lang="en-US" sz="3600" dirty="0"/>
              <a:t>, </a:t>
            </a:r>
            <a:endParaRPr lang="en-US" sz="3600" dirty="0" smtClean="0"/>
          </a:p>
          <a:p>
            <a:r>
              <a:rPr lang="en-US" sz="3600" dirty="0"/>
              <a:t> </a:t>
            </a:r>
            <a:r>
              <a:rPr lang="en-US" sz="3600" dirty="0" smtClean="0"/>
              <a:t> cleanse </a:t>
            </a:r>
            <a:r>
              <a:rPr lang="en-US" sz="3600" dirty="0"/>
              <a:t>the lepers</a:t>
            </a:r>
            <a:r>
              <a:rPr lang="en-US" sz="3600" dirty="0" smtClean="0"/>
              <a:t>,</a:t>
            </a:r>
          </a:p>
          <a:p>
            <a:r>
              <a:rPr lang="en-US" sz="3600" dirty="0"/>
              <a:t> </a:t>
            </a:r>
            <a:r>
              <a:rPr lang="en-US" sz="3600" dirty="0" smtClean="0"/>
              <a:t>    </a:t>
            </a:r>
            <a:r>
              <a:rPr lang="en-US" sz="3600" dirty="0"/>
              <a:t>raise the dead</a:t>
            </a:r>
            <a:r>
              <a:rPr lang="en-US" sz="3600" dirty="0" smtClean="0"/>
              <a:t>,</a:t>
            </a:r>
          </a:p>
          <a:p>
            <a:r>
              <a:rPr lang="en-US" sz="3600" dirty="0"/>
              <a:t> </a:t>
            </a:r>
            <a:r>
              <a:rPr lang="en-US" sz="3600" dirty="0" smtClean="0"/>
              <a:t>       </a:t>
            </a:r>
            <a:r>
              <a:rPr lang="en-US" sz="3600" dirty="0"/>
              <a:t>cast out devils: </a:t>
            </a:r>
            <a:endParaRPr lang="en-US" sz="3600" dirty="0" smtClean="0"/>
          </a:p>
          <a:p>
            <a:r>
              <a:rPr lang="en-US" sz="3600" dirty="0"/>
              <a:t> </a:t>
            </a:r>
            <a:r>
              <a:rPr lang="en-US" sz="3600" dirty="0" smtClean="0"/>
              <a:t>            freely </a:t>
            </a:r>
            <a:r>
              <a:rPr lang="en-US" sz="3600" dirty="0"/>
              <a:t>ye have received, </a:t>
            </a:r>
            <a:endParaRPr lang="en-US" sz="3600" dirty="0" smtClean="0"/>
          </a:p>
          <a:p>
            <a:r>
              <a:rPr lang="en-US" sz="3600" dirty="0"/>
              <a:t> </a:t>
            </a:r>
            <a:r>
              <a:rPr lang="en-US" sz="3600" dirty="0" smtClean="0"/>
              <a:t>                  freely </a:t>
            </a:r>
            <a:r>
              <a:rPr lang="en-US" sz="3600" dirty="0"/>
              <a:t>give.</a:t>
            </a:r>
          </a:p>
        </p:txBody>
      </p:sp>
      <p:sp>
        <p:nvSpPr>
          <p:cNvPr id="4" name="Slide Number Placeholder 3"/>
          <p:cNvSpPr>
            <a:spLocks noGrp="1"/>
          </p:cNvSpPr>
          <p:nvPr>
            <p:ph type="sldNum" sz="quarter" idx="12"/>
          </p:nvPr>
        </p:nvSpPr>
        <p:spPr/>
        <p:txBody>
          <a:bodyPr/>
          <a:lstStyle/>
          <a:p>
            <a:fld id="{0DD2BD76-A9FF-4E02-80E4-30DB68C20C46}" type="slidenum">
              <a:rPr lang="en-US" smtClean="0"/>
              <a:pPr/>
              <a:t>15</a:t>
            </a:fld>
            <a:endParaRPr lang="en-US" dirty="0"/>
          </a:p>
        </p:txBody>
      </p:sp>
    </p:spTree>
    <p:extLst>
      <p:ext uri="{BB962C8B-B14F-4D97-AF65-F5344CB8AC3E}">
        <p14:creationId xmlns:p14="http://schemas.microsoft.com/office/powerpoint/2010/main" val="1684669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algn="ctr"/>
            <a:r>
              <a:rPr lang="en-US" sz="8800" b="1" dirty="0">
                <a:solidFill>
                  <a:srgbClr val="FF0000"/>
                </a:solidFill>
              </a:rPr>
              <a:t>II. It is important to attend to the sick</a:t>
            </a:r>
          </a:p>
        </p:txBody>
      </p:sp>
      <p:sp>
        <p:nvSpPr>
          <p:cNvPr id="4" name="Slide Number Placeholder 3"/>
          <p:cNvSpPr>
            <a:spLocks noGrp="1"/>
          </p:cNvSpPr>
          <p:nvPr>
            <p:ph type="sldNum" sz="quarter" idx="12"/>
          </p:nvPr>
        </p:nvSpPr>
        <p:spPr/>
        <p:txBody>
          <a:bodyPr/>
          <a:lstStyle/>
          <a:p>
            <a:fld id="{0DD2BD76-A9FF-4E02-80E4-30DB68C20C46}" type="slidenum">
              <a:rPr lang="en-US" smtClean="0"/>
              <a:pPr/>
              <a:t>16</a:t>
            </a:fld>
            <a:endParaRPr lang="en-US" dirty="0"/>
          </a:p>
        </p:txBody>
      </p:sp>
    </p:spTree>
    <p:extLst>
      <p:ext uri="{BB962C8B-B14F-4D97-AF65-F5344CB8AC3E}">
        <p14:creationId xmlns:p14="http://schemas.microsoft.com/office/powerpoint/2010/main" val="26485515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14300"/>
            <a:ext cx="12106275" cy="6743700"/>
          </a:xfrm>
        </p:spPr>
        <p:txBody>
          <a:bodyPr>
            <a:normAutofit/>
          </a:bodyPr>
          <a:lstStyle/>
          <a:p>
            <a:r>
              <a:rPr lang="en-US" sz="4800" b="1" u="sng" dirty="0" smtClean="0">
                <a:solidFill>
                  <a:srgbClr val="FF0000"/>
                </a:solidFill>
              </a:rPr>
              <a:t>II.  It is important to God for Christians </a:t>
            </a:r>
          </a:p>
          <a:p>
            <a:r>
              <a:rPr lang="en-US" sz="4800" b="1" u="sng" dirty="0" smtClean="0">
                <a:solidFill>
                  <a:srgbClr val="FF0000"/>
                </a:solidFill>
              </a:rPr>
              <a:t>To attend the sick.</a:t>
            </a:r>
          </a:p>
          <a:p>
            <a:pPr marL="0" indent="0">
              <a:buNone/>
            </a:pPr>
            <a:r>
              <a:rPr lang="en-US" sz="4800" b="1" dirty="0" smtClean="0">
                <a:solidFill>
                  <a:srgbClr val="FF0000"/>
                </a:solidFill>
              </a:rPr>
              <a:t>        </a:t>
            </a:r>
            <a:r>
              <a:rPr lang="en-US" sz="4800" b="1" dirty="0" smtClean="0">
                <a:solidFill>
                  <a:schemeClr val="accent6">
                    <a:lumMod val="75000"/>
                  </a:schemeClr>
                </a:solidFill>
              </a:rPr>
              <a:t>Parable of the Good Samaritan</a:t>
            </a:r>
            <a:r>
              <a:rPr lang="en-US" sz="4800" b="1" dirty="0" smtClean="0">
                <a:solidFill>
                  <a:srgbClr val="FF0000"/>
                </a:solidFill>
              </a:rPr>
              <a:t>/</a:t>
            </a:r>
          </a:p>
          <a:p>
            <a:r>
              <a:rPr lang="en-US" sz="4800" b="1" dirty="0" smtClean="0">
                <a:solidFill>
                  <a:srgbClr val="FF0000"/>
                </a:solidFill>
              </a:rPr>
              <a:t>Luke10:30-37   Priest; </a:t>
            </a:r>
            <a:r>
              <a:rPr lang="en-US" sz="4800" b="1" dirty="0" err="1" smtClean="0">
                <a:solidFill>
                  <a:srgbClr val="FF0000"/>
                </a:solidFill>
              </a:rPr>
              <a:t>Levite;Samaritan</a:t>
            </a:r>
            <a:r>
              <a:rPr lang="en-US" sz="4800" b="1" dirty="0" smtClean="0">
                <a:solidFill>
                  <a:srgbClr val="FF0000"/>
                </a:solidFill>
              </a:rPr>
              <a:t>.</a:t>
            </a:r>
          </a:p>
          <a:p>
            <a:r>
              <a:rPr lang="en-US" sz="4800" b="1" dirty="0" smtClean="0">
                <a:solidFill>
                  <a:srgbClr val="FF0000"/>
                </a:solidFill>
              </a:rPr>
              <a:t>  Who was neighbor to the sick?</a:t>
            </a:r>
          </a:p>
          <a:p>
            <a:r>
              <a:rPr lang="en-US" sz="4800" b="1" dirty="0">
                <a:solidFill>
                  <a:srgbClr val="FF0000"/>
                </a:solidFill>
              </a:rPr>
              <a:t> </a:t>
            </a:r>
            <a:r>
              <a:rPr lang="en-US" sz="4800" b="1" dirty="0" smtClean="0">
                <a:solidFill>
                  <a:srgbClr val="FF0000"/>
                </a:solidFill>
              </a:rPr>
              <a:t>  The One who showed mercy</a:t>
            </a:r>
          </a:p>
          <a:p>
            <a:r>
              <a:rPr lang="en-US" sz="4800" b="1" dirty="0">
                <a:solidFill>
                  <a:srgbClr val="FF0000"/>
                </a:solidFill>
              </a:rPr>
              <a:t> </a:t>
            </a:r>
            <a:r>
              <a:rPr lang="en-US" sz="4800" b="1" dirty="0" smtClean="0">
                <a:solidFill>
                  <a:srgbClr val="FF0000"/>
                </a:solidFill>
              </a:rPr>
              <a:t>  “Go, and do thou likewise!!”</a:t>
            </a:r>
          </a:p>
          <a:p>
            <a:endParaRPr lang="en-US" sz="4800" b="1" dirty="0">
              <a:solidFill>
                <a:srgbClr val="FF0000"/>
              </a:solidFill>
            </a:endParaRPr>
          </a:p>
        </p:txBody>
      </p:sp>
    </p:spTree>
    <p:extLst>
      <p:ext uri="{BB962C8B-B14F-4D97-AF65-F5344CB8AC3E}">
        <p14:creationId xmlns:p14="http://schemas.microsoft.com/office/powerpoint/2010/main" val="13227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6275" cy="6858000"/>
          </a:xfrm>
        </p:spPr>
        <p:txBody>
          <a:bodyPr>
            <a:normAutofit lnSpcReduction="10000"/>
          </a:bodyPr>
          <a:lstStyle/>
          <a:p>
            <a:r>
              <a:rPr lang="en-US" sz="3600" dirty="0" smtClean="0"/>
              <a:t>In Matt Taylor’s good sermon last Sunday</a:t>
            </a:r>
          </a:p>
          <a:p>
            <a:r>
              <a:rPr lang="en-US" sz="3600" dirty="0" smtClean="0"/>
              <a:t>Morning, he reminded us that even Paul was</a:t>
            </a:r>
          </a:p>
          <a:p>
            <a:r>
              <a:rPr lang="en-US" sz="3600" dirty="0" smtClean="0"/>
              <a:t>Told:   </a:t>
            </a:r>
            <a:r>
              <a:rPr lang="en-US" sz="3600" b="1" u="sng" dirty="0" smtClean="0"/>
              <a:t>Gal. 2:10   </a:t>
            </a:r>
            <a:r>
              <a:rPr lang="en-US" sz="3600" dirty="0" smtClean="0"/>
              <a:t>“Only they would that we should</a:t>
            </a:r>
          </a:p>
          <a:p>
            <a:r>
              <a:rPr lang="en-US" sz="3600" dirty="0" smtClean="0"/>
              <a:t>Remember the poor; the same which I also was </a:t>
            </a:r>
          </a:p>
          <a:p>
            <a:r>
              <a:rPr lang="en-US" sz="3600" dirty="0" smtClean="0"/>
              <a:t>Forward to do.”</a:t>
            </a:r>
          </a:p>
          <a:p>
            <a:r>
              <a:rPr lang="en-US" sz="3600" dirty="0"/>
              <a:t> </a:t>
            </a:r>
            <a:r>
              <a:rPr lang="en-US" sz="3600" dirty="0" smtClean="0"/>
              <a:t> </a:t>
            </a:r>
            <a:r>
              <a:rPr lang="en-US" sz="3600" b="1" u="sng" dirty="0" smtClean="0"/>
              <a:t>James 2:14-15  </a:t>
            </a:r>
            <a:r>
              <a:rPr lang="en-US" sz="3600" dirty="0" smtClean="0"/>
              <a:t>“What doth it profit ,my brethren, </a:t>
            </a:r>
          </a:p>
          <a:p>
            <a:r>
              <a:rPr lang="en-US" sz="3600" dirty="0" smtClean="0"/>
              <a:t>Though a man say he hath faith and have not works?</a:t>
            </a:r>
          </a:p>
          <a:p>
            <a:r>
              <a:rPr lang="en-US" sz="3600" dirty="0" smtClean="0"/>
              <a:t>Can faith save him?  If a brother or sister be naked,</a:t>
            </a:r>
          </a:p>
          <a:p>
            <a:r>
              <a:rPr lang="en-US" sz="3600" dirty="0" smtClean="0"/>
              <a:t>And destitute of daily food, and one of you say unto </a:t>
            </a:r>
          </a:p>
          <a:p>
            <a:r>
              <a:rPr lang="en-US" sz="3600" dirty="0" smtClean="0"/>
              <a:t>Them, Depart in peace, be ye warmed and filled, not</a:t>
            </a:r>
          </a:p>
          <a:p>
            <a:r>
              <a:rPr lang="en-US" sz="3600" dirty="0" smtClean="0"/>
              <a:t>Withstanding ye give them not those things which are </a:t>
            </a:r>
          </a:p>
          <a:p>
            <a:r>
              <a:rPr lang="en-US" sz="3600" dirty="0" smtClean="0"/>
              <a:t>Needful to the body; what doth it profit?”</a:t>
            </a:r>
          </a:p>
          <a:p>
            <a:endParaRPr lang="en-US" dirty="0"/>
          </a:p>
          <a:p>
            <a:endParaRPr lang="en-US" dirty="0"/>
          </a:p>
        </p:txBody>
      </p:sp>
    </p:spTree>
    <p:extLst>
      <p:ext uri="{BB962C8B-B14F-4D97-AF65-F5344CB8AC3E}">
        <p14:creationId xmlns:p14="http://schemas.microsoft.com/office/powerpoint/2010/main" val="4234668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 y="114300"/>
            <a:ext cx="11982450" cy="6743700"/>
          </a:xfrm>
        </p:spPr>
        <p:txBody>
          <a:bodyPr/>
          <a:lstStyle/>
          <a:p>
            <a:endParaRPr lang="en-US" dirty="0" smtClean="0"/>
          </a:p>
          <a:p>
            <a:r>
              <a:rPr lang="en-US" sz="4400" b="1" i="1" u="sng" dirty="0" smtClean="0">
                <a:solidFill>
                  <a:srgbClr val="FF0000"/>
                </a:solidFill>
              </a:rPr>
              <a:t>James 2:17 </a:t>
            </a:r>
          </a:p>
          <a:p>
            <a:r>
              <a:rPr lang="en-US" sz="4400" dirty="0"/>
              <a:t> </a:t>
            </a:r>
            <a:r>
              <a:rPr lang="en-US" sz="4400" dirty="0" smtClean="0"/>
              <a:t>    Even so faith, if it hath not</a:t>
            </a:r>
          </a:p>
          <a:p>
            <a:r>
              <a:rPr lang="en-US" sz="4400" dirty="0" smtClean="0"/>
              <a:t>       Works, is dead, </a:t>
            </a:r>
            <a:r>
              <a:rPr lang="en-US" sz="4400" b="1" u="sng" dirty="0" smtClean="0"/>
              <a:t>being alone</a:t>
            </a:r>
            <a:endParaRPr lang="en-US" sz="4400" b="1" u="sng" dirty="0"/>
          </a:p>
        </p:txBody>
      </p:sp>
    </p:spTree>
    <p:extLst>
      <p:ext uri="{BB962C8B-B14F-4D97-AF65-F5344CB8AC3E}">
        <p14:creationId xmlns:p14="http://schemas.microsoft.com/office/powerpoint/2010/main" val="908254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123825"/>
            <a:ext cx="12011025" cy="6667500"/>
          </a:xfrm>
        </p:spPr>
        <p:txBody>
          <a:bodyPr>
            <a:normAutofit lnSpcReduction="10000"/>
          </a:bodyPr>
          <a:lstStyle/>
          <a:p>
            <a:r>
              <a:rPr lang="en-US" sz="3600" b="1" dirty="0" smtClean="0">
                <a:solidFill>
                  <a:srgbClr val="7030A0"/>
                </a:solidFill>
              </a:rPr>
              <a:t>                GOD’S VISITATION BUSINESS</a:t>
            </a:r>
          </a:p>
          <a:p>
            <a:endParaRPr lang="en-US" sz="3600" b="1" dirty="0">
              <a:solidFill>
                <a:srgbClr val="7030A0"/>
              </a:solidFill>
            </a:endParaRPr>
          </a:p>
          <a:p>
            <a:r>
              <a:rPr lang="en-US" sz="3600" b="1" dirty="0" smtClean="0">
                <a:solidFill>
                  <a:srgbClr val="7030A0"/>
                </a:solidFill>
              </a:rPr>
              <a:t>                       OPEN FOR BUSINESS</a:t>
            </a:r>
          </a:p>
          <a:p>
            <a:endParaRPr lang="en-US" sz="3600" b="1" dirty="0">
              <a:solidFill>
                <a:srgbClr val="7030A0"/>
              </a:solidFill>
            </a:endParaRPr>
          </a:p>
          <a:p>
            <a:r>
              <a:rPr lang="en-US" sz="3600" b="1" dirty="0" smtClean="0">
                <a:solidFill>
                  <a:srgbClr val="7030A0"/>
                </a:solidFill>
              </a:rPr>
              <a:t>CHRISTIANS ARE WORKERS IN GOD’S VISITATION BUSINESS</a:t>
            </a:r>
          </a:p>
          <a:p>
            <a:endParaRPr lang="en-US" sz="3600" b="1" dirty="0">
              <a:solidFill>
                <a:srgbClr val="7030A0"/>
              </a:solidFill>
            </a:endParaRPr>
          </a:p>
          <a:p>
            <a:r>
              <a:rPr lang="en-US" sz="3600" b="1" dirty="0" smtClean="0">
                <a:solidFill>
                  <a:srgbClr val="7030A0"/>
                </a:solidFill>
              </a:rPr>
              <a:t>                   </a:t>
            </a:r>
            <a:r>
              <a:rPr lang="en-US" sz="3600" b="1" dirty="0" smtClean="0">
                <a:solidFill>
                  <a:srgbClr val="00B050"/>
                </a:solidFill>
              </a:rPr>
              <a:t>Eph. 2:10  “For we are His workmanship,</a:t>
            </a:r>
          </a:p>
          <a:p>
            <a:r>
              <a:rPr lang="en-US" sz="3600" b="1" dirty="0" smtClean="0">
                <a:solidFill>
                  <a:srgbClr val="00B050"/>
                </a:solidFill>
              </a:rPr>
              <a:t>Created in Christ Jesus unto good works, which God </a:t>
            </a:r>
          </a:p>
          <a:p>
            <a:r>
              <a:rPr lang="en-US" sz="3600" b="1" dirty="0" smtClean="0">
                <a:solidFill>
                  <a:srgbClr val="00B050"/>
                </a:solidFill>
              </a:rPr>
              <a:t>Hath before ordained that we should walk in them.”</a:t>
            </a:r>
          </a:p>
          <a:p>
            <a:endParaRPr lang="en-US" sz="3600" b="1" dirty="0">
              <a:solidFill>
                <a:srgbClr val="7030A0"/>
              </a:solidFill>
            </a:endParaRPr>
          </a:p>
          <a:p>
            <a:r>
              <a:rPr lang="en-US" sz="3600" b="1" dirty="0" smtClean="0">
                <a:solidFill>
                  <a:srgbClr val="7030A0"/>
                </a:solidFill>
              </a:rPr>
              <a:t>                </a:t>
            </a:r>
            <a:r>
              <a:rPr lang="en-US" sz="3600" b="1" dirty="0" smtClean="0">
                <a:solidFill>
                  <a:srgbClr val="C00000"/>
                </a:solidFill>
              </a:rPr>
              <a:t> “He that loves much, does much!”</a:t>
            </a:r>
            <a:endParaRPr lang="en-US" sz="3600" b="1" dirty="0">
              <a:solidFill>
                <a:srgbClr val="C00000"/>
              </a:solidFill>
            </a:endParaRPr>
          </a:p>
        </p:txBody>
      </p:sp>
    </p:spTree>
    <p:extLst>
      <p:ext uri="{BB962C8B-B14F-4D97-AF65-F5344CB8AC3E}">
        <p14:creationId xmlns:p14="http://schemas.microsoft.com/office/powerpoint/2010/main" val="1699323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06275" cy="6791325"/>
          </a:xfrm>
        </p:spPr>
        <p:txBody>
          <a:bodyPr>
            <a:normAutofit/>
          </a:bodyPr>
          <a:lstStyle/>
          <a:p>
            <a:endParaRPr lang="en-US" sz="3600" dirty="0" smtClean="0"/>
          </a:p>
          <a:p>
            <a:r>
              <a:rPr lang="en-US" sz="3600" dirty="0" smtClean="0"/>
              <a:t>Would </a:t>
            </a:r>
            <a:r>
              <a:rPr lang="en-US" sz="3600" dirty="0"/>
              <a:t>a fire fighter leave a victim in fire and not try to rescue </a:t>
            </a:r>
            <a:r>
              <a:rPr lang="en-US" sz="3600" dirty="0" smtClean="0"/>
              <a:t>him?.</a:t>
            </a:r>
            <a:endParaRPr lang="en-US" sz="3600" dirty="0"/>
          </a:p>
          <a:p>
            <a:r>
              <a:rPr lang="en-US" sz="3600" dirty="0"/>
              <a:t>Would a </a:t>
            </a:r>
            <a:r>
              <a:rPr lang="en-US" sz="3600" dirty="0" smtClean="0"/>
              <a:t>Doctor </a:t>
            </a:r>
            <a:r>
              <a:rPr lang="en-US" sz="3600" dirty="0"/>
              <a:t>see a patient dying and not try to help </a:t>
            </a:r>
            <a:r>
              <a:rPr lang="en-US" sz="3600" dirty="0" smtClean="0"/>
              <a:t>him?.</a:t>
            </a:r>
            <a:endParaRPr lang="en-US" sz="3600" dirty="0"/>
          </a:p>
          <a:p>
            <a:r>
              <a:rPr lang="en-US" sz="3600" dirty="0"/>
              <a:t>Would a life guard see a swimmer drowning and not aid </a:t>
            </a:r>
            <a:r>
              <a:rPr lang="en-US" sz="3600" dirty="0" smtClean="0"/>
              <a:t>him?.</a:t>
            </a:r>
            <a:endParaRPr lang="en-US" sz="3600" dirty="0"/>
          </a:p>
          <a:p>
            <a:r>
              <a:rPr lang="en-US" sz="3600" dirty="0"/>
              <a:t>Would a mom see </a:t>
            </a:r>
            <a:r>
              <a:rPr lang="en-US" sz="3600" dirty="0" smtClean="0"/>
              <a:t>her  children </a:t>
            </a:r>
            <a:r>
              <a:rPr lang="en-US" sz="3600" dirty="0"/>
              <a:t>in danger and not save </a:t>
            </a:r>
            <a:r>
              <a:rPr lang="en-US" sz="3600" dirty="0" smtClean="0"/>
              <a:t>them?</a:t>
            </a:r>
          </a:p>
          <a:p>
            <a:r>
              <a:rPr lang="en-US" sz="3600" dirty="0" smtClean="0"/>
              <a:t>Would a Christian know his brother is sick physically, and not do anything To help him?.</a:t>
            </a:r>
            <a:endParaRPr lang="en-US" sz="3600" dirty="0"/>
          </a:p>
          <a:p>
            <a:endParaRPr lang="en-US" sz="3600" dirty="0" smtClean="0"/>
          </a:p>
          <a:p>
            <a:r>
              <a:rPr lang="en-US" sz="3600" dirty="0" smtClean="0"/>
              <a:t> </a:t>
            </a:r>
            <a:r>
              <a:rPr lang="en-US" sz="3600" b="1" u="sng" dirty="0" smtClean="0">
                <a:solidFill>
                  <a:srgbClr val="FF0000"/>
                </a:solidFill>
              </a:rPr>
              <a:t>   Spiritually ill.   WILL </a:t>
            </a:r>
            <a:r>
              <a:rPr lang="en-US" sz="3600" b="1" u="sng" dirty="0">
                <a:solidFill>
                  <a:srgbClr val="FF0000"/>
                </a:solidFill>
              </a:rPr>
              <a:t>A CHRISTIAN SEE A GENERATION LOST AND ON ITS WAY TO HELL AND NOT </a:t>
            </a:r>
            <a:r>
              <a:rPr lang="en-US" sz="3600" b="1" u="sng" dirty="0" smtClean="0">
                <a:solidFill>
                  <a:srgbClr val="FF0000"/>
                </a:solidFill>
              </a:rPr>
              <a:t>warn it?</a:t>
            </a:r>
            <a:endParaRPr lang="en-US" sz="3600" b="1" u="sng" dirty="0">
              <a:solidFill>
                <a:srgbClr val="FF0000"/>
              </a:solidFill>
            </a:endParaRPr>
          </a:p>
          <a:p>
            <a:endParaRPr lang="en-US" dirty="0"/>
          </a:p>
        </p:txBody>
      </p:sp>
    </p:spTree>
    <p:extLst>
      <p:ext uri="{BB962C8B-B14F-4D97-AF65-F5344CB8AC3E}">
        <p14:creationId xmlns:p14="http://schemas.microsoft.com/office/powerpoint/2010/main" val="1161293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9700"/>
            <a:ext cx="10515600" cy="6642100"/>
          </a:xfrm>
        </p:spPr>
        <p:txBody>
          <a:bodyPr>
            <a:normAutofit fontScale="92500" lnSpcReduction="10000"/>
          </a:bodyPr>
          <a:lstStyle/>
          <a:p>
            <a:endParaRPr lang="en-US" sz="3600" dirty="0" smtClean="0"/>
          </a:p>
          <a:p>
            <a:r>
              <a:rPr lang="en-US" sz="3600" dirty="0"/>
              <a:t> </a:t>
            </a:r>
            <a:r>
              <a:rPr lang="en-US" sz="3600" dirty="0" smtClean="0"/>
              <a:t> Illustration:  Sometimes </a:t>
            </a:r>
            <a:r>
              <a:rPr lang="en-US" sz="3600" dirty="0"/>
              <a:t>even when people mean well they can create more problems than they solve. One young </a:t>
            </a:r>
            <a:r>
              <a:rPr lang="en-US" sz="3600" dirty="0" smtClean="0"/>
              <a:t>preacher  </a:t>
            </a:r>
            <a:r>
              <a:rPr lang="en-US" sz="3600" dirty="0"/>
              <a:t>was making hospital rounds for the first time with a visit to an elderly </a:t>
            </a:r>
            <a:r>
              <a:rPr lang="en-US" sz="3600" dirty="0" smtClean="0"/>
              <a:t>member.  </a:t>
            </a:r>
            <a:r>
              <a:rPr lang="en-US" sz="3600" dirty="0"/>
              <a:t>He came in and plopped down on the side of her bed. He inquired aggressively into the nature of her surgery. It went on like this until finally he said, “Before I leave is there anything else I can do for you?”</a:t>
            </a:r>
          </a:p>
          <a:p>
            <a:r>
              <a:rPr lang="en-US" sz="3600" dirty="0"/>
              <a:t>To that the sweet-spirited lady replied, “Well, if you wouldn’t mind, you could take your foot off my oxygen hose</a:t>
            </a:r>
            <a:r>
              <a:rPr lang="en-US" sz="3600" dirty="0" smtClean="0"/>
              <a:t>.”</a:t>
            </a:r>
          </a:p>
          <a:p>
            <a:endParaRPr lang="en-US" sz="3600" dirty="0"/>
          </a:p>
          <a:p>
            <a:r>
              <a:rPr lang="en-US" sz="3600" dirty="0" smtClean="0"/>
              <a:t>Held on to the bed rail…..</a:t>
            </a:r>
            <a:endParaRPr lang="en-US" sz="3600" dirty="0"/>
          </a:p>
          <a:p>
            <a:endParaRPr lang="en-US" dirty="0"/>
          </a:p>
        </p:txBody>
      </p:sp>
    </p:spTree>
    <p:extLst>
      <p:ext uri="{BB962C8B-B14F-4D97-AF65-F5344CB8AC3E}">
        <p14:creationId xmlns:p14="http://schemas.microsoft.com/office/powerpoint/2010/main" val="264132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chemeClr val="accent3">
                    <a:lumMod val="50000"/>
                  </a:schemeClr>
                </a:solidFill>
              </a:rPr>
              <a:t>Mt. 5:14-16,  By this we let our light shine</a:t>
            </a:r>
            <a:endParaRPr lang="en-US" b="1" u="sng" dirty="0">
              <a:solidFill>
                <a:schemeClr val="accent3">
                  <a:lumMod val="50000"/>
                </a:schemeClr>
              </a:solidFill>
            </a:endParaRPr>
          </a:p>
        </p:txBody>
      </p:sp>
      <p:sp>
        <p:nvSpPr>
          <p:cNvPr id="3" name="Content Placeholder 2"/>
          <p:cNvSpPr>
            <a:spLocks noGrp="1"/>
          </p:cNvSpPr>
          <p:nvPr>
            <p:ph idx="1"/>
          </p:nvPr>
        </p:nvSpPr>
        <p:spPr/>
        <p:txBody>
          <a:bodyPr>
            <a:normAutofit lnSpcReduction="10000"/>
          </a:bodyPr>
          <a:lstStyle/>
          <a:p>
            <a:r>
              <a:rPr lang="en-US" sz="3600" dirty="0"/>
              <a:t>14] Ye are the light of the world. A city that is set on an hill cannot be hid.</a:t>
            </a:r>
          </a:p>
          <a:p>
            <a:r>
              <a:rPr lang="en-US" sz="3600" dirty="0"/>
              <a:t>[15] Neither do men light a candle, and put it under a bushel, but on a candlestick; and it giveth light unto all that are in the </a:t>
            </a:r>
            <a:r>
              <a:rPr lang="en-US" sz="3600" dirty="0" smtClean="0"/>
              <a:t>house…</a:t>
            </a:r>
          </a:p>
          <a:p>
            <a:r>
              <a:rPr lang="en-US" sz="3600" b="1" u="sng" dirty="0">
                <a:solidFill>
                  <a:srgbClr val="FF0000"/>
                </a:solidFill>
              </a:rPr>
              <a:t> </a:t>
            </a:r>
            <a:r>
              <a:rPr lang="en-US" sz="3600" b="1" u="sng" dirty="0" smtClean="0">
                <a:solidFill>
                  <a:srgbClr val="FF0000"/>
                </a:solidFill>
              </a:rPr>
              <a:t>    Matt. 5:16  Let( YOUR ) light so shine before</a:t>
            </a:r>
          </a:p>
          <a:p>
            <a:r>
              <a:rPr lang="en-US" sz="3600" b="1" u="sng" dirty="0" smtClean="0">
                <a:solidFill>
                  <a:srgbClr val="FF0000"/>
                </a:solidFill>
              </a:rPr>
              <a:t>Men, that they may see your good works, and </a:t>
            </a:r>
          </a:p>
          <a:p>
            <a:r>
              <a:rPr lang="en-US" sz="3600" b="1" u="sng" dirty="0" smtClean="0">
                <a:solidFill>
                  <a:srgbClr val="FF0000"/>
                </a:solidFill>
              </a:rPr>
              <a:t>Glorify your Father, which is in heaven.</a:t>
            </a:r>
            <a:endParaRPr lang="en-US" sz="3600" b="1" u="sng" dirty="0">
              <a:solidFill>
                <a:srgbClr val="FF0000"/>
              </a:solidFill>
            </a:endParaRPr>
          </a:p>
        </p:txBody>
      </p:sp>
      <p:sp>
        <p:nvSpPr>
          <p:cNvPr id="4" name="Slide Number Placeholder 3"/>
          <p:cNvSpPr>
            <a:spLocks noGrp="1"/>
          </p:cNvSpPr>
          <p:nvPr>
            <p:ph type="sldNum" sz="quarter" idx="12"/>
          </p:nvPr>
        </p:nvSpPr>
        <p:spPr/>
        <p:txBody>
          <a:bodyPr/>
          <a:lstStyle/>
          <a:p>
            <a:fld id="{0DD2BD76-A9FF-4E02-80E4-30DB68C20C46}" type="slidenum">
              <a:rPr lang="en-US" smtClean="0"/>
              <a:pPr/>
              <a:t>22</a:t>
            </a:fld>
            <a:endParaRPr lang="en-US" dirty="0"/>
          </a:p>
        </p:txBody>
      </p:sp>
    </p:spTree>
    <p:extLst>
      <p:ext uri="{BB962C8B-B14F-4D97-AF65-F5344CB8AC3E}">
        <p14:creationId xmlns:p14="http://schemas.microsoft.com/office/powerpoint/2010/main" val="123096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5" y="381000"/>
            <a:ext cx="10163175" cy="1143000"/>
          </a:xfrm>
        </p:spPr>
        <p:txBody>
          <a:bodyPr>
            <a:noAutofit/>
          </a:bodyPr>
          <a:lstStyle/>
          <a:p>
            <a:r>
              <a:rPr lang="en-US" sz="4000" b="1" u="sng" dirty="0"/>
              <a:t>Mt. </a:t>
            </a:r>
            <a:r>
              <a:rPr lang="en-US" sz="4000" b="1" u="sng" dirty="0" smtClean="0"/>
              <a:t>25: </a:t>
            </a:r>
            <a:r>
              <a:rPr lang="en-US" sz="4000" b="1" u="sng" dirty="0"/>
              <a:t>41-46,  Neglect of those in need has serious consequences</a:t>
            </a:r>
          </a:p>
        </p:txBody>
      </p:sp>
      <p:sp>
        <p:nvSpPr>
          <p:cNvPr id="3" name="Content Placeholder 2"/>
          <p:cNvSpPr>
            <a:spLocks noGrp="1"/>
          </p:cNvSpPr>
          <p:nvPr>
            <p:ph idx="1"/>
          </p:nvPr>
        </p:nvSpPr>
        <p:spPr/>
        <p:txBody>
          <a:bodyPr>
            <a:normAutofit/>
          </a:bodyPr>
          <a:lstStyle/>
          <a:p>
            <a:r>
              <a:rPr lang="en-US" sz="3600" dirty="0" smtClean="0"/>
              <a:t>Then shall he say to them on his left</a:t>
            </a:r>
          </a:p>
          <a:p>
            <a:r>
              <a:rPr lang="en-US" sz="3600" dirty="0" smtClean="0"/>
              <a:t>Hand:  </a:t>
            </a:r>
            <a:r>
              <a:rPr lang="en-US" sz="3600" b="1" dirty="0" smtClean="0">
                <a:solidFill>
                  <a:srgbClr val="FF0000"/>
                </a:solidFill>
              </a:rPr>
              <a:t>Depart</a:t>
            </a:r>
            <a:r>
              <a:rPr lang="en-US" sz="3600" dirty="0" smtClean="0"/>
              <a:t> from me ,</a:t>
            </a:r>
            <a:r>
              <a:rPr lang="en-US" sz="3600" b="1" u="sng" dirty="0" smtClean="0">
                <a:solidFill>
                  <a:srgbClr val="FF0000"/>
                </a:solidFill>
              </a:rPr>
              <a:t>ye cursed</a:t>
            </a:r>
            <a:r>
              <a:rPr lang="en-US" sz="3600" dirty="0" smtClean="0"/>
              <a:t>, into </a:t>
            </a:r>
          </a:p>
          <a:p>
            <a:r>
              <a:rPr lang="en-US" sz="3600" dirty="0" smtClean="0"/>
              <a:t>Everlasting fire, prepared for the devil </a:t>
            </a:r>
          </a:p>
          <a:p>
            <a:r>
              <a:rPr lang="en-US" sz="3600" dirty="0" smtClean="0"/>
              <a:t>And his angels.</a:t>
            </a:r>
          </a:p>
          <a:p>
            <a:r>
              <a:rPr lang="en-US" sz="3600" dirty="0"/>
              <a:t> </a:t>
            </a:r>
            <a:r>
              <a:rPr lang="en-US" sz="3600" dirty="0" smtClean="0"/>
              <a:t>  ..v.43  I was a stranger, and ye took me </a:t>
            </a:r>
          </a:p>
          <a:p>
            <a:r>
              <a:rPr lang="en-US" sz="3600" dirty="0" smtClean="0"/>
              <a:t>Not in, </a:t>
            </a:r>
            <a:r>
              <a:rPr lang="en-US" sz="3600" dirty="0" err="1" smtClean="0"/>
              <a:t>naked,and</a:t>
            </a:r>
            <a:r>
              <a:rPr lang="en-US" sz="3600" dirty="0" smtClean="0"/>
              <a:t> ye clothed me not: </a:t>
            </a:r>
            <a:r>
              <a:rPr lang="en-US" sz="3600" b="1" dirty="0" smtClean="0">
                <a:solidFill>
                  <a:srgbClr val="FF0000"/>
                </a:solidFill>
              </a:rPr>
              <a:t>sick</a:t>
            </a:r>
            <a:r>
              <a:rPr lang="en-US" sz="3600" dirty="0" smtClean="0"/>
              <a:t>,</a:t>
            </a:r>
          </a:p>
          <a:p>
            <a:r>
              <a:rPr lang="en-US" sz="3600" dirty="0" smtClean="0"/>
              <a:t>and in </a:t>
            </a:r>
            <a:r>
              <a:rPr lang="en-US" sz="3600" dirty="0" err="1" smtClean="0"/>
              <a:t>prison,and</a:t>
            </a:r>
            <a:r>
              <a:rPr lang="en-US" sz="3600" dirty="0" smtClean="0"/>
              <a:t> </a:t>
            </a:r>
            <a:r>
              <a:rPr lang="en-US" sz="3600" b="1" u="sng" dirty="0" smtClean="0">
                <a:solidFill>
                  <a:srgbClr val="FF0000"/>
                </a:solidFill>
              </a:rPr>
              <a:t>ye visited me not</a:t>
            </a:r>
            <a:r>
              <a:rPr lang="en-US" sz="3600" dirty="0" smtClean="0"/>
              <a:t>….</a:t>
            </a:r>
            <a:endParaRPr lang="en-US" sz="3600"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23</a:t>
            </a:fld>
            <a:endParaRPr lang="en-US" dirty="0"/>
          </a:p>
        </p:txBody>
      </p:sp>
    </p:spTree>
    <p:extLst>
      <p:ext uri="{BB962C8B-B14F-4D97-AF65-F5344CB8AC3E}">
        <p14:creationId xmlns:p14="http://schemas.microsoft.com/office/powerpoint/2010/main" val="31748980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 y="123825"/>
            <a:ext cx="11925300" cy="6597650"/>
          </a:xfrm>
        </p:spPr>
        <p:txBody>
          <a:bodyPr/>
          <a:lstStyle/>
          <a:p>
            <a:endParaRPr lang="en-US" sz="3600" dirty="0" smtClean="0"/>
          </a:p>
          <a:p>
            <a:r>
              <a:rPr lang="en-US" sz="3600" b="1" u="sng" dirty="0" smtClean="0">
                <a:solidFill>
                  <a:srgbClr val="FF0000"/>
                </a:solidFill>
              </a:rPr>
              <a:t>Matt. 25:40</a:t>
            </a:r>
            <a:endParaRPr lang="en-US" sz="3600" b="1" u="sng" dirty="0">
              <a:solidFill>
                <a:srgbClr val="FF0000"/>
              </a:solidFill>
            </a:endParaRPr>
          </a:p>
          <a:p>
            <a:r>
              <a:rPr lang="en-US" sz="3600" dirty="0" smtClean="0"/>
              <a:t>And </a:t>
            </a:r>
            <a:r>
              <a:rPr lang="en-US" sz="3600" dirty="0"/>
              <a:t>the King shall answer and say unto them, Verily I say unto you, Inasmuch as </a:t>
            </a:r>
            <a:r>
              <a:rPr lang="en-US" sz="3600" b="1" u="sng" dirty="0">
                <a:solidFill>
                  <a:srgbClr val="7030A0"/>
                </a:solidFill>
              </a:rPr>
              <a:t>ye have done </a:t>
            </a:r>
            <a:r>
              <a:rPr lang="en-US" sz="3600" dirty="0"/>
              <a:t>it unto one of the least of these my brethren, </a:t>
            </a:r>
            <a:r>
              <a:rPr lang="en-US" sz="3600" b="1" i="1" u="sng" dirty="0">
                <a:solidFill>
                  <a:srgbClr val="7030A0"/>
                </a:solidFill>
              </a:rPr>
              <a:t>ye have done it unto me</a:t>
            </a:r>
            <a:r>
              <a:rPr lang="en-US" sz="3600" b="1" i="1" u="sng" dirty="0" smtClean="0">
                <a:solidFill>
                  <a:srgbClr val="7030A0"/>
                </a:solidFill>
              </a:rPr>
              <a:t>.</a:t>
            </a:r>
          </a:p>
          <a:p>
            <a:endParaRPr lang="en-US" sz="3600" b="1" i="1" u="sng" dirty="0">
              <a:solidFill>
                <a:srgbClr val="7030A0"/>
              </a:solidFill>
            </a:endParaRPr>
          </a:p>
          <a:p>
            <a:r>
              <a:rPr lang="en-US" sz="3600" b="1" i="1" u="sng" dirty="0" smtClean="0">
                <a:solidFill>
                  <a:srgbClr val="7030A0"/>
                </a:solidFill>
              </a:rPr>
              <a:t>Matt. 25: 45  In as much as ye did it not to one of the least</a:t>
            </a:r>
          </a:p>
          <a:p>
            <a:r>
              <a:rPr lang="en-US" sz="3600" b="1" i="1" u="sng" dirty="0" smtClean="0">
                <a:solidFill>
                  <a:srgbClr val="7030A0"/>
                </a:solidFill>
              </a:rPr>
              <a:t>Of these, ye did it not to me!</a:t>
            </a:r>
            <a:endParaRPr lang="en-US" sz="3600" b="1" i="1" u="sng" dirty="0">
              <a:solidFill>
                <a:srgbClr val="7030A0"/>
              </a:solidFill>
            </a:endParaRPr>
          </a:p>
          <a:p>
            <a:endParaRPr lang="en-US"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24</a:t>
            </a:fld>
            <a:endParaRPr lang="en-US" dirty="0"/>
          </a:p>
        </p:txBody>
      </p:sp>
    </p:spTree>
    <p:extLst>
      <p:ext uri="{BB962C8B-B14F-4D97-AF65-F5344CB8AC3E}">
        <p14:creationId xmlns:p14="http://schemas.microsoft.com/office/powerpoint/2010/main" val="35691009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6275" cy="6610350"/>
          </a:xfrm>
        </p:spPr>
        <p:txBody>
          <a:bodyPr/>
          <a:lstStyle/>
          <a:p>
            <a:endParaRPr lang="en-US" dirty="0" smtClean="0"/>
          </a:p>
          <a:p>
            <a:r>
              <a:rPr lang="en-US" sz="4400" dirty="0" smtClean="0"/>
              <a:t>If </a:t>
            </a:r>
            <a:r>
              <a:rPr lang="en-US" sz="4400" dirty="0"/>
              <a:t>we believe that we can pray anywhere </a:t>
            </a:r>
            <a:r>
              <a:rPr lang="en-US" sz="4400" dirty="0" smtClean="0"/>
              <a:t>,anytime </a:t>
            </a:r>
            <a:r>
              <a:rPr lang="en-US" sz="4400" dirty="0"/>
              <a:t>then why when others have needs, burdens, and cares they share </a:t>
            </a:r>
            <a:r>
              <a:rPr lang="en-US" sz="4400" dirty="0" smtClean="0"/>
              <a:t>with us and ask us to pray for </a:t>
            </a:r>
          </a:p>
          <a:p>
            <a:r>
              <a:rPr lang="en-US" sz="4400" dirty="0"/>
              <a:t>t</a:t>
            </a:r>
            <a:r>
              <a:rPr lang="en-US" sz="4400" dirty="0" smtClean="0"/>
              <a:t>hem,  </a:t>
            </a:r>
            <a:r>
              <a:rPr lang="en-US" sz="4400" dirty="0"/>
              <a:t>why do we wait </a:t>
            </a:r>
            <a:r>
              <a:rPr lang="en-US" sz="4400" dirty="0" smtClean="0"/>
              <a:t>to </a:t>
            </a:r>
            <a:r>
              <a:rPr lang="en-US" sz="4400" dirty="0"/>
              <a:t>pray? When was the last time that someone shared a burden with you and you stopped right there and prayed for them </a:t>
            </a:r>
            <a:r>
              <a:rPr lang="en-US" sz="4400" b="1" u="sng" dirty="0">
                <a:solidFill>
                  <a:srgbClr val="FF0000"/>
                </a:solidFill>
              </a:rPr>
              <a:t>whether over the phone or in </a:t>
            </a:r>
            <a:r>
              <a:rPr lang="en-US" sz="4400" b="1" u="sng" dirty="0" smtClean="0">
                <a:solidFill>
                  <a:srgbClr val="FF0000"/>
                </a:solidFill>
              </a:rPr>
              <a:t>person?</a:t>
            </a:r>
            <a:endParaRPr lang="en-US" sz="4400" b="1" u="sng" dirty="0">
              <a:solidFill>
                <a:srgbClr val="FF0000"/>
              </a:solidFill>
            </a:endParaRPr>
          </a:p>
        </p:txBody>
      </p:sp>
    </p:spTree>
    <p:extLst>
      <p:ext uri="{BB962C8B-B14F-4D97-AF65-F5344CB8AC3E}">
        <p14:creationId xmlns:p14="http://schemas.microsoft.com/office/powerpoint/2010/main" val="15610659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96750" cy="6721475"/>
          </a:xfrm>
        </p:spPr>
        <p:txBody>
          <a:bodyPr>
            <a:normAutofit/>
          </a:bodyPr>
          <a:lstStyle/>
          <a:p>
            <a:endParaRPr lang="en-US" sz="3600" dirty="0" smtClean="0"/>
          </a:p>
          <a:p>
            <a:endParaRPr lang="en-US" sz="3600" dirty="0"/>
          </a:p>
          <a:p>
            <a:endParaRPr lang="en-US" sz="3600" dirty="0" smtClean="0"/>
          </a:p>
          <a:p>
            <a:r>
              <a:rPr lang="en-US" sz="3600" b="1" dirty="0" smtClean="0"/>
              <a:t>Visits to the sick may lead to their spiritual </a:t>
            </a:r>
            <a:r>
              <a:rPr lang="en-US" sz="3600" b="1" dirty="0" smtClean="0">
                <a:solidFill>
                  <a:srgbClr val="FF0000"/>
                </a:solidFill>
              </a:rPr>
              <a:t>growth</a:t>
            </a:r>
          </a:p>
          <a:p>
            <a:r>
              <a:rPr lang="en-US" sz="3600" b="1" dirty="0" smtClean="0">
                <a:solidFill>
                  <a:srgbClr val="FF0000"/>
                </a:solidFill>
              </a:rPr>
              <a:t> </a:t>
            </a:r>
          </a:p>
          <a:p>
            <a:r>
              <a:rPr lang="en-US" sz="3600" b="1" dirty="0" smtClean="0"/>
              <a:t>It may also lead to the restoration of the unfaithful child of God </a:t>
            </a:r>
            <a:endParaRPr lang="en-US" sz="3600" b="1"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26</a:t>
            </a:fld>
            <a:endParaRPr lang="en-US" dirty="0"/>
          </a:p>
        </p:txBody>
      </p:sp>
    </p:spTree>
    <p:extLst>
      <p:ext uri="{BB962C8B-B14F-4D97-AF65-F5344CB8AC3E}">
        <p14:creationId xmlns:p14="http://schemas.microsoft.com/office/powerpoint/2010/main" val="42294772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algn="ctr"/>
            <a:r>
              <a:rPr lang="en-US" sz="8000" b="1" dirty="0">
                <a:solidFill>
                  <a:srgbClr val="FF0000"/>
                </a:solidFill>
              </a:rPr>
              <a:t>III. Attending the sick helps the one doing the visiting</a:t>
            </a:r>
          </a:p>
        </p:txBody>
      </p:sp>
      <p:sp>
        <p:nvSpPr>
          <p:cNvPr id="4" name="Slide Number Placeholder 3"/>
          <p:cNvSpPr>
            <a:spLocks noGrp="1"/>
          </p:cNvSpPr>
          <p:nvPr>
            <p:ph type="sldNum" sz="quarter" idx="12"/>
          </p:nvPr>
        </p:nvSpPr>
        <p:spPr/>
        <p:txBody>
          <a:bodyPr/>
          <a:lstStyle/>
          <a:p>
            <a:fld id="{0DD2BD76-A9FF-4E02-80E4-30DB68C20C46}" type="slidenum">
              <a:rPr lang="en-US" smtClean="0"/>
              <a:pPr/>
              <a:t>27</a:t>
            </a:fld>
            <a:endParaRPr lang="en-US" dirty="0"/>
          </a:p>
        </p:txBody>
      </p:sp>
    </p:spTree>
    <p:extLst>
      <p:ext uri="{BB962C8B-B14F-4D97-AF65-F5344CB8AC3E}">
        <p14:creationId xmlns:p14="http://schemas.microsoft.com/office/powerpoint/2010/main" val="37975871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25325" cy="6721475"/>
          </a:xfrm>
        </p:spPr>
        <p:txBody>
          <a:bodyPr/>
          <a:lstStyle/>
          <a:p>
            <a:endParaRPr lang="en-US" dirty="0" smtClean="0"/>
          </a:p>
          <a:p>
            <a:endParaRPr lang="en-US" dirty="0"/>
          </a:p>
          <a:p>
            <a:r>
              <a:rPr lang="en-US" sz="3600" dirty="0" smtClean="0"/>
              <a:t>It </a:t>
            </a:r>
            <a:r>
              <a:rPr lang="en-US" sz="3600" u="sng" dirty="0" smtClean="0"/>
              <a:t>helps</a:t>
            </a:r>
            <a:r>
              <a:rPr lang="en-US" sz="3600" dirty="0" smtClean="0"/>
              <a:t> our feelings of sympathy and compassion to grow</a:t>
            </a:r>
          </a:p>
          <a:p>
            <a:endParaRPr lang="en-US" sz="3600" dirty="0"/>
          </a:p>
          <a:p>
            <a:endParaRPr lang="en-US" sz="3600" dirty="0" smtClean="0"/>
          </a:p>
          <a:p>
            <a:r>
              <a:rPr lang="en-US" sz="3600" dirty="0" smtClean="0"/>
              <a:t>It makes us appreciate our good health and the health of our families</a:t>
            </a:r>
            <a:endParaRPr lang="en-US" sz="3600"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28</a:t>
            </a:fld>
            <a:endParaRPr lang="en-US" dirty="0"/>
          </a:p>
        </p:txBody>
      </p:sp>
    </p:spTree>
    <p:extLst>
      <p:ext uri="{BB962C8B-B14F-4D97-AF65-F5344CB8AC3E}">
        <p14:creationId xmlns:p14="http://schemas.microsoft.com/office/powerpoint/2010/main" val="2155705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dirty="0" smtClean="0"/>
              <a:t>It makes us want to go to heaven all the more – where there will be no suffering and </a:t>
            </a:r>
            <a:r>
              <a:rPr lang="en-US" sz="4000" u="sng" dirty="0" smtClean="0"/>
              <a:t>misery..</a:t>
            </a:r>
          </a:p>
          <a:p>
            <a:r>
              <a:rPr lang="en-US" sz="4000" u="sng" dirty="0"/>
              <a:t> </a:t>
            </a:r>
            <a:endParaRPr lang="en-US" sz="4000" u="sng" dirty="0" smtClean="0"/>
          </a:p>
          <a:p>
            <a:r>
              <a:rPr lang="en-US" sz="4000" u="sng" dirty="0" smtClean="0"/>
              <a:t>We are thus reminded by God in His </a:t>
            </a:r>
          </a:p>
          <a:p>
            <a:r>
              <a:rPr lang="en-US" sz="4000" u="sng" dirty="0" smtClean="0"/>
              <a:t>Word in Rev. 21:4</a:t>
            </a:r>
            <a:endParaRPr lang="en-US" sz="4000" u="sng"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29</a:t>
            </a:fld>
            <a:endParaRPr lang="en-US" dirty="0"/>
          </a:p>
        </p:txBody>
      </p:sp>
    </p:spTree>
    <p:extLst>
      <p:ext uri="{BB962C8B-B14F-4D97-AF65-F5344CB8AC3E}">
        <p14:creationId xmlns:p14="http://schemas.microsoft.com/office/powerpoint/2010/main" val="3208024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142874"/>
            <a:ext cx="12125325" cy="6715125"/>
          </a:xfrm>
        </p:spPr>
        <p:txBody>
          <a:bodyPr>
            <a:normAutofit/>
          </a:bodyPr>
          <a:lstStyle/>
          <a:p>
            <a:r>
              <a:rPr lang="en-US" sz="4800" b="1" u="sng" dirty="0" smtClean="0">
                <a:solidFill>
                  <a:srgbClr val="FF0000"/>
                </a:solidFill>
              </a:rPr>
              <a:t>Our Goal for 2019</a:t>
            </a:r>
          </a:p>
          <a:p>
            <a:endParaRPr lang="en-US" sz="7200" b="1" dirty="0">
              <a:solidFill>
                <a:schemeClr val="tx1">
                  <a:lumMod val="95000"/>
                  <a:lumOff val="5000"/>
                </a:schemeClr>
              </a:solidFill>
            </a:endParaRPr>
          </a:p>
          <a:p>
            <a:r>
              <a:rPr lang="en-US" sz="7200" b="1" dirty="0" smtClean="0">
                <a:solidFill>
                  <a:schemeClr val="tx1">
                    <a:lumMod val="95000"/>
                    <a:lumOff val="5000"/>
                  </a:schemeClr>
                </a:solidFill>
              </a:rPr>
              <a:t>Making </a:t>
            </a:r>
          </a:p>
          <a:p>
            <a:r>
              <a:rPr lang="en-US" sz="7200" b="1" dirty="0">
                <a:solidFill>
                  <a:schemeClr val="tx1">
                    <a:lumMod val="95000"/>
                    <a:lumOff val="5000"/>
                  </a:schemeClr>
                </a:solidFill>
              </a:rPr>
              <a:t> </a:t>
            </a:r>
            <a:r>
              <a:rPr lang="en-US" sz="7200" b="1" dirty="0" smtClean="0">
                <a:solidFill>
                  <a:schemeClr val="tx1">
                    <a:lumMod val="95000"/>
                    <a:lumOff val="5000"/>
                  </a:schemeClr>
                </a:solidFill>
              </a:rPr>
              <a:t>            </a:t>
            </a:r>
            <a:r>
              <a:rPr lang="en-US" sz="7200" b="1" dirty="0" smtClean="0">
                <a:solidFill>
                  <a:srgbClr val="FF0000"/>
                </a:solidFill>
              </a:rPr>
              <a:t>Jesus </a:t>
            </a:r>
          </a:p>
          <a:p>
            <a:r>
              <a:rPr lang="en-US" sz="7200" b="1" dirty="0">
                <a:solidFill>
                  <a:schemeClr val="tx1">
                    <a:lumMod val="95000"/>
                    <a:lumOff val="5000"/>
                  </a:schemeClr>
                </a:solidFill>
              </a:rPr>
              <a:t> </a:t>
            </a:r>
            <a:r>
              <a:rPr lang="en-US" sz="7200" b="1" dirty="0" smtClean="0">
                <a:solidFill>
                  <a:schemeClr val="tx1">
                    <a:lumMod val="95000"/>
                    <a:lumOff val="5000"/>
                  </a:schemeClr>
                </a:solidFill>
              </a:rPr>
              <a:t>                    King of our Lives!</a:t>
            </a:r>
            <a:endParaRPr lang="en-US" sz="7200" b="1" dirty="0">
              <a:solidFill>
                <a:schemeClr val="tx1">
                  <a:lumMod val="95000"/>
                  <a:lumOff val="5000"/>
                </a:schemeClr>
              </a:solidFill>
            </a:endParaRPr>
          </a:p>
        </p:txBody>
      </p:sp>
    </p:spTree>
    <p:extLst>
      <p:ext uri="{BB962C8B-B14F-4D97-AF65-F5344CB8AC3E}">
        <p14:creationId xmlns:p14="http://schemas.microsoft.com/office/powerpoint/2010/main" val="16084533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Rev. 21:4</a:t>
            </a:r>
            <a:endParaRPr lang="en-US" b="1" u="sng" dirty="0">
              <a:solidFill>
                <a:srgbClr val="FF0000"/>
              </a:solidFill>
            </a:endParaRPr>
          </a:p>
        </p:txBody>
      </p:sp>
      <p:sp>
        <p:nvSpPr>
          <p:cNvPr id="3" name="Content Placeholder 2"/>
          <p:cNvSpPr>
            <a:spLocks noGrp="1"/>
          </p:cNvSpPr>
          <p:nvPr>
            <p:ph idx="1"/>
          </p:nvPr>
        </p:nvSpPr>
        <p:spPr/>
        <p:txBody>
          <a:bodyPr/>
          <a:lstStyle/>
          <a:p>
            <a:r>
              <a:rPr lang="en-US" dirty="0"/>
              <a:t> </a:t>
            </a:r>
            <a:r>
              <a:rPr lang="en-US" dirty="0" smtClean="0"/>
              <a:t>   </a:t>
            </a:r>
            <a:r>
              <a:rPr lang="en-US" sz="4000" dirty="0"/>
              <a:t>And God shall wipe away all tears from their eyes; and there shall be no more death, neither sorrow, nor crying,</a:t>
            </a:r>
            <a:r>
              <a:rPr lang="en-US" sz="4000" b="1" u="sng" dirty="0"/>
              <a:t> neither shall there be any more pain</a:t>
            </a:r>
            <a:r>
              <a:rPr lang="en-US" sz="4000" dirty="0"/>
              <a:t>: for the former things are passed away</a:t>
            </a:r>
          </a:p>
        </p:txBody>
      </p:sp>
      <p:sp>
        <p:nvSpPr>
          <p:cNvPr id="4" name="Slide Number Placeholder 3"/>
          <p:cNvSpPr>
            <a:spLocks noGrp="1"/>
          </p:cNvSpPr>
          <p:nvPr>
            <p:ph type="sldNum" sz="quarter" idx="12"/>
          </p:nvPr>
        </p:nvSpPr>
        <p:spPr/>
        <p:txBody>
          <a:bodyPr/>
          <a:lstStyle/>
          <a:p>
            <a:fld id="{0DD2BD76-A9FF-4E02-80E4-30DB68C20C46}" type="slidenum">
              <a:rPr lang="en-US" smtClean="0"/>
              <a:pPr/>
              <a:t>30</a:t>
            </a:fld>
            <a:endParaRPr lang="en-US" dirty="0"/>
          </a:p>
        </p:txBody>
      </p:sp>
    </p:spTree>
    <p:extLst>
      <p:ext uri="{BB962C8B-B14F-4D97-AF65-F5344CB8AC3E}">
        <p14:creationId xmlns:p14="http://schemas.microsoft.com/office/powerpoint/2010/main" val="12620435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6200"/>
            <a:ext cx="12068175" cy="6645275"/>
          </a:xfrm>
        </p:spPr>
        <p:txBody>
          <a:bodyPr>
            <a:normAutofit/>
          </a:bodyPr>
          <a:lstStyle/>
          <a:p>
            <a:endParaRPr lang="en-US" sz="4000" dirty="0" smtClean="0"/>
          </a:p>
          <a:p>
            <a:endParaRPr lang="en-US" sz="4000" dirty="0"/>
          </a:p>
          <a:p>
            <a:r>
              <a:rPr lang="en-US" sz="4000" dirty="0" smtClean="0"/>
              <a:t>Seeing others suffer will make us more patient when we must suffer</a:t>
            </a:r>
          </a:p>
          <a:p>
            <a:endParaRPr lang="en-US" sz="4000" dirty="0" smtClean="0"/>
          </a:p>
          <a:p>
            <a:r>
              <a:rPr lang="en-US" sz="4000" dirty="0" smtClean="0"/>
              <a:t>Visiting and helping strengthens the </a:t>
            </a:r>
            <a:r>
              <a:rPr lang="en-US" sz="4000" b="1" u="sng" dirty="0" smtClean="0">
                <a:solidFill>
                  <a:srgbClr val="7030A0"/>
                </a:solidFill>
              </a:rPr>
              <a:t>tie</a:t>
            </a:r>
            <a:r>
              <a:rPr lang="en-US" sz="4000" dirty="0" smtClean="0"/>
              <a:t> that binds us together</a:t>
            </a:r>
            <a:endParaRPr lang="en-US" sz="4000"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31</a:t>
            </a:fld>
            <a:endParaRPr lang="en-US" dirty="0"/>
          </a:p>
        </p:txBody>
      </p:sp>
    </p:spTree>
    <p:extLst>
      <p:ext uri="{BB962C8B-B14F-4D97-AF65-F5344CB8AC3E}">
        <p14:creationId xmlns:p14="http://schemas.microsoft.com/office/powerpoint/2010/main" val="34766023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r>
              <a:rPr lang="en-US" sz="8000" b="1" dirty="0">
                <a:solidFill>
                  <a:srgbClr val="FF0000"/>
                </a:solidFill>
              </a:rPr>
              <a:t>IV. How we can assist the sick and afflicted</a:t>
            </a:r>
          </a:p>
        </p:txBody>
      </p:sp>
      <p:sp>
        <p:nvSpPr>
          <p:cNvPr id="4" name="Slide Number Placeholder 3"/>
          <p:cNvSpPr>
            <a:spLocks noGrp="1"/>
          </p:cNvSpPr>
          <p:nvPr>
            <p:ph type="sldNum" sz="quarter" idx="12"/>
          </p:nvPr>
        </p:nvSpPr>
        <p:spPr/>
        <p:txBody>
          <a:bodyPr/>
          <a:lstStyle/>
          <a:p>
            <a:fld id="{0DD2BD76-A9FF-4E02-80E4-30DB68C20C46}" type="slidenum">
              <a:rPr lang="en-US" smtClean="0"/>
              <a:pPr/>
              <a:t>32</a:t>
            </a:fld>
            <a:endParaRPr lang="en-US" dirty="0"/>
          </a:p>
        </p:txBody>
      </p:sp>
    </p:spTree>
    <p:extLst>
      <p:ext uri="{BB962C8B-B14F-4D97-AF65-F5344CB8AC3E}">
        <p14:creationId xmlns:p14="http://schemas.microsoft.com/office/powerpoint/2010/main" val="35261842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6275" cy="6858000"/>
          </a:xfrm>
        </p:spPr>
        <p:txBody>
          <a:bodyPr>
            <a:normAutofit/>
          </a:bodyPr>
          <a:lstStyle/>
          <a:p>
            <a:r>
              <a:rPr lang="en-US" sz="3600" dirty="0" smtClean="0"/>
              <a:t>We need to truly realize our </a:t>
            </a:r>
          </a:p>
          <a:p>
            <a:r>
              <a:rPr lang="en-US" sz="3600" dirty="0" smtClean="0"/>
              <a:t>Responsibility.   </a:t>
            </a:r>
          </a:p>
          <a:p>
            <a:endParaRPr lang="en-US" sz="3600" dirty="0"/>
          </a:p>
          <a:p>
            <a:r>
              <a:rPr lang="en-US" sz="3600" dirty="0" smtClean="0"/>
              <a:t>1.  Gal. 6:10  “As we have </a:t>
            </a:r>
            <a:r>
              <a:rPr lang="en-US" sz="3600" b="1" u="sng" dirty="0" smtClean="0">
                <a:solidFill>
                  <a:srgbClr val="FF0000"/>
                </a:solidFill>
              </a:rPr>
              <a:t>opportunity</a:t>
            </a:r>
            <a:r>
              <a:rPr lang="en-US" sz="3600" dirty="0" smtClean="0"/>
              <a:t>…”</a:t>
            </a:r>
          </a:p>
          <a:p>
            <a:r>
              <a:rPr lang="en-US" sz="3600" dirty="0" smtClean="0"/>
              <a:t>2.  Acts 14:23 “Every man, according to his </a:t>
            </a:r>
            <a:r>
              <a:rPr lang="en-US" sz="3600" b="1" u="sng" dirty="0" smtClean="0">
                <a:solidFill>
                  <a:srgbClr val="FF0000"/>
                </a:solidFill>
              </a:rPr>
              <a:t>ability..”</a:t>
            </a:r>
          </a:p>
          <a:p>
            <a:r>
              <a:rPr lang="en-US" sz="3600" b="1" u="sng" dirty="0">
                <a:solidFill>
                  <a:srgbClr val="FF0000"/>
                </a:solidFill>
              </a:rPr>
              <a:t> </a:t>
            </a:r>
            <a:r>
              <a:rPr lang="en-US" sz="3600" b="1" u="sng" dirty="0" smtClean="0">
                <a:solidFill>
                  <a:srgbClr val="FF0000"/>
                </a:solidFill>
              </a:rPr>
              <a:t>  =   RESPONSIBILTY.</a:t>
            </a:r>
          </a:p>
          <a:p>
            <a:endParaRPr lang="en-US" sz="3600" b="1" u="sng" dirty="0">
              <a:solidFill>
                <a:srgbClr val="FF0000"/>
              </a:solidFill>
            </a:endParaRPr>
          </a:p>
          <a:p>
            <a:r>
              <a:rPr lang="en-US" sz="3600" b="1" u="sng" dirty="0" smtClean="0">
                <a:solidFill>
                  <a:srgbClr val="FF0000"/>
                </a:solidFill>
              </a:rPr>
              <a:t>  0 + A = R</a:t>
            </a:r>
          </a:p>
          <a:p>
            <a:endParaRPr lang="en-US" sz="3600" b="1" u="sng" dirty="0">
              <a:solidFill>
                <a:srgbClr val="FF0000"/>
              </a:solidFill>
            </a:endParaRPr>
          </a:p>
          <a:p>
            <a:r>
              <a:rPr lang="en-US" sz="3600" b="1" u="sng" dirty="0" smtClean="0">
                <a:solidFill>
                  <a:srgbClr val="FF0000"/>
                </a:solidFill>
              </a:rPr>
              <a:t>THUS:</a:t>
            </a:r>
            <a:endParaRPr lang="en-US" sz="3600" b="1" u="sng" dirty="0">
              <a:solidFill>
                <a:srgbClr val="FF0000"/>
              </a:solidFill>
            </a:endParaRPr>
          </a:p>
        </p:txBody>
      </p:sp>
    </p:spTree>
    <p:extLst>
      <p:ext uri="{BB962C8B-B14F-4D97-AF65-F5344CB8AC3E}">
        <p14:creationId xmlns:p14="http://schemas.microsoft.com/office/powerpoint/2010/main" val="2247478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33350"/>
            <a:ext cx="11887200" cy="6724650"/>
          </a:xfrm>
        </p:spPr>
        <p:txBody>
          <a:bodyPr>
            <a:normAutofit lnSpcReduction="10000"/>
          </a:bodyPr>
          <a:lstStyle/>
          <a:p>
            <a:endParaRPr lang="en-US" dirty="0" smtClean="0"/>
          </a:p>
          <a:p>
            <a:r>
              <a:rPr lang="en-US" sz="4400" b="1" dirty="0" smtClean="0"/>
              <a:t>1. By speaking words of encouragement</a:t>
            </a:r>
          </a:p>
          <a:p>
            <a:endParaRPr lang="en-US" sz="4400" b="1" dirty="0" smtClean="0"/>
          </a:p>
          <a:p>
            <a:r>
              <a:rPr lang="en-US" sz="4400" b="1" dirty="0" smtClean="0"/>
              <a:t>2. Your very presence states, </a:t>
            </a:r>
            <a:br>
              <a:rPr lang="en-US" sz="4400" b="1" dirty="0" smtClean="0"/>
            </a:br>
            <a:r>
              <a:rPr lang="en-US" sz="4400" b="1" dirty="0" smtClean="0"/>
              <a:t>“They thought of me and </a:t>
            </a:r>
            <a:r>
              <a:rPr lang="en-US" sz="4400" b="1" u="sng" dirty="0" smtClean="0"/>
              <a:t>cared</a:t>
            </a:r>
            <a:r>
              <a:rPr lang="en-US" sz="4400" b="1" dirty="0" smtClean="0"/>
              <a:t> enough to come</a:t>
            </a:r>
          </a:p>
          <a:p>
            <a:r>
              <a:rPr lang="en-US" sz="4400" b="1" dirty="0" smtClean="0"/>
              <a:t>Or to call, or to send a card, or to fix food, or</a:t>
            </a:r>
          </a:p>
          <a:p>
            <a:r>
              <a:rPr lang="en-US" sz="4400" b="1" dirty="0" smtClean="0"/>
              <a:t>To sit with the sick, or to send a text, or to</a:t>
            </a:r>
          </a:p>
          <a:p>
            <a:r>
              <a:rPr lang="en-US" sz="4400" b="1" dirty="0" smtClean="0"/>
              <a:t>Write a note, or to pray, or to in some way get in</a:t>
            </a:r>
          </a:p>
          <a:p>
            <a:r>
              <a:rPr lang="en-US" sz="4400" b="1" dirty="0" smtClean="0"/>
              <a:t>Contact with the sick to let them know you</a:t>
            </a:r>
          </a:p>
          <a:p>
            <a:r>
              <a:rPr lang="en-US" sz="4400" b="1" dirty="0" smtClean="0"/>
              <a:t>Are ‘interested ‘ in their welfare.”</a:t>
            </a:r>
          </a:p>
        </p:txBody>
      </p:sp>
      <p:sp>
        <p:nvSpPr>
          <p:cNvPr id="4" name="Slide Number Placeholder 3"/>
          <p:cNvSpPr>
            <a:spLocks noGrp="1"/>
          </p:cNvSpPr>
          <p:nvPr>
            <p:ph type="sldNum" sz="quarter" idx="12"/>
          </p:nvPr>
        </p:nvSpPr>
        <p:spPr/>
        <p:txBody>
          <a:bodyPr/>
          <a:lstStyle/>
          <a:p>
            <a:fld id="{0DD2BD76-A9FF-4E02-80E4-30DB68C20C46}" type="slidenum">
              <a:rPr lang="en-US" smtClean="0"/>
              <a:pPr/>
              <a:t>34</a:t>
            </a:fld>
            <a:endParaRPr lang="en-US" dirty="0"/>
          </a:p>
        </p:txBody>
      </p:sp>
    </p:spTree>
    <p:extLst>
      <p:ext uri="{BB962C8B-B14F-4D97-AF65-F5344CB8AC3E}">
        <p14:creationId xmlns:p14="http://schemas.microsoft.com/office/powerpoint/2010/main" val="336891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6" end="6"/>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p:cTn id="4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77700" cy="6721475"/>
          </a:xfrm>
        </p:spPr>
        <p:txBody>
          <a:bodyPr>
            <a:normAutofit/>
          </a:bodyPr>
          <a:lstStyle/>
          <a:p>
            <a:endParaRPr lang="en-US" sz="3600" dirty="0" smtClean="0"/>
          </a:p>
          <a:p>
            <a:endParaRPr lang="en-US" sz="4400" b="1" dirty="0" smtClean="0"/>
          </a:p>
          <a:p>
            <a:r>
              <a:rPr lang="en-US" sz="4400" b="1" dirty="0" smtClean="0"/>
              <a:t>3. Send cards and letters</a:t>
            </a:r>
          </a:p>
          <a:p>
            <a:endParaRPr lang="en-US" sz="4400" b="1" dirty="0" smtClean="0"/>
          </a:p>
          <a:p>
            <a:r>
              <a:rPr lang="en-US" sz="4400" b="1" dirty="0" smtClean="0"/>
              <a:t>4. Read the </a:t>
            </a:r>
            <a:r>
              <a:rPr lang="en-US" sz="4400" b="1" u="sng" dirty="0" smtClean="0"/>
              <a:t>Bible</a:t>
            </a:r>
            <a:r>
              <a:rPr lang="en-US" sz="4400" b="1" dirty="0" smtClean="0"/>
              <a:t> to them</a:t>
            </a:r>
            <a:r>
              <a:rPr lang="en-US" sz="4400" b="1" dirty="0"/>
              <a:t> </a:t>
            </a:r>
            <a:r>
              <a:rPr lang="en-US" sz="4400" b="1" dirty="0" smtClean="0"/>
              <a:t>– especially if they are unable to read it themselves at this time</a:t>
            </a:r>
          </a:p>
          <a:p>
            <a:endParaRPr lang="en-US" sz="4400" b="1" dirty="0" smtClean="0"/>
          </a:p>
          <a:p>
            <a:r>
              <a:rPr lang="en-US" sz="4400" b="1" dirty="0" smtClean="0"/>
              <a:t>5. Gifts of flowers, fruit, books, food gift cards, etc. will cheer the ill</a:t>
            </a:r>
          </a:p>
        </p:txBody>
      </p:sp>
      <p:sp>
        <p:nvSpPr>
          <p:cNvPr id="4" name="Slide Number Placeholder 3"/>
          <p:cNvSpPr>
            <a:spLocks noGrp="1"/>
          </p:cNvSpPr>
          <p:nvPr>
            <p:ph type="sldNum" sz="quarter" idx="12"/>
          </p:nvPr>
        </p:nvSpPr>
        <p:spPr/>
        <p:txBody>
          <a:bodyPr/>
          <a:lstStyle/>
          <a:p>
            <a:fld id="{0DD2BD76-A9FF-4E02-80E4-30DB68C20C46}" type="slidenum">
              <a:rPr lang="en-US" smtClean="0"/>
              <a:pPr/>
              <a:t>35</a:t>
            </a:fld>
            <a:endParaRPr lang="en-US" dirty="0"/>
          </a:p>
        </p:txBody>
      </p:sp>
    </p:spTree>
    <p:extLst>
      <p:ext uri="{BB962C8B-B14F-4D97-AF65-F5344CB8AC3E}">
        <p14:creationId xmlns:p14="http://schemas.microsoft.com/office/powerpoint/2010/main" val="3167102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06275" cy="6721475"/>
          </a:xfrm>
        </p:spPr>
        <p:txBody>
          <a:bodyPr/>
          <a:lstStyle/>
          <a:p>
            <a:endParaRPr lang="en-US" dirty="0" smtClean="0"/>
          </a:p>
          <a:p>
            <a:r>
              <a:rPr lang="en-US" sz="3600" b="1" dirty="0" smtClean="0"/>
              <a:t>6. Go by and take them for a short walk</a:t>
            </a:r>
          </a:p>
          <a:p>
            <a:endParaRPr lang="en-US" sz="3600" b="1" dirty="0" smtClean="0"/>
          </a:p>
          <a:p>
            <a:r>
              <a:rPr lang="en-US" sz="3600" b="1" dirty="0" smtClean="0"/>
              <a:t>7. Assist them when they are having financial difficulties</a:t>
            </a:r>
          </a:p>
          <a:p>
            <a:endParaRPr lang="en-US" sz="3600" b="1" dirty="0" smtClean="0"/>
          </a:p>
          <a:p>
            <a:r>
              <a:rPr lang="en-US" sz="3600" b="1" dirty="0" smtClean="0"/>
              <a:t>8. Take them good </a:t>
            </a:r>
            <a:r>
              <a:rPr lang="en-US" sz="3600" b="1" u="sng" dirty="0" smtClean="0"/>
              <a:t>religious</a:t>
            </a:r>
            <a:r>
              <a:rPr lang="en-US" sz="3600" b="1" dirty="0" smtClean="0"/>
              <a:t> literature – tracts, DVD’s, etc</a:t>
            </a:r>
            <a:r>
              <a:rPr lang="en-US" sz="3600" dirty="0" smtClean="0"/>
              <a:t>. </a:t>
            </a:r>
          </a:p>
        </p:txBody>
      </p:sp>
      <p:sp>
        <p:nvSpPr>
          <p:cNvPr id="4" name="Slide Number Placeholder 3"/>
          <p:cNvSpPr>
            <a:spLocks noGrp="1"/>
          </p:cNvSpPr>
          <p:nvPr>
            <p:ph type="sldNum" sz="quarter" idx="12"/>
          </p:nvPr>
        </p:nvSpPr>
        <p:spPr/>
        <p:txBody>
          <a:bodyPr/>
          <a:lstStyle/>
          <a:p>
            <a:fld id="{0DD2BD76-A9FF-4E02-80E4-30DB68C20C46}" type="slidenum">
              <a:rPr lang="en-US" smtClean="0"/>
              <a:pPr/>
              <a:t>36</a:t>
            </a:fld>
            <a:endParaRPr lang="en-US" dirty="0"/>
          </a:p>
        </p:txBody>
      </p:sp>
    </p:spTree>
    <p:extLst>
      <p:ext uri="{BB962C8B-B14F-4D97-AF65-F5344CB8AC3E}">
        <p14:creationId xmlns:p14="http://schemas.microsoft.com/office/powerpoint/2010/main" val="155295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14300"/>
            <a:ext cx="12087225" cy="6534150"/>
          </a:xfrm>
        </p:spPr>
        <p:txBody>
          <a:bodyPr>
            <a:normAutofit/>
          </a:bodyPr>
          <a:lstStyle/>
          <a:p>
            <a:endParaRPr lang="en-US" sz="4400" b="1" dirty="0" smtClean="0"/>
          </a:p>
          <a:p>
            <a:r>
              <a:rPr lang="en-US" sz="4400" b="1" dirty="0" smtClean="0"/>
              <a:t>9. Help them with practical duties such as cutting the lawn, cleaning the house, running errands, etc.</a:t>
            </a:r>
          </a:p>
          <a:p>
            <a:endParaRPr lang="en-US" sz="4400" b="1" dirty="0" smtClean="0"/>
          </a:p>
          <a:p>
            <a:r>
              <a:rPr lang="en-US" sz="4400" b="1" dirty="0" smtClean="0"/>
              <a:t>10. Provide food for them</a:t>
            </a:r>
          </a:p>
          <a:p>
            <a:endParaRPr lang="en-US" sz="4400" b="1" dirty="0" smtClean="0"/>
          </a:p>
          <a:p>
            <a:r>
              <a:rPr lang="en-US" sz="4400" b="1" dirty="0" smtClean="0"/>
              <a:t>11. Go in a group and sing for them</a:t>
            </a:r>
            <a:endParaRPr lang="en-US" sz="4400" b="1"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37</a:t>
            </a:fld>
            <a:endParaRPr lang="en-US" dirty="0"/>
          </a:p>
        </p:txBody>
      </p:sp>
    </p:spTree>
    <p:extLst>
      <p:ext uri="{BB962C8B-B14F-4D97-AF65-F5344CB8AC3E}">
        <p14:creationId xmlns:p14="http://schemas.microsoft.com/office/powerpoint/2010/main" val="6108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775" y="190500"/>
            <a:ext cx="11963400" cy="6743700"/>
          </a:xfrm>
        </p:spPr>
        <p:txBody>
          <a:bodyPr/>
          <a:lstStyle/>
          <a:p>
            <a:endParaRPr lang="en-US" dirty="0" smtClean="0"/>
          </a:p>
          <a:p>
            <a:endParaRPr lang="en-US" dirty="0"/>
          </a:p>
          <a:p>
            <a:r>
              <a:rPr lang="en-US" sz="3600" b="1" dirty="0" smtClean="0"/>
              <a:t>12. Provide worship for the ill on the Lord’s Day</a:t>
            </a:r>
          </a:p>
          <a:p>
            <a:endParaRPr lang="en-US" sz="3600" b="1" dirty="0" smtClean="0"/>
          </a:p>
          <a:p>
            <a:r>
              <a:rPr lang="en-US" sz="3600" b="1" dirty="0" smtClean="0"/>
              <a:t>13. Don’t forget to </a:t>
            </a:r>
            <a:r>
              <a:rPr lang="en-US" sz="3600" b="1" u="sng" dirty="0" smtClean="0"/>
              <a:t>pray</a:t>
            </a:r>
            <a:r>
              <a:rPr lang="en-US" sz="3600" b="1" dirty="0" smtClean="0"/>
              <a:t> for them</a:t>
            </a:r>
            <a:endParaRPr lang="en-US" sz="3600" b="1"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38</a:t>
            </a:fld>
            <a:endParaRPr lang="en-US" dirty="0"/>
          </a:p>
        </p:txBody>
      </p:sp>
    </p:spTree>
    <p:extLst>
      <p:ext uri="{BB962C8B-B14F-4D97-AF65-F5344CB8AC3E}">
        <p14:creationId xmlns:p14="http://schemas.microsoft.com/office/powerpoint/2010/main" val="29540632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tretch>
            <a:fillRect/>
          </a:stretch>
        </p:blipFill>
        <p:spPr>
          <a:xfrm>
            <a:off x="0" y="0"/>
            <a:ext cx="12125325" cy="6858000"/>
          </a:xfrm>
          <a:prstGeom prst="rect">
            <a:avLst/>
          </a:prstGeom>
        </p:spPr>
      </p:pic>
    </p:spTree>
    <p:extLst>
      <p:ext uri="{BB962C8B-B14F-4D97-AF65-F5344CB8AC3E}">
        <p14:creationId xmlns:p14="http://schemas.microsoft.com/office/powerpoint/2010/main" val="3199405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024563"/>
          </a:xfrm>
        </p:spPr>
        <p:txBody>
          <a:bodyPr>
            <a:noAutofit/>
          </a:bodyPr>
          <a:lstStyle/>
          <a:p>
            <a:pPr marL="0" indent="0">
              <a:buNone/>
            </a:pPr>
            <a:r>
              <a:rPr lang="en-US" sz="3600" dirty="0" smtClean="0"/>
              <a:t>Christians are (should be) in the Visitation Business!</a:t>
            </a:r>
          </a:p>
          <a:p>
            <a:pPr marL="0" indent="0">
              <a:buNone/>
            </a:pPr>
            <a:r>
              <a:rPr lang="en-US" sz="3600" dirty="0"/>
              <a:t> </a:t>
            </a:r>
            <a:r>
              <a:rPr lang="en-US" sz="3600" dirty="0" smtClean="0"/>
              <a:t>  Notice the different ones that we are to visit in Matt. 25:31-46</a:t>
            </a:r>
          </a:p>
          <a:p>
            <a:pPr marL="514350" indent="-514350">
              <a:buAutoNum type="arabicPeriod"/>
            </a:pPr>
            <a:r>
              <a:rPr lang="en-US" sz="3600" dirty="0" smtClean="0"/>
              <a:t>We shall see in this study that God instructs all Christians</a:t>
            </a:r>
          </a:p>
          <a:p>
            <a:pPr marL="0" indent="0">
              <a:buNone/>
            </a:pPr>
            <a:r>
              <a:rPr lang="en-US" sz="3600" dirty="0"/>
              <a:t> </a:t>
            </a:r>
            <a:r>
              <a:rPr lang="en-US" sz="3600" dirty="0" smtClean="0"/>
              <a:t>      to be in the </a:t>
            </a:r>
            <a:r>
              <a:rPr lang="en-US" sz="3600" b="1" u="sng" dirty="0" smtClean="0">
                <a:solidFill>
                  <a:srgbClr val="FF0000"/>
                </a:solidFill>
              </a:rPr>
              <a:t>‘visitation business’</a:t>
            </a:r>
          </a:p>
          <a:p>
            <a:pPr marL="514350" indent="-514350">
              <a:buAutoNum type="arabicPeriod" startAt="3"/>
            </a:pPr>
            <a:r>
              <a:rPr lang="en-US" sz="3600" b="1" dirty="0" smtClean="0"/>
              <a:t>“The Saving of our souls” </a:t>
            </a:r>
            <a:r>
              <a:rPr lang="en-US" sz="3600" dirty="0" smtClean="0"/>
              <a:t>is directly linked to ‘the visitation</a:t>
            </a:r>
          </a:p>
          <a:p>
            <a:pPr marL="0" indent="0">
              <a:buNone/>
            </a:pPr>
            <a:r>
              <a:rPr lang="en-US" sz="3600" dirty="0" smtClean="0"/>
              <a:t>       business”.   God’s judgement on you directly!</a:t>
            </a:r>
          </a:p>
          <a:p>
            <a:pPr marL="742950" indent="-742950">
              <a:buAutoNum type="arabicPeriod" startAt="4"/>
            </a:pPr>
            <a:r>
              <a:rPr lang="en-US" sz="3600" dirty="0" smtClean="0"/>
              <a:t>“James 1:27  ‘visit the fatherless (orphans) and widows </a:t>
            </a:r>
          </a:p>
          <a:p>
            <a:pPr marL="0" indent="0">
              <a:buNone/>
            </a:pPr>
            <a:r>
              <a:rPr lang="en-US" sz="3600" dirty="0"/>
              <a:t> </a:t>
            </a:r>
            <a:r>
              <a:rPr lang="en-US" sz="3600" dirty="0" smtClean="0"/>
              <a:t>      </a:t>
            </a:r>
            <a:r>
              <a:rPr lang="en-US" sz="3600" b="1" u="sng" dirty="0" smtClean="0"/>
              <a:t>Pure religion </a:t>
            </a:r>
            <a:r>
              <a:rPr lang="en-US" sz="3600" dirty="0" smtClean="0"/>
              <a:t>and undefiled before God and the Father </a:t>
            </a:r>
            <a:r>
              <a:rPr lang="en-US" sz="3600" b="1" dirty="0" smtClean="0">
                <a:solidFill>
                  <a:srgbClr val="FF0000"/>
                </a:solidFill>
              </a:rPr>
              <a:t>is this</a:t>
            </a:r>
            <a:r>
              <a:rPr lang="en-US" sz="3600" dirty="0" smtClean="0"/>
              <a:t>:  </a:t>
            </a:r>
            <a:r>
              <a:rPr lang="en-US" sz="3600" b="1" i="1" u="sng" dirty="0" smtClean="0"/>
              <a:t> to visit </a:t>
            </a:r>
            <a:r>
              <a:rPr lang="en-US" sz="3600" dirty="0" smtClean="0"/>
              <a:t>the fatherless and widows in their affliction, and to keep himself unspotted from the world.</a:t>
            </a:r>
            <a:endParaRPr lang="en-US" sz="3600" dirty="0"/>
          </a:p>
        </p:txBody>
      </p:sp>
    </p:spTree>
    <p:extLst>
      <p:ext uri="{BB962C8B-B14F-4D97-AF65-F5344CB8AC3E}">
        <p14:creationId xmlns:p14="http://schemas.microsoft.com/office/powerpoint/2010/main" val="71456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b="1" dirty="0" smtClean="0"/>
              <a:t>Visits from Christians will do wonders for the ill</a:t>
            </a:r>
          </a:p>
          <a:p>
            <a:endParaRPr lang="en-US" sz="3600" b="1" dirty="0" smtClean="0"/>
          </a:p>
          <a:p>
            <a:r>
              <a:rPr lang="en-US" sz="3600" b="1" dirty="0" smtClean="0"/>
              <a:t>“Assisting the sick should never be considered a chore to be dreaded, but </a:t>
            </a:r>
            <a:r>
              <a:rPr lang="en-US" sz="3600" b="1" u="sng" dirty="0" smtClean="0"/>
              <a:t>a joyous service to be rendered.”</a:t>
            </a:r>
            <a:endParaRPr lang="en-US" sz="3600" b="1" u="sng" dirty="0"/>
          </a:p>
        </p:txBody>
      </p:sp>
      <p:sp>
        <p:nvSpPr>
          <p:cNvPr id="4" name="Slide Number Placeholder 3"/>
          <p:cNvSpPr>
            <a:spLocks noGrp="1"/>
          </p:cNvSpPr>
          <p:nvPr>
            <p:ph type="sldNum" sz="quarter" idx="12"/>
          </p:nvPr>
        </p:nvSpPr>
        <p:spPr/>
        <p:txBody>
          <a:bodyPr/>
          <a:lstStyle/>
          <a:p>
            <a:fld id="{0DD2BD76-A9FF-4E02-80E4-30DB68C20C46}" type="slidenum">
              <a:rPr lang="en-US" smtClean="0"/>
              <a:pPr/>
              <a:t>40</a:t>
            </a:fld>
            <a:endParaRPr lang="en-US" dirty="0"/>
          </a:p>
        </p:txBody>
      </p:sp>
    </p:spTree>
    <p:extLst>
      <p:ext uri="{BB962C8B-B14F-4D97-AF65-F5344CB8AC3E}">
        <p14:creationId xmlns:p14="http://schemas.microsoft.com/office/powerpoint/2010/main" val="38982158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solidFill>
                  <a:srgbClr val="FF0000"/>
                </a:solidFill>
              </a:rPr>
              <a:t>The Great Physician  </a:t>
            </a:r>
            <a:endParaRPr lang="en-US" sz="4800" b="1" dirty="0">
              <a:solidFill>
                <a:srgbClr val="FF0000"/>
              </a:solidFill>
            </a:endParaRPr>
          </a:p>
        </p:txBody>
      </p:sp>
    </p:spTree>
    <p:extLst>
      <p:ext uri="{BB962C8B-B14F-4D97-AF65-F5344CB8AC3E}">
        <p14:creationId xmlns:p14="http://schemas.microsoft.com/office/powerpoint/2010/main" val="11148189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12115800" cy="6858000"/>
          </a:xfrm>
        </p:spPr>
        <p:txBody>
          <a:bodyPr>
            <a:normAutofit fontScale="92500" lnSpcReduction="20000"/>
          </a:bodyPr>
          <a:lstStyle/>
          <a:p>
            <a:r>
              <a:rPr lang="en-US" sz="3600" dirty="0" smtClean="0"/>
              <a:t>We have been dealing with what we can do for the </a:t>
            </a:r>
          </a:p>
          <a:p>
            <a:r>
              <a:rPr lang="en-US" sz="3600" dirty="0" smtClean="0"/>
              <a:t>Sick,  but does the Bible place a responsibility on</a:t>
            </a:r>
          </a:p>
          <a:p>
            <a:r>
              <a:rPr lang="en-US" sz="3600" dirty="0" smtClean="0"/>
              <a:t>Those that are sick to do anything? James 5:13-15</a:t>
            </a:r>
          </a:p>
          <a:p>
            <a:r>
              <a:rPr lang="en-US" sz="3600" b="1" dirty="0" smtClean="0"/>
              <a:t>    13</a:t>
            </a:r>
            <a:r>
              <a:rPr lang="en-US" sz="3600" dirty="0" smtClean="0"/>
              <a:t> </a:t>
            </a:r>
            <a:r>
              <a:rPr lang="en-US" sz="3600" dirty="0">
                <a:hlinkClick r:id="rId2" tooltip="Strong's Number: 2553"/>
              </a:rPr>
              <a:t>Is</a:t>
            </a:r>
            <a:r>
              <a:rPr lang="en-US" sz="3600" dirty="0"/>
              <a:t> </a:t>
            </a:r>
            <a:r>
              <a:rPr lang="en-US" sz="3600" dirty="0">
                <a:hlinkClick r:id="rId3" tooltip="Strong's Number: 5100"/>
              </a:rPr>
              <a:t>any</a:t>
            </a:r>
            <a:r>
              <a:rPr lang="en-US" sz="3600" dirty="0"/>
              <a:t> </a:t>
            </a:r>
            <a:r>
              <a:rPr lang="en-US" sz="3600" dirty="0">
                <a:hlinkClick r:id="rId4" tooltip="Strong's Number: 1722"/>
              </a:rPr>
              <a:t>among</a:t>
            </a:r>
            <a:r>
              <a:rPr lang="en-US" sz="3600" dirty="0"/>
              <a:t> </a:t>
            </a:r>
            <a:r>
              <a:rPr lang="en-US" sz="3600" dirty="0">
                <a:hlinkClick r:id="rId5" tooltip="Strong's Number: 5213"/>
              </a:rPr>
              <a:t>you</a:t>
            </a:r>
            <a:r>
              <a:rPr lang="en-US" sz="3600" dirty="0"/>
              <a:t> </a:t>
            </a:r>
            <a:r>
              <a:rPr lang="en-US" sz="3600" dirty="0">
                <a:hlinkClick r:id="rId2" tooltip="Strong's Number: 2553"/>
              </a:rPr>
              <a:t>afflicted</a:t>
            </a:r>
            <a:r>
              <a:rPr lang="en-US" sz="3600" dirty="0"/>
              <a:t>? let him </a:t>
            </a:r>
            <a:r>
              <a:rPr lang="en-US" sz="3600" dirty="0">
                <a:hlinkClick r:id="rId6" tooltip="Strong's Number: 4336"/>
              </a:rPr>
              <a:t>pray</a:t>
            </a:r>
            <a:r>
              <a:rPr lang="en-US" sz="3600" dirty="0"/>
              <a:t>. </a:t>
            </a:r>
            <a:r>
              <a:rPr lang="en-US" sz="3600" dirty="0">
                <a:hlinkClick r:id="rId7" tooltip="Strong's Number: 2114"/>
              </a:rPr>
              <a:t>Is</a:t>
            </a:r>
            <a:r>
              <a:rPr lang="en-US" sz="3600" dirty="0"/>
              <a:t> </a:t>
            </a:r>
            <a:r>
              <a:rPr lang="en-US" sz="3600" dirty="0">
                <a:hlinkClick r:id="rId3" tooltip="Strong's Number: 5100"/>
              </a:rPr>
              <a:t>any</a:t>
            </a:r>
            <a:r>
              <a:rPr lang="en-US" sz="3600" dirty="0"/>
              <a:t> </a:t>
            </a:r>
            <a:r>
              <a:rPr lang="en-US" sz="3600" dirty="0">
                <a:hlinkClick r:id="rId7" tooltip="Strong's Number: 2114"/>
              </a:rPr>
              <a:t>merry</a:t>
            </a:r>
            <a:r>
              <a:rPr lang="en-US" sz="3600" dirty="0"/>
              <a:t>? let him sing </a:t>
            </a:r>
            <a:r>
              <a:rPr lang="en-US" sz="3600" dirty="0">
                <a:hlinkClick r:id="rId8" tooltip="Strong's Number: 5567"/>
              </a:rPr>
              <a:t>psalms</a:t>
            </a:r>
            <a:r>
              <a:rPr lang="en-US" sz="3600" dirty="0"/>
              <a:t>. </a:t>
            </a:r>
          </a:p>
          <a:p>
            <a:r>
              <a:rPr lang="en-US" sz="3600" b="1" dirty="0"/>
              <a:t>14</a:t>
            </a:r>
            <a:r>
              <a:rPr lang="en-US" sz="3600" dirty="0"/>
              <a:t> </a:t>
            </a:r>
            <a:r>
              <a:rPr lang="en-US" sz="3600" dirty="0">
                <a:hlinkClick r:id="rId9" tooltip="Strong's Number: 770"/>
              </a:rPr>
              <a:t>Is</a:t>
            </a:r>
            <a:r>
              <a:rPr lang="en-US" sz="3600" dirty="0"/>
              <a:t> </a:t>
            </a:r>
            <a:r>
              <a:rPr lang="en-US" sz="3600" dirty="0">
                <a:hlinkClick r:id="rId3" tooltip="Strong's Number: 5100"/>
              </a:rPr>
              <a:t>any</a:t>
            </a:r>
            <a:r>
              <a:rPr lang="en-US" sz="3600" dirty="0"/>
              <a:t> </a:t>
            </a:r>
            <a:r>
              <a:rPr lang="en-US" sz="3600" dirty="0">
                <a:hlinkClick r:id="rId9" tooltip="Strong's Number: 770"/>
              </a:rPr>
              <a:t>sick</a:t>
            </a:r>
            <a:r>
              <a:rPr lang="en-US" sz="3600" dirty="0"/>
              <a:t> </a:t>
            </a:r>
            <a:r>
              <a:rPr lang="en-US" sz="3600" dirty="0">
                <a:hlinkClick r:id="rId4" tooltip="Strong's Number: 1722"/>
              </a:rPr>
              <a:t>among</a:t>
            </a:r>
            <a:r>
              <a:rPr lang="en-US" sz="3600" dirty="0"/>
              <a:t> </a:t>
            </a:r>
            <a:r>
              <a:rPr lang="en-US" sz="3600" dirty="0">
                <a:hlinkClick r:id="rId5" tooltip="Strong's Number: 5213"/>
              </a:rPr>
              <a:t>you?</a:t>
            </a:r>
            <a:r>
              <a:rPr lang="en-US" sz="3600" dirty="0"/>
              <a:t> let him </a:t>
            </a:r>
            <a:r>
              <a:rPr lang="en-US" sz="3600" b="1" u="sng" dirty="0">
                <a:solidFill>
                  <a:srgbClr val="FF0000"/>
                </a:solidFill>
                <a:hlinkClick r:id="rId10" tooltip="Strong's Number: 4341"/>
              </a:rPr>
              <a:t>call</a:t>
            </a:r>
            <a:r>
              <a:rPr lang="en-US" sz="3600" dirty="0"/>
              <a:t> for the </a:t>
            </a:r>
            <a:r>
              <a:rPr lang="en-US" sz="3600" dirty="0">
                <a:hlinkClick r:id="rId11" tooltip="Strong's Number: 4245"/>
              </a:rPr>
              <a:t>elders</a:t>
            </a:r>
            <a:r>
              <a:rPr lang="en-US" sz="3600" dirty="0"/>
              <a:t> of the </a:t>
            </a:r>
            <a:r>
              <a:rPr lang="en-US" sz="3600" dirty="0">
                <a:hlinkClick r:id="rId12" tooltip="Strong's Number: 1577"/>
              </a:rPr>
              <a:t>church;</a:t>
            </a:r>
            <a:r>
              <a:rPr lang="en-US" sz="3600" dirty="0"/>
              <a:t> </a:t>
            </a:r>
            <a:r>
              <a:rPr lang="en-US" sz="3600" dirty="0">
                <a:hlinkClick r:id="rId13" tooltip="Strong's Number: 2532"/>
              </a:rPr>
              <a:t>and</a:t>
            </a:r>
            <a:r>
              <a:rPr lang="en-US" sz="3600" dirty="0"/>
              <a:t> let them </a:t>
            </a:r>
            <a:r>
              <a:rPr lang="en-US" sz="3600" dirty="0">
                <a:hlinkClick r:id="rId6" tooltip="Strong's Number: 4336"/>
              </a:rPr>
              <a:t>pray</a:t>
            </a:r>
            <a:r>
              <a:rPr lang="en-US" sz="3600" dirty="0"/>
              <a:t> </a:t>
            </a:r>
            <a:r>
              <a:rPr lang="en-US" sz="3600" dirty="0">
                <a:hlinkClick r:id="rId14" tooltip="Strong's Number: 1909"/>
              </a:rPr>
              <a:t>over</a:t>
            </a:r>
            <a:r>
              <a:rPr lang="en-US" sz="3600" dirty="0"/>
              <a:t> </a:t>
            </a:r>
            <a:r>
              <a:rPr lang="en-US" sz="3600" dirty="0">
                <a:hlinkClick r:id="rId15" tooltip="Strong's Number: 846"/>
              </a:rPr>
              <a:t>him,</a:t>
            </a:r>
            <a:r>
              <a:rPr lang="en-US" sz="3600" dirty="0"/>
              <a:t> </a:t>
            </a:r>
            <a:r>
              <a:rPr lang="en-US" sz="3600" dirty="0">
                <a:hlinkClick r:id="rId16" tooltip="Strong's Number: 218"/>
              </a:rPr>
              <a:t>anointing</a:t>
            </a:r>
            <a:r>
              <a:rPr lang="en-US" sz="3600" dirty="0"/>
              <a:t> </a:t>
            </a:r>
            <a:r>
              <a:rPr lang="en-US" sz="3600" dirty="0">
                <a:hlinkClick r:id="rId15" tooltip="Strong's Number: 846"/>
              </a:rPr>
              <a:t>him</a:t>
            </a:r>
            <a:r>
              <a:rPr lang="en-US" sz="3600" dirty="0"/>
              <a:t> with </a:t>
            </a:r>
            <a:r>
              <a:rPr lang="en-US" sz="3600" dirty="0">
                <a:hlinkClick r:id="rId17" tooltip="Strong's Number: 1637"/>
              </a:rPr>
              <a:t>oil</a:t>
            </a:r>
            <a:r>
              <a:rPr lang="en-US" sz="3600" dirty="0"/>
              <a:t> </a:t>
            </a:r>
            <a:r>
              <a:rPr lang="en-US" sz="3600" dirty="0">
                <a:hlinkClick r:id="rId4" tooltip="Strong's Number: 1722"/>
              </a:rPr>
              <a:t>in</a:t>
            </a:r>
            <a:r>
              <a:rPr lang="en-US" sz="3600" dirty="0"/>
              <a:t> the </a:t>
            </a:r>
            <a:r>
              <a:rPr lang="en-US" sz="3600" dirty="0">
                <a:hlinkClick r:id="rId18" tooltip="Strong's Number: 3686"/>
              </a:rPr>
              <a:t>name</a:t>
            </a:r>
            <a:r>
              <a:rPr lang="en-US" sz="3600" dirty="0"/>
              <a:t> of the </a:t>
            </a:r>
            <a:r>
              <a:rPr lang="en-US" sz="3600" dirty="0">
                <a:hlinkClick r:id="rId19" tooltip="Strong's Number: 2962"/>
              </a:rPr>
              <a:t>Lord:</a:t>
            </a:r>
            <a:r>
              <a:rPr lang="en-US" sz="3600" dirty="0"/>
              <a:t> </a:t>
            </a:r>
          </a:p>
          <a:p>
            <a:r>
              <a:rPr lang="en-US" sz="3600" b="1" dirty="0" smtClean="0"/>
              <a:t>   15</a:t>
            </a:r>
            <a:r>
              <a:rPr lang="en-US" sz="3600" dirty="0" smtClean="0"/>
              <a:t> </a:t>
            </a:r>
            <a:r>
              <a:rPr lang="en-US" sz="3600" dirty="0">
                <a:hlinkClick r:id="rId13" tooltip="Strong's Number: 2532"/>
              </a:rPr>
              <a:t>And</a:t>
            </a:r>
            <a:r>
              <a:rPr lang="en-US" sz="3600" dirty="0"/>
              <a:t> the </a:t>
            </a:r>
            <a:r>
              <a:rPr lang="en-US" sz="3600" dirty="0">
                <a:hlinkClick r:id="rId20" tooltip="Strong's Number: 2171"/>
              </a:rPr>
              <a:t>prayer</a:t>
            </a:r>
            <a:r>
              <a:rPr lang="en-US" sz="3600" dirty="0"/>
              <a:t> of </a:t>
            </a:r>
            <a:r>
              <a:rPr lang="en-US" sz="3600" dirty="0">
                <a:hlinkClick r:id="rId21" tooltip="Strong's Number: 4102"/>
              </a:rPr>
              <a:t>faith</a:t>
            </a:r>
            <a:r>
              <a:rPr lang="en-US" sz="3600" dirty="0"/>
              <a:t> shall </a:t>
            </a:r>
            <a:r>
              <a:rPr lang="en-US" sz="3600" dirty="0">
                <a:hlinkClick r:id="rId22" tooltip="Strong's Number: 4982"/>
              </a:rPr>
              <a:t>save</a:t>
            </a:r>
            <a:r>
              <a:rPr lang="en-US" sz="3600" dirty="0"/>
              <a:t> the </a:t>
            </a:r>
            <a:r>
              <a:rPr lang="en-US" sz="3600" dirty="0">
                <a:hlinkClick r:id="rId23" tooltip="Strong's Number: 2577"/>
              </a:rPr>
              <a:t>sick</a:t>
            </a:r>
            <a:r>
              <a:rPr lang="en-US" sz="3600" dirty="0"/>
              <a:t>, </a:t>
            </a:r>
            <a:r>
              <a:rPr lang="en-US" sz="3600" dirty="0">
                <a:hlinkClick r:id="rId13" tooltip="Strong's Number: 2532"/>
              </a:rPr>
              <a:t>and</a:t>
            </a:r>
            <a:r>
              <a:rPr lang="en-US" sz="3600" dirty="0"/>
              <a:t> the </a:t>
            </a:r>
            <a:r>
              <a:rPr lang="en-US" sz="3600" dirty="0">
                <a:hlinkClick r:id="rId19" tooltip="Strong's Number: 2962"/>
              </a:rPr>
              <a:t>Lord</a:t>
            </a:r>
            <a:r>
              <a:rPr lang="en-US" sz="3600" dirty="0"/>
              <a:t> shall </a:t>
            </a:r>
            <a:r>
              <a:rPr lang="en-US" sz="3600" dirty="0">
                <a:hlinkClick r:id="rId24" tooltip="Strong's Number: 1453"/>
              </a:rPr>
              <a:t>raise</a:t>
            </a:r>
            <a:r>
              <a:rPr lang="en-US" sz="3600" dirty="0"/>
              <a:t> </a:t>
            </a:r>
            <a:r>
              <a:rPr lang="en-US" sz="3600" dirty="0">
                <a:hlinkClick r:id="rId15" tooltip="Strong's Number: 846"/>
              </a:rPr>
              <a:t>him</a:t>
            </a:r>
            <a:r>
              <a:rPr lang="en-US" sz="3600" dirty="0"/>
              <a:t> </a:t>
            </a:r>
            <a:r>
              <a:rPr lang="en-US" sz="3600" dirty="0">
                <a:hlinkClick r:id="rId24" tooltip="Strong's Number: 1453"/>
              </a:rPr>
              <a:t>up</a:t>
            </a:r>
            <a:r>
              <a:rPr lang="en-US" sz="3600" dirty="0"/>
              <a:t>; and </a:t>
            </a:r>
            <a:r>
              <a:rPr lang="en-US" sz="3600" dirty="0">
                <a:hlinkClick r:id="rId25" tooltip="Strong's Number: 2579"/>
              </a:rPr>
              <a:t>if</a:t>
            </a:r>
            <a:r>
              <a:rPr lang="en-US" sz="3600" dirty="0"/>
              <a:t> he </a:t>
            </a:r>
            <a:r>
              <a:rPr lang="en-US" sz="3600" dirty="0">
                <a:hlinkClick r:id="rId26" tooltip="Strong's Number: 5600"/>
              </a:rPr>
              <a:t>have</a:t>
            </a:r>
            <a:r>
              <a:rPr lang="en-US" sz="3600" dirty="0"/>
              <a:t> </a:t>
            </a:r>
            <a:r>
              <a:rPr lang="en-US" sz="3600" dirty="0">
                <a:hlinkClick r:id="rId27" tooltip="Strong's Number: 4160"/>
              </a:rPr>
              <a:t>committed</a:t>
            </a:r>
            <a:r>
              <a:rPr lang="en-US" sz="3600" dirty="0"/>
              <a:t> </a:t>
            </a:r>
            <a:r>
              <a:rPr lang="en-US" sz="3600" dirty="0">
                <a:hlinkClick r:id="rId28" tooltip="Strong's Number: 266"/>
              </a:rPr>
              <a:t>sins,</a:t>
            </a:r>
            <a:r>
              <a:rPr lang="en-US" sz="3600" dirty="0"/>
              <a:t> they shall be </a:t>
            </a:r>
            <a:r>
              <a:rPr lang="en-US" sz="3600" dirty="0">
                <a:hlinkClick r:id="rId29" tooltip="Strong's Number: 863"/>
              </a:rPr>
              <a:t>forgiven</a:t>
            </a:r>
            <a:r>
              <a:rPr lang="en-US" sz="3600" dirty="0"/>
              <a:t> </a:t>
            </a:r>
            <a:r>
              <a:rPr lang="en-US" sz="3600" dirty="0">
                <a:hlinkClick r:id="rId15" tooltip="Strong's Number: 846"/>
              </a:rPr>
              <a:t>him.</a:t>
            </a:r>
            <a:r>
              <a:rPr lang="en-US" sz="3600" dirty="0"/>
              <a:t> </a:t>
            </a:r>
          </a:p>
          <a:p>
            <a:pPr marL="0" indent="0">
              <a:buNone/>
            </a:pPr>
            <a:r>
              <a:rPr lang="en-US" sz="3600" dirty="0"/>
              <a:t> </a:t>
            </a:r>
            <a:r>
              <a:rPr lang="en-US" sz="3600" dirty="0" smtClean="0"/>
              <a:t>        </a:t>
            </a:r>
            <a:r>
              <a:rPr lang="en-US" sz="3600" b="1" u="sng" dirty="0" smtClean="0"/>
              <a:t>Call for the Elders</a:t>
            </a:r>
            <a:r>
              <a:rPr lang="en-US" sz="3600" dirty="0" smtClean="0"/>
              <a:t>…  Let them know.   If you need</a:t>
            </a:r>
          </a:p>
          <a:p>
            <a:r>
              <a:rPr lang="en-US" sz="3600" dirty="0" smtClean="0"/>
              <a:t>Assistance, want visitation, need help at home, who needs</a:t>
            </a:r>
          </a:p>
          <a:p>
            <a:r>
              <a:rPr lang="en-US" sz="3600" dirty="0" smtClean="0"/>
              <a:t>To make these things known to the brethren?  The sick or</a:t>
            </a:r>
          </a:p>
          <a:p>
            <a:r>
              <a:rPr lang="en-US" sz="3600" dirty="0" smtClean="0"/>
              <a:t>Someone related to them.</a:t>
            </a:r>
            <a:endParaRPr lang="en-US" sz="3600" dirty="0"/>
          </a:p>
        </p:txBody>
      </p:sp>
    </p:spTree>
    <p:extLst>
      <p:ext uri="{BB962C8B-B14F-4D97-AF65-F5344CB8AC3E}">
        <p14:creationId xmlns:p14="http://schemas.microsoft.com/office/powerpoint/2010/main" val="11245130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25325" cy="6858000"/>
          </a:xfrm>
        </p:spPr>
        <p:txBody>
          <a:bodyPr>
            <a:normAutofit/>
          </a:bodyPr>
          <a:lstStyle/>
          <a:p>
            <a:r>
              <a:rPr lang="en-US" sz="3600" b="1" i="1" u="sng" dirty="0" smtClean="0">
                <a:solidFill>
                  <a:srgbClr val="FF0000"/>
                </a:solidFill>
              </a:rPr>
              <a:t>Suggestions</a:t>
            </a:r>
            <a:r>
              <a:rPr lang="en-US" sz="3600" b="1" u="sng" dirty="0" smtClean="0">
                <a:solidFill>
                  <a:srgbClr val="FF0000"/>
                </a:solidFill>
              </a:rPr>
              <a:t> for visiting the hospital:</a:t>
            </a:r>
          </a:p>
          <a:p>
            <a:r>
              <a:rPr lang="en-US" sz="3600" dirty="0" smtClean="0"/>
              <a:t>1.  Make your visits short   (perhaps 5 minutes / unless)</a:t>
            </a:r>
          </a:p>
          <a:p>
            <a:r>
              <a:rPr lang="en-US" sz="3600" dirty="0" smtClean="0"/>
              <a:t>2   Visit at an opportune time-observe visiting hours</a:t>
            </a:r>
          </a:p>
          <a:p>
            <a:r>
              <a:rPr lang="en-US" sz="3600" dirty="0"/>
              <a:t> </a:t>
            </a:r>
            <a:r>
              <a:rPr lang="en-US" sz="3600" dirty="0" smtClean="0"/>
              <a:t>    and “No Visitors” sign on the door!</a:t>
            </a:r>
          </a:p>
          <a:p>
            <a:r>
              <a:rPr lang="en-US" sz="3600" dirty="0" smtClean="0"/>
              <a:t>3.  Avoid such statements as “I knew someone who had the</a:t>
            </a:r>
          </a:p>
          <a:p>
            <a:r>
              <a:rPr lang="en-US" sz="3600" dirty="0"/>
              <a:t> </a:t>
            </a:r>
            <a:r>
              <a:rPr lang="en-US" sz="3600" dirty="0" smtClean="0"/>
              <a:t>    same thing and died!”</a:t>
            </a:r>
          </a:p>
          <a:p>
            <a:r>
              <a:rPr lang="en-US" sz="3600" dirty="0" smtClean="0"/>
              <a:t>4.  Speak </a:t>
            </a:r>
            <a:r>
              <a:rPr lang="en-US" sz="3600" dirty="0" err="1" smtClean="0"/>
              <a:t>softly..avoid</a:t>
            </a:r>
            <a:r>
              <a:rPr lang="en-US" sz="3600" dirty="0" smtClean="0"/>
              <a:t> loud laughing and talking.</a:t>
            </a:r>
          </a:p>
          <a:p>
            <a:r>
              <a:rPr lang="en-US" sz="3600" dirty="0" smtClean="0"/>
              <a:t>5.  Put a smile on your face…be cheerful.</a:t>
            </a:r>
          </a:p>
          <a:p>
            <a:r>
              <a:rPr lang="en-US" sz="3600" dirty="0" smtClean="0"/>
              <a:t>6.  Do not suggest a ‘sure </a:t>
            </a:r>
            <a:r>
              <a:rPr lang="en-US" sz="3600" dirty="0" err="1" smtClean="0"/>
              <a:t>cure’..or</a:t>
            </a:r>
            <a:r>
              <a:rPr lang="en-US" sz="3600" dirty="0" smtClean="0"/>
              <a:t> a change in doctor’s </a:t>
            </a:r>
          </a:p>
          <a:p>
            <a:r>
              <a:rPr lang="en-US" sz="3600" dirty="0" smtClean="0"/>
              <a:t>Medication.</a:t>
            </a:r>
          </a:p>
          <a:p>
            <a:r>
              <a:rPr lang="en-US" sz="3600" dirty="0" smtClean="0"/>
              <a:t>7.  Do not state a lack of confidence in patient’s doctor.</a:t>
            </a:r>
            <a:endParaRPr lang="en-US" sz="3600" dirty="0"/>
          </a:p>
        </p:txBody>
      </p:sp>
    </p:spTree>
    <p:extLst>
      <p:ext uri="{BB962C8B-B14F-4D97-AF65-F5344CB8AC3E}">
        <p14:creationId xmlns:p14="http://schemas.microsoft.com/office/powerpoint/2010/main" val="2214394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 calcmode="lin" valueType="num">
                                      <p:cBhvr>
                                        <p:cTn id="5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p:cTn id="5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8" end="8"/>
                                            </p:txEl>
                                          </p:spTgt>
                                        </p:tgtEl>
                                      </p:cBhvr>
                                    </p:animEffect>
                                  </p:childTnLst>
                                </p:cTn>
                              </p:par>
                              <p:par>
                                <p:cTn id="63" presetID="31" presetClass="entr" presetSubtype="0" fill="hold" nodeType="withEffect">
                                  <p:stCondLst>
                                    <p:cond delay="0"/>
                                  </p:stCondLst>
                                  <p:childTnLst>
                                    <p:set>
                                      <p:cBhvr>
                                        <p:cTn id="64" dur="1" fill="hold">
                                          <p:stCondLst>
                                            <p:cond delay="0"/>
                                          </p:stCondLst>
                                        </p:cTn>
                                        <p:tgtEl>
                                          <p:spTgt spid="3">
                                            <p:txEl>
                                              <p:pRg st="9" end="9"/>
                                            </p:txEl>
                                          </p:spTgt>
                                        </p:tgtEl>
                                        <p:attrNameLst>
                                          <p:attrName>style.visibility</p:attrName>
                                        </p:attrNameLst>
                                      </p:cBhvr>
                                      <p:to>
                                        <p:strVal val="visible"/>
                                      </p:to>
                                    </p:set>
                                    <p:anim calcmode="lin" valueType="num">
                                      <p:cBhvr>
                                        <p:cTn id="65"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6"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7"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8" dur="1000"/>
                                        <p:tgtEl>
                                          <p:spTgt spid="3">
                                            <p:txEl>
                                              <p:pRg st="9" end="9"/>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p:cTn id="7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7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76"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0"/>
            <a:ext cx="12058650" cy="6686550"/>
          </a:xfrm>
        </p:spPr>
        <p:txBody>
          <a:bodyPr>
            <a:normAutofit lnSpcReduction="10000"/>
          </a:bodyPr>
          <a:lstStyle/>
          <a:p>
            <a:r>
              <a:rPr lang="en-US" sz="3600" dirty="0" smtClean="0"/>
              <a:t>8.  When  a patient is obviously in pain, or very</a:t>
            </a:r>
          </a:p>
          <a:p>
            <a:r>
              <a:rPr lang="en-US" sz="3600" dirty="0" err="1" smtClean="0"/>
              <a:t>Ill..unless</a:t>
            </a:r>
            <a:r>
              <a:rPr lang="en-US" sz="3600" dirty="0" smtClean="0"/>
              <a:t> you can help, have a ‘short prayer’ and leave.</a:t>
            </a:r>
          </a:p>
          <a:p>
            <a:r>
              <a:rPr lang="en-US" sz="3600" dirty="0" smtClean="0"/>
              <a:t>9.  Do not wake a patient that is asleep, leave a note.</a:t>
            </a:r>
          </a:p>
          <a:p>
            <a:r>
              <a:rPr lang="en-US" sz="3600" dirty="0" smtClean="0"/>
              <a:t>10. Be a good listener if they wish to talk.</a:t>
            </a:r>
          </a:p>
          <a:p>
            <a:r>
              <a:rPr lang="en-US" sz="3600" dirty="0" smtClean="0"/>
              <a:t>11. </a:t>
            </a:r>
            <a:r>
              <a:rPr lang="en-US" sz="3600" u="sng" dirty="0" smtClean="0"/>
              <a:t>DON’T ENGAGE in long conversations with other</a:t>
            </a:r>
          </a:p>
          <a:p>
            <a:r>
              <a:rPr lang="en-US" sz="3600" u="sng" dirty="0" smtClean="0"/>
              <a:t>Visitors!!</a:t>
            </a:r>
          </a:p>
          <a:p>
            <a:r>
              <a:rPr lang="en-US" sz="3600" dirty="0" smtClean="0"/>
              <a:t>12. When appropriate, remind them of a few encouraging</a:t>
            </a:r>
          </a:p>
          <a:p>
            <a:r>
              <a:rPr lang="en-US" sz="3600" dirty="0" smtClean="0"/>
              <a:t>Passages from the Bible:   Psa. 46:1; I Pet. 5:7; Isa.26:3</a:t>
            </a:r>
          </a:p>
          <a:p>
            <a:r>
              <a:rPr lang="en-US" sz="3600" dirty="0" smtClean="0"/>
              <a:t>13. Leave with a pleasant face and remind the patient that</a:t>
            </a:r>
          </a:p>
          <a:p>
            <a:r>
              <a:rPr lang="en-US" sz="3600" dirty="0" smtClean="0"/>
              <a:t>You will keep praying for them..   And don’t forget that…do</a:t>
            </a:r>
          </a:p>
          <a:p>
            <a:r>
              <a:rPr lang="en-US" sz="3600" dirty="0" smtClean="0"/>
              <a:t>It!</a:t>
            </a:r>
          </a:p>
          <a:p>
            <a:endParaRPr lang="en-US" dirty="0"/>
          </a:p>
        </p:txBody>
      </p:sp>
    </p:spTree>
    <p:extLst>
      <p:ext uri="{BB962C8B-B14F-4D97-AF65-F5344CB8AC3E}">
        <p14:creationId xmlns:p14="http://schemas.microsoft.com/office/powerpoint/2010/main" val="105665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 calcmode="lin" valueType="num">
                                      <p:cBhvr>
                                        <p:cTn id="5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6" end="6"/>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 calcmode="lin" valueType="num">
                                      <p:cBhvr>
                                        <p:cTn id="5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0" dur="1000"/>
                                        <p:tgtEl>
                                          <p:spTgt spid="3">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 calcmode="lin" valueType="num">
                                      <p:cBhvr>
                                        <p:cTn id="6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8" dur="1000"/>
                                        <p:tgtEl>
                                          <p:spTgt spid="3">
                                            <p:txEl>
                                              <p:pRg st="8" end="8"/>
                                            </p:txEl>
                                          </p:spTgt>
                                        </p:tgtEl>
                                      </p:cBhvr>
                                    </p:animEffect>
                                  </p:childTnLst>
                                </p:cTn>
                              </p:par>
                              <p:par>
                                <p:cTn id="69" presetID="31" presetClass="entr" presetSubtype="0" fill="hold" nodeType="with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par>
                                <p:cTn id="75" presetID="31" presetClass="entr" presetSubtype="0" fill="hold" nodeType="with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7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1"/>
            <a:ext cx="12058650" cy="6753225"/>
          </a:xfrm>
        </p:spPr>
        <p:txBody>
          <a:bodyPr>
            <a:normAutofit/>
          </a:bodyPr>
          <a:lstStyle/>
          <a:p>
            <a:endParaRPr lang="en-US" sz="3600" dirty="0" smtClean="0"/>
          </a:p>
          <a:p>
            <a:r>
              <a:rPr lang="en-US" sz="3600" b="1" u="sng" dirty="0" smtClean="0">
                <a:solidFill>
                  <a:srgbClr val="FF0000"/>
                </a:solidFill>
              </a:rPr>
              <a:t>Will the sick say:</a:t>
            </a:r>
            <a:endParaRPr lang="en-US" sz="3600" b="1" u="sng" dirty="0">
              <a:solidFill>
                <a:srgbClr val="FF0000"/>
              </a:solidFill>
            </a:endParaRPr>
          </a:p>
          <a:p>
            <a:endParaRPr lang="en-US" sz="3600" dirty="0" smtClean="0"/>
          </a:p>
          <a:p>
            <a:r>
              <a:rPr lang="en-US" sz="3600" dirty="0" smtClean="0"/>
              <a:t>I was sick, and you did visit me</a:t>
            </a:r>
          </a:p>
          <a:p>
            <a:endParaRPr lang="en-US" sz="3600" dirty="0"/>
          </a:p>
          <a:p>
            <a:endParaRPr lang="en-US" sz="3600" dirty="0" smtClean="0"/>
          </a:p>
          <a:p>
            <a:r>
              <a:rPr lang="en-US" sz="3600" dirty="0"/>
              <a:t> </a:t>
            </a:r>
            <a:r>
              <a:rPr lang="en-US" sz="3600" dirty="0" smtClean="0"/>
              <a:t> I was sick, and  you did not visit me..</a:t>
            </a:r>
            <a:endParaRPr lang="en-US" sz="3600" dirty="0"/>
          </a:p>
        </p:txBody>
      </p:sp>
    </p:spTree>
    <p:extLst>
      <p:ext uri="{BB962C8B-B14F-4D97-AF65-F5344CB8AC3E}">
        <p14:creationId xmlns:p14="http://schemas.microsoft.com/office/powerpoint/2010/main" val="1137922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 y="0"/>
            <a:ext cx="12096750" cy="6762750"/>
          </a:xfrm>
        </p:spPr>
        <p:txBody>
          <a:bodyPr>
            <a:normAutofit/>
          </a:bodyPr>
          <a:lstStyle/>
          <a:p>
            <a:r>
              <a:rPr lang="en-US" sz="3600" dirty="0" smtClean="0"/>
              <a:t>I’m sure there are many other things that </a:t>
            </a:r>
          </a:p>
          <a:p>
            <a:r>
              <a:rPr lang="en-US" sz="3600" dirty="0" smtClean="0"/>
              <a:t>Should be said about this lesson.  Some have</a:t>
            </a:r>
          </a:p>
          <a:p>
            <a:r>
              <a:rPr lang="en-US" sz="3600" dirty="0" smtClean="0"/>
              <a:t>Other ways that they ‘visit’ the sick.   That’s</a:t>
            </a:r>
          </a:p>
          <a:p>
            <a:r>
              <a:rPr lang="en-US" sz="3600" dirty="0" smtClean="0"/>
              <a:t>Fine.  Do what you can do, but do </a:t>
            </a:r>
          </a:p>
          <a:p>
            <a:r>
              <a:rPr lang="en-US" sz="3600" dirty="0" smtClean="0"/>
              <a:t>Something.  What you do for others, God will know.</a:t>
            </a:r>
          </a:p>
          <a:p>
            <a:r>
              <a:rPr lang="en-US" sz="3600" dirty="0" smtClean="0"/>
              <a:t>Be alert to your personal responsibility in this</a:t>
            </a:r>
          </a:p>
          <a:p>
            <a:r>
              <a:rPr lang="en-US" sz="3600" dirty="0" smtClean="0"/>
              <a:t>Area, </a:t>
            </a:r>
            <a:r>
              <a:rPr lang="en-US" sz="3600" b="1" u="sng" dirty="0" smtClean="0">
                <a:solidFill>
                  <a:srgbClr val="FF0000"/>
                </a:solidFill>
              </a:rPr>
              <a:t>and visit the sick.</a:t>
            </a:r>
            <a:endParaRPr lang="en-US" sz="3600" b="1" u="sng" dirty="0">
              <a:solidFill>
                <a:srgbClr val="FF0000"/>
              </a:solidFill>
            </a:endParaRPr>
          </a:p>
        </p:txBody>
      </p:sp>
    </p:spTree>
    <p:extLst>
      <p:ext uri="{BB962C8B-B14F-4D97-AF65-F5344CB8AC3E}">
        <p14:creationId xmlns:p14="http://schemas.microsoft.com/office/powerpoint/2010/main" val="349274435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597409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95321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smtClean="0">
                <a:effectLst/>
              </a:rPr>
              <a:t>The purpose of this sermon  is to encourage all of us to have good knowledge of scripture related to visiting the sick</a:t>
            </a:r>
            <a:endParaRPr lang="en-US" sz="4000" b="1" dirty="0"/>
          </a:p>
        </p:txBody>
      </p:sp>
    </p:spTree>
    <p:extLst>
      <p:ext uri="{BB962C8B-B14F-4D97-AF65-F5344CB8AC3E}">
        <p14:creationId xmlns:p14="http://schemas.microsoft.com/office/powerpoint/2010/main" val="2160014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r>
              <a:rPr lang="en-US" sz="3500" b="1" u="sng" dirty="0" smtClean="0">
                <a:solidFill>
                  <a:srgbClr val="FF0000"/>
                </a:solidFill>
                <a:effectLst/>
              </a:rPr>
              <a:t>Mathew 25:31-46</a:t>
            </a:r>
            <a:r>
              <a:rPr lang="en-US" sz="3500" dirty="0" smtClean="0">
                <a:effectLst/>
              </a:rPr>
              <a:t/>
            </a:r>
            <a:br>
              <a:rPr lang="en-US" sz="3500" dirty="0" smtClean="0">
                <a:effectLst/>
              </a:rPr>
            </a:br>
            <a:r>
              <a:rPr lang="en-US" sz="3500" dirty="0" smtClean="0">
                <a:effectLst/>
              </a:rPr>
              <a:t>31 When the Son of man shall come in his glory, and all the holy angels with him, then shall he sit upon the throne of his glory: </a:t>
            </a:r>
            <a:br>
              <a:rPr lang="en-US" sz="3500" dirty="0" smtClean="0">
                <a:effectLst/>
              </a:rPr>
            </a:br>
            <a:r>
              <a:rPr lang="en-US" sz="3500" dirty="0" smtClean="0">
                <a:effectLst/>
              </a:rPr>
              <a:t>32 And before him shall be gathered all nations: and he shall separate them one from another, as a shepherd </a:t>
            </a:r>
            <a:r>
              <a:rPr lang="en-US" sz="3500" dirty="0" err="1" smtClean="0">
                <a:effectLst/>
              </a:rPr>
              <a:t>divideth</a:t>
            </a:r>
            <a:r>
              <a:rPr lang="en-US" sz="3500" dirty="0" smtClean="0">
                <a:effectLst/>
              </a:rPr>
              <a:t> his sheep from the goats: 33 And he shall set the sheep on his right hand, but the goats on the left. 34 Then shall the King say unto them on his right hand, Come, ye blessed of my Father, inherit the kingdom prepared for you from the foundation of the world: 35 For I was an </a:t>
            </a:r>
            <a:r>
              <a:rPr lang="en-US" sz="3500" dirty="0" err="1" smtClean="0">
                <a:effectLst/>
              </a:rPr>
              <a:t>hungred</a:t>
            </a:r>
            <a:r>
              <a:rPr lang="en-US" sz="3500" dirty="0" smtClean="0">
                <a:effectLst/>
              </a:rPr>
              <a:t>, and ye gave me meat: I was thirsty, and ye gave me drink: I was a stranger, and ye took me in: 36 Naked, and ye clothed me: </a:t>
            </a:r>
            <a:r>
              <a:rPr lang="en-US" sz="3500" b="1" dirty="0" smtClean="0">
                <a:solidFill>
                  <a:srgbClr val="FF0000"/>
                </a:solidFill>
                <a:effectLst/>
              </a:rPr>
              <a:t>I was sick, and ye visited me</a:t>
            </a:r>
            <a:r>
              <a:rPr lang="en-US" sz="3500" dirty="0" smtClean="0">
                <a:effectLst/>
              </a:rPr>
              <a:t>: I was in prison, and ye came unto me. 37 Then shall the righteous answer him, saying, Lord, when saw we thee an </a:t>
            </a:r>
            <a:r>
              <a:rPr lang="en-US" sz="3500" dirty="0" err="1" smtClean="0">
                <a:effectLst/>
              </a:rPr>
              <a:t>hungred</a:t>
            </a:r>
            <a:r>
              <a:rPr lang="en-US" sz="3500" dirty="0" smtClean="0">
                <a:effectLst/>
              </a:rPr>
              <a:t>, and fed thee? or thirsty, and gave thee drink? 38 When saw we thee a stranger, and took thee in? or naked, and clothed thee? </a:t>
            </a:r>
            <a:br>
              <a:rPr lang="en-US" sz="3500" dirty="0" smtClean="0">
                <a:effectLst/>
              </a:rPr>
            </a:br>
            <a:r>
              <a:rPr lang="en-US" sz="3500" dirty="0" smtClean="0">
                <a:effectLst/>
              </a:rPr>
              <a:t>39 Or </a:t>
            </a:r>
            <a:r>
              <a:rPr lang="en-US" sz="3500" b="1" u="sng" dirty="0" smtClean="0">
                <a:solidFill>
                  <a:srgbClr val="FF0000"/>
                </a:solidFill>
                <a:effectLst/>
              </a:rPr>
              <a:t>when saw we thee sick, </a:t>
            </a:r>
            <a:r>
              <a:rPr lang="en-US" sz="3500" dirty="0" smtClean="0">
                <a:effectLst/>
              </a:rPr>
              <a:t>or in prison, and came unto thee? </a:t>
            </a:r>
            <a:r>
              <a:rPr lang="en-US" dirty="0" smtClean="0">
                <a:effectLst/>
              </a:rPr>
              <a:t/>
            </a:r>
            <a:br>
              <a:rPr lang="en-US" dirty="0" smtClean="0">
                <a:effectLst/>
              </a:rPr>
            </a:br>
            <a:r>
              <a:rPr lang="en-US" dirty="0" smtClean="0">
                <a:effectLst/>
              </a:rPr>
              <a:t>.</a:t>
            </a:r>
            <a:endParaRPr lang="en-US" dirty="0"/>
          </a:p>
        </p:txBody>
      </p:sp>
    </p:spTree>
    <p:extLst>
      <p:ext uri="{BB962C8B-B14F-4D97-AF65-F5344CB8AC3E}">
        <p14:creationId xmlns:p14="http://schemas.microsoft.com/office/powerpoint/2010/main" val="58044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 y="66674"/>
            <a:ext cx="12125325" cy="6791325"/>
          </a:xfrm>
        </p:spPr>
        <p:txBody>
          <a:bodyPr>
            <a:noAutofit/>
          </a:bodyPr>
          <a:lstStyle/>
          <a:p>
            <a:r>
              <a:rPr lang="en-US" sz="3200" dirty="0"/>
              <a:t>40 And the King shall answer and say unto them, Verily I say unto you, </a:t>
            </a:r>
            <a:r>
              <a:rPr lang="en-US" sz="3200" b="1" dirty="0">
                <a:solidFill>
                  <a:srgbClr val="FF0000"/>
                </a:solidFill>
              </a:rPr>
              <a:t>Inasmuch</a:t>
            </a:r>
            <a:r>
              <a:rPr lang="en-US" sz="3200" dirty="0"/>
              <a:t> as ye have done it unto one of the least of these my brethren, ye have done it unto me. </a:t>
            </a:r>
            <a:r>
              <a:rPr lang="en-US" sz="3200" dirty="0" smtClean="0"/>
              <a:t>41 </a:t>
            </a:r>
            <a:r>
              <a:rPr lang="en-US" sz="3200" dirty="0"/>
              <a:t>Then shall he say also unto them on the left hand, Depart from me, ye cursed, into everlasting fire, prepared for the devil and his angels: </a:t>
            </a:r>
            <a:r>
              <a:rPr lang="en-US" sz="3200" dirty="0" smtClean="0"/>
              <a:t>42 </a:t>
            </a:r>
            <a:r>
              <a:rPr lang="en-US" sz="3200" dirty="0"/>
              <a:t>For I was an </a:t>
            </a:r>
            <a:r>
              <a:rPr lang="en-US" sz="3200" dirty="0" err="1"/>
              <a:t>hungred</a:t>
            </a:r>
            <a:r>
              <a:rPr lang="en-US" sz="3200" dirty="0"/>
              <a:t>, and ye gave me no meat: I was thirsty, and ye gave me no drink: </a:t>
            </a:r>
            <a:r>
              <a:rPr lang="en-US" sz="3200" dirty="0" smtClean="0"/>
              <a:t>43 </a:t>
            </a:r>
            <a:r>
              <a:rPr lang="en-US" sz="3200" dirty="0"/>
              <a:t>I was a stranger, and ye took me not in: naked, and ye clothed me not: </a:t>
            </a:r>
            <a:r>
              <a:rPr lang="en-US" sz="3200" b="1" u="sng" dirty="0">
                <a:solidFill>
                  <a:srgbClr val="FF0000"/>
                </a:solidFill>
              </a:rPr>
              <a:t>sick</a:t>
            </a:r>
            <a:r>
              <a:rPr lang="en-US" sz="3200" dirty="0"/>
              <a:t>, and in prison, </a:t>
            </a:r>
            <a:r>
              <a:rPr lang="en-US" sz="3200" b="1" u="sng" dirty="0">
                <a:solidFill>
                  <a:srgbClr val="FF0000"/>
                </a:solidFill>
                <a:effectLst>
                  <a:outerShdw blurRad="38100" dist="38100" dir="2700000" algn="tl">
                    <a:srgbClr val="000000">
                      <a:alpha val="43137"/>
                    </a:srgbClr>
                  </a:outerShdw>
                </a:effectLst>
              </a:rPr>
              <a:t>and ye visited me not</a:t>
            </a:r>
            <a:r>
              <a:rPr lang="en-US" sz="3200" dirty="0"/>
              <a:t>. </a:t>
            </a:r>
            <a:r>
              <a:rPr lang="en-US" sz="3200" dirty="0" smtClean="0"/>
              <a:t>44 </a:t>
            </a:r>
            <a:r>
              <a:rPr lang="en-US" sz="3200" dirty="0"/>
              <a:t>Then shall they also answer him, saying, Lord, when saw we thee an </a:t>
            </a:r>
            <a:r>
              <a:rPr lang="en-US" sz="3200" dirty="0" err="1"/>
              <a:t>hungred</a:t>
            </a:r>
            <a:r>
              <a:rPr lang="en-US" sz="3200" dirty="0"/>
              <a:t>, or athirst, or a stranger, or naked, or sick, or in prison, and did not minister unto thee? </a:t>
            </a:r>
            <a:r>
              <a:rPr lang="en-US" sz="3200" dirty="0" smtClean="0"/>
              <a:t>45 </a:t>
            </a:r>
            <a:r>
              <a:rPr lang="en-US" sz="3200" dirty="0"/>
              <a:t>Then shall he answer them, saying, Verily I say unto you, Inasmuch as ye did it not to one of the least of these, ye did it not to me. </a:t>
            </a:r>
            <a:r>
              <a:rPr lang="en-US" sz="3600" dirty="0"/>
              <a:t/>
            </a:r>
            <a:br>
              <a:rPr lang="en-US" sz="3600" dirty="0"/>
            </a:br>
            <a:r>
              <a:rPr lang="en-US" sz="3200" dirty="0"/>
              <a:t>46 And these shall go away into everlasting punishment: but the righteous into life eternal.</a:t>
            </a:r>
          </a:p>
          <a:p>
            <a:endParaRPr lang="en-US" sz="3600" dirty="0"/>
          </a:p>
        </p:txBody>
      </p:sp>
    </p:spTree>
    <p:extLst>
      <p:ext uri="{BB962C8B-B14F-4D97-AF65-F5344CB8AC3E}">
        <p14:creationId xmlns:p14="http://schemas.microsoft.com/office/powerpoint/2010/main" val="672614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solidFill>
                  <a:srgbClr val="00B0F0"/>
                </a:solidFill>
              </a:rPr>
              <a:t>God is concerned about the sick..</a:t>
            </a:r>
            <a:endParaRPr lang="en-US" sz="5400" b="1" dirty="0">
              <a:solidFill>
                <a:srgbClr val="00B0F0"/>
              </a:solidFill>
            </a:endParaRPr>
          </a:p>
        </p:txBody>
      </p:sp>
    </p:spTree>
    <p:extLst>
      <p:ext uri="{BB962C8B-B14F-4D97-AF65-F5344CB8AC3E}">
        <p14:creationId xmlns:p14="http://schemas.microsoft.com/office/powerpoint/2010/main" val="2423107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99" y="-1"/>
            <a:ext cx="11915775" cy="6721475"/>
          </a:xfrm>
        </p:spPr>
        <p:txBody>
          <a:bodyPr>
            <a:normAutofit/>
          </a:bodyPr>
          <a:lstStyle/>
          <a:p>
            <a:r>
              <a:rPr lang="en-US" sz="4000" b="1" u="sng" dirty="0" smtClean="0">
                <a:solidFill>
                  <a:srgbClr val="7030A0"/>
                </a:solidFill>
              </a:rPr>
              <a:t>Who are the sick? </a:t>
            </a:r>
            <a:r>
              <a:rPr lang="en-US" sz="4000" dirty="0" smtClean="0"/>
              <a:t>= </a:t>
            </a:r>
          </a:p>
          <a:p>
            <a:r>
              <a:rPr lang="en-US" sz="5400" dirty="0" smtClean="0"/>
              <a:t>T hose in the </a:t>
            </a:r>
            <a:r>
              <a:rPr lang="en-US" sz="5400" dirty="0" err="1" smtClean="0"/>
              <a:t>hospital,in</a:t>
            </a:r>
            <a:r>
              <a:rPr lang="en-US" sz="5400" dirty="0" smtClean="0"/>
              <a:t> the Nursing Home; in Rehab, the sick at home, the afflicted and crippled, shut-ins, and the elderly who are feeble or weak</a:t>
            </a:r>
          </a:p>
        </p:txBody>
      </p:sp>
      <p:sp>
        <p:nvSpPr>
          <p:cNvPr id="4" name="Slide Number Placeholder 3"/>
          <p:cNvSpPr>
            <a:spLocks noGrp="1"/>
          </p:cNvSpPr>
          <p:nvPr>
            <p:ph type="sldNum" sz="quarter" idx="12"/>
          </p:nvPr>
        </p:nvSpPr>
        <p:spPr/>
        <p:txBody>
          <a:bodyPr/>
          <a:lstStyle/>
          <a:p>
            <a:fld id="{0DD2BD76-A9FF-4E02-80E4-30DB68C20C46}" type="slidenum">
              <a:rPr lang="en-US" smtClean="0"/>
              <a:pPr/>
              <a:t>9</a:t>
            </a:fld>
            <a:endParaRPr lang="en-US" dirty="0"/>
          </a:p>
        </p:txBody>
      </p:sp>
    </p:spTree>
    <p:extLst>
      <p:ext uri="{BB962C8B-B14F-4D97-AF65-F5344CB8AC3E}">
        <p14:creationId xmlns:p14="http://schemas.microsoft.com/office/powerpoint/2010/main" val="3206575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1179</TotalTime>
  <Words>2312</Words>
  <Application>Microsoft Office PowerPoint</Application>
  <PresentationFormat>Widescreen</PresentationFormat>
  <Paragraphs>255</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Bauhaus 93</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Mt. 4:24</vt:lpstr>
      <vt:lpstr>Mt. 8:14-15,  Jesus healed Peter’s mother-in-law</vt:lpstr>
      <vt:lpstr>Mt. 8:16,  JESUS  healed all that were sick</vt:lpstr>
      <vt:lpstr>Mt. 10:8, JESUS gave power to his disciples to heal</vt:lpstr>
      <vt:lpstr>PowerPoint Presentation</vt:lpstr>
      <vt:lpstr>PowerPoint Presentation</vt:lpstr>
      <vt:lpstr>PowerPoint Presentation</vt:lpstr>
      <vt:lpstr>PowerPoint Presentation</vt:lpstr>
      <vt:lpstr>PowerPoint Presentation</vt:lpstr>
      <vt:lpstr>PowerPoint Presentation</vt:lpstr>
      <vt:lpstr>Mt. 5:14-16,  By this we let our light shine</vt:lpstr>
      <vt:lpstr>Mt. 25: 41-46,  Neglect of those in need has serious consequences</vt:lpstr>
      <vt:lpstr>PowerPoint Presentation</vt:lpstr>
      <vt:lpstr>PowerPoint Presentation</vt:lpstr>
      <vt:lpstr>PowerPoint Presentation</vt:lpstr>
      <vt:lpstr>PowerPoint Presentation</vt:lpstr>
      <vt:lpstr>PowerPoint Presentation</vt:lpstr>
      <vt:lpstr>PowerPoint Presentation</vt:lpstr>
      <vt:lpstr>Rev. 21:4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Visiting the sick</dc:title>
  <dc:creator>mac</dc:creator>
  <cp:lastModifiedBy>Eddie Gooch</cp:lastModifiedBy>
  <cp:revision>47</cp:revision>
  <cp:lastPrinted>2019-01-19T11:01:26Z</cp:lastPrinted>
  <dcterms:created xsi:type="dcterms:W3CDTF">2019-01-14T05:50:15Z</dcterms:created>
  <dcterms:modified xsi:type="dcterms:W3CDTF">2019-01-20T15:20:18Z</dcterms:modified>
</cp:coreProperties>
</file>