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56" r:id="rId2"/>
    <p:sldId id="259" r:id="rId3"/>
    <p:sldId id="258" r:id="rId4"/>
    <p:sldId id="257" r:id="rId5"/>
    <p:sldId id="260"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ooper Black" panose="0208090404030B020404" pitchFamily="18" charset="0"/>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64" d="100"/>
          <a:sy n="64" d="100"/>
        </p:scale>
        <p:origin x="1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80F74-E7A2-4277-BED9-53C8DB186E0A}" type="datetimeFigureOut">
              <a:rPr lang="en-US" smtClean="0"/>
              <a:t>3/2/2019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28AB5-832F-4D57-BC91-A9D8B7A30124}" type="slidenum">
              <a:rPr lang="en-US" smtClean="0"/>
              <a:t>‹#›</a:t>
            </a:fld>
            <a:endParaRPr lang="en-US"/>
          </a:p>
        </p:txBody>
      </p:sp>
    </p:spTree>
    <p:extLst>
      <p:ext uri="{BB962C8B-B14F-4D97-AF65-F5344CB8AC3E}">
        <p14:creationId xmlns:p14="http://schemas.microsoft.com/office/powerpoint/2010/main" val="62012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biggest problem is sin.  The problem is that most people do not know what their problem is, and therefore they do not appreciate how Jesus helps them overcome it, and how His help alleviates every other problem one might have.</a:t>
            </a:r>
          </a:p>
        </p:txBody>
      </p:sp>
      <p:sp>
        <p:nvSpPr>
          <p:cNvPr id="4" name="Slide Number Placeholder 3"/>
          <p:cNvSpPr>
            <a:spLocks noGrp="1"/>
          </p:cNvSpPr>
          <p:nvPr>
            <p:ph type="sldNum" sz="quarter" idx="5"/>
          </p:nvPr>
        </p:nvSpPr>
        <p:spPr/>
        <p:txBody>
          <a:bodyPr/>
          <a:lstStyle/>
          <a:p>
            <a:fld id="{6C028AB5-832F-4D57-BC91-A9D8B7A30124}" type="slidenum">
              <a:rPr lang="en-US" smtClean="0"/>
              <a:t>1</a:t>
            </a:fld>
            <a:endParaRPr lang="en-US"/>
          </a:p>
        </p:txBody>
      </p:sp>
    </p:spTree>
    <p:extLst>
      <p:ext uri="{BB962C8B-B14F-4D97-AF65-F5344CB8AC3E}">
        <p14:creationId xmlns:p14="http://schemas.microsoft.com/office/powerpoint/2010/main" val="412941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225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7921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5309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7766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6ED062-E224-457B-AF70-37DCDFD95497}"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21712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6ED062-E224-457B-AF70-37DCDFD95497}"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6845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6ED062-E224-457B-AF70-37DCDFD95497}"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0887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6ED062-E224-457B-AF70-37DCDFD95497}"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95696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D062-E224-457B-AF70-37DCDFD95497}"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4941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6ED062-E224-457B-AF70-37DCDFD95497}"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1566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6ED062-E224-457B-AF70-37DCDFD95497}"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8349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ED062-E224-457B-AF70-37DCDFD95497}" type="datetimeFigureOut">
              <a:rPr lang="en-US" smtClean="0"/>
              <a:t>3/2/2019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8310A-C5B9-47CD-8FFD-280AEB810481}" type="slidenum">
              <a:rPr lang="en-US" smtClean="0"/>
              <a:t>‹#›</a:t>
            </a:fld>
            <a:endParaRPr lang="en-US"/>
          </a:p>
        </p:txBody>
      </p:sp>
    </p:spTree>
    <p:extLst>
      <p:ext uri="{BB962C8B-B14F-4D97-AF65-F5344CB8AC3E}">
        <p14:creationId xmlns:p14="http://schemas.microsoft.com/office/powerpoint/2010/main" val="2801684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34941-BB71-45AA-BB92-15166957FCEE}"/>
              </a:ext>
            </a:extLst>
          </p:cNvPr>
          <p:cNvPicPr>
            <a:picLocks noChangeAspect="1"/>
          </p:cNvPicPr>
          <p:nvPr/>
        </p:nvPicPr>
        <p:blipFill rotWithShape="1">
          <a:blip r:embed="rId3"/>
          <a:srcRect t="12664"/>
          <a:stretch/>
        </p:blipFill>
        <p:spPr>
          <a:xfrm>
            <a:off x="-2987" y="10"/>
            <a:ext cx="9143999" cy="48005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B4F577-BEDD-40BD-B609-FDDB68FE0B05}"/>
              </a:ext>
            </a:extLst>
          </p:cNvPr>
          <p:cNvSpPr>
            <a:spLocks noGrp="1"/>
          </p:cNvSpPr>
          <p:nvPr>
            <p:ph type="ctrTitle"/>
          </p:nvPr>
        </p:nvSpPr>
        <p:spPr>
          <a:xfrm>
            <a:off x="486696" y="4601980"/>
            <a:ext cx="8654315" cy="2243978"/>
          </a:xfrm>
          <a:solidFill>
            <a:schemeClr val="bg1"/>
          </a:solidFill>
          <a:effectLst>
            <a:softEdge rad="12700"/>
          </a:effectLst>
        </p:spPr>
        <p:txBody>
          <a:bodyPr anchor="t">
            <a:normAutofit/>
          </a:bodyPr>
          <a:lstStyle/>
          <a:p>
            <a:pPr algn="l"/>
            <a:r>
              <a:rPr lang="en-US" dirty="0">
                <a:latin typeface="Cooper Black" panose="0208090404030B020404" pitchFamily="18" charset="0"/>
              </a:rPr>
              <a:t>	</a:t>
            </a:r>
            <a:r>
              <a:rPr lang="en-US" dirty="0">
                <a:ln w="22225">
                  <a:solidFill>
                    <a:schemeClr val="accent2"/>
                  </a:solidFill>
                  <a:prstDash val="solid"/>
                </a:ln>
                <a:solidFill>
                  <a:schemeClr val="accent2">
                    <a:lumMod val="40000"/>
                    <a:lumOff val="60000"/>
                  </a:schemeClr>
                </a:solidFill>
                <a:latin typeface="Cooper Black" panose="0208090404030B020404" pitchFamily="18" charset="0"/>
              </a:rPr>
              <a:t>What’s Your    </a:t>
            </a:r>
            <a:br>
              <a:rPr lang="en-US" dirty="0">
                <a:ln w="22225">
                  <a:solidFill>
                    <a:schemeClr val="accent2"/>
                  </a:solidFill>
                  <a:prstDash val="solid"/>
                </a:ln>
                <a:solidFill>
                  <a:schemeClr val="accent2">
                    <a:lumMod val="40000"/>
                    <a:lumOff val="60000"/>
                  </a:schemeClr>
                </a:solidFill>
                <a:latin typeface="Cooper Black" panose="0208090404030B020404" pitchFamily="18" charset="0"/>
              </a:rPr>
            </a:br>
            <a:r>
              <a:rPr lang="en-US" dirty="0">
                <a:ln w="22225">
                  <a:solidFill>
                    <a:schemeClr val="accent2"/>
                  </a:solidFill>
                  <a:prstDash val="solid"/>
                </a:ln>
                <a:solidFill>
                  <a:schemeClr val="accent2">
                    <a:lumMod val="40000"/>
                    <a:lumOff val="60000"/>
                  </a:schemeClr>
                </a:solidFill>
                <a:latin typeface="Cooper Black" panose="0208090404030B020404" pitchFamily="18" charset="0"/>
              </a:rPr>
              <a:t>		</a:t>
            </a:r>
            <a:r>
              <a:rPr lang="en-US" sz="7200" dirty="0">
                <a:ln w="22225">
                  <a:solidFill>
                    <a:schemeClr val="accent2"/>
                  </a:solidFill>
                  <a:prstDash val="solid"/>
                </a:ln>
                <a:solidFill>
                  <a:schemeClr val="accent2">
                    <a:lumMod val="40000"/>
                    <a:lumOff val="60000"/>
                  </a:schemeClr>
                </a:solidFill>
                <a:latin typeface="Cooper Black" panose="0208090404030B020404" pitchFamily="18" charset="0"/>
              </a:rPr>
              <a:t>BIG</a:t>
            </a:r>
            <a:r>
              <a:rPr lang="en-US" dirty="0">
                <a:ln w="22225">
                  <a:solidFill>
                    <a:schemeClr val="accent2"/>
                  </a:solidFill>
                  <a:prstDash val="solid"/>
                </a:ln>
                <a:solidFill>
                  <a:schemeClr val="accent2">
                    <a:lumMod val="40000"/>
                    <a:lumOff val="60000"/>
                  </a:schemeClr>
                </a:solidFill>
                <a:latin typeface="Cooper Black" panose="0208090404030B020404" pitchFamily="18" charset="0"/>
              </a:rPr>
              <a:t> Problem?</a:t>
            </a:r>
            <a:endParaRPr lang="en-US" dirty="0">
              <a:latin typeface="Cooper Black" panose="0208090404030B020404" pitchFamily="18" charset="0"/>
            </a:endParaRPr>
          </a:p>
        </p:txBody>
      </p:sp>
    </p:spTree>
    <p:extLst>
      <p:ext uri="{BB962C8B-B14F-4D97-AF65-F5344CB8AC3E}">
        <p14:creationId xmlns:p14="http://schemas.microsoft.com/office/powerpoint/2010/main" val="516414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CD70407-0D03-461B-8E21-72D1A7FA0BAB}"/>
              </a:ext>
            </a:extLst>
          </p:cNvPr>
          <p:cNvSpPr>
            <a:spLocks noGrp="1"/>
          </p:cNvSpPr>
          <p:nvPr>
            <p:ph type="title"/>
          </p:nvPr>
        </p:nvSpPr>
        <p:spPr>
          <a:xfrm>
            <a:off x="720737" y="254832"/>
            <a:ext cx="7702210" cy="1783829"/>
          </a:xfrm>
        </p:spPr>
        <p:txBody>
          <a:bodyPr>
            <a:normAutofit/>
          </a:bodyPr>
          <a:lstStyle/>
          <a:p>
            <a:pPr algn="ctr"/>
            <a:r>
              <a:rPr lang="en-US" sz="4800" dirty="0">
                <a:solidFill>
                  <a:schemeClr val="bg1"/>
                </a:solidFill>
                <a:latin typeface="Cooper Black" panose="0208090404030B020404" pitchFamily="18" charset="0"/>
              </a:rPr>
              <a:t>According to a 2014                    Pew Survey: </a:t>
            </a:r>
          </a:p>
        </p:txBody>
      </p:sp>
      <p:pic>
        <p:nvPicPr>
          <p:cNvPr id="7" name="Graphic 6" descr="Head with Gears">
            <a:extLst>
              <a:ext uri="{FF2B5EF4-FFF2-40B4-BE49-F238E27FC236}">
                <a16:creationId xmlns:a16="http://schemas.microsoft.com/office/drawing/2014/main" id="{5921B2D4-CD87-49A5-9850-A98103A198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738" y="3126350"/>
            <a:ext cx="2329758" cy="2329758"/>
          </a:xfrm>
          <a:prstGeom prst="rect">
            <a:avLst/>
          </a:prstGeom>
          <a:effectLst/>
        </p:spPr>
      </p:pic>
      <p:sp>
        <p:nvSpPr>
          <p:cNvPr id="3" name="Content Placeholder 2">
            <a:extLst>
              <a:ext uri="{FF2B5EF4-FFF2-40B4-BE49-F238E27FC236}">
                <a16:creationId xmlns:a16="http://schemas.microsoft.com/office/drawing/2014/main" id="{3AA520EE-1E70-4EEB-9125-30F3B9DD485F}"/>
              </a:ext>
            </a:extLst>
          </p:cNvPr>
          <p:cNvSpPr>
            <a:spLocks noGrp="1"/>
          </p:cNvSpPr>
          <p:nvPr>
            <p:ph idx="1"/>
          </p:nvPr>
        </p:nvSpPr>
        <p:spPr>
          <a:xfrm>
            <a:off x="3128211" y="2454442"/>
            <a:ext cx="5765531" cy="4283242"/>
          </a:xfrm>
        </p:spPr>
        <p:txBody>
          <a:bodyPr anchor="ctr">
            <a:normAutofit/>
          </a:bodyPr>
          <a:lstStyle/>
          <a:p>
            <a:pPr marL="0" indent="0" algn="ctr">
              <a:buNone/>
            </a:pPr>
            <a:r>
              <a:rPr lang="en-US" dirty="0"/>
              <a:t>“When looking for answers to questions about right and wrong, more Americans say </a:t>
            </a:r>
            <a:r>
              <a:rPr lang="en-US" b="1" dirty="0"/>
              <a:t>they turn to practical experience and common sense (45%) </a:t>
            </a:r>
            <a:r>
              <a:rPr lang="en-US" dirty="0"/>
              <a:t>than to any other source of guidance. The next most common source of guidance is </a:t>
            </a:r>
            <a:r>
              <a:rPr lang="en-US" b="1" dirty="0"/>
              <a:t>religious beliefs and teachings (33%), </a:t>
            </a:r>
            <a:r>
              <a:rPr lang="en-US" dirty="0"/>
              <a:t>while far fewer turn to philosophy and reason (11%) or </a:t>
            </a:r>
            <a:r>
              <a:rPr lang="en-US" b="1" dirty="0"/>
              <a:t>scientific information (9%)</a:t>
            </a:r>
            <a:r>
              <a:rPr lang="en-US" dirty="0"/>
              <a:t>.”</a:t>
            </a:r>
          </a:p>
        </p:txBody>
      </p:sp>
    </p:spTree>
    <p:extLst>
      <p:ext uri="{BB962C8B-B14F-4D97-AF65-F5344CB8AC3E}">
        <p14:creationId xmlns:p14="http://schemas.microsoft.com/office/powerpoint/2010/main" val="6223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CCD28-4067-4BB7-A70A-0129DBA44532}"/>
              </a:ext>
            </a:extLst>
          </p:cNvPr>
          <p:cNvSpPr>
            <a:spLocks noGrp="1"/>
          </p:cNvSpPr>
          <p:nvPr>
            <p:ph type="title"/>
          </p:nvPr>
        </p:nvSpPr>
        <p:spPr>
          <a:xfrm>
            <a:off x="346510" y="558265"/>
            <a:ext cx="2902912" cy="5335858"/>
          </a:xfrm>
        </p:spPr>
        <p:txBody>
          <a:bodyPr>
            <a:normAutofit/>
          </a:bodyPr>
          <a:lstStyle/>
          <a:p>
            <a:pPr algn="r"/>
            <a:r>
              <a:rPr lang="en-US" sz="3200" dirty="0">
                <a:solidFill>
                  <a:schemeClr val="accent1"/>
                </a:solidFill>
                <a:latin typeface="Elephant" panose="02020904090505020303" pitchFamily="18" charset="0"/>
              </a:rPr>
              <a:t>Millennials reported the following as the 10 most critical problems in the world: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0A3AC6-B4A8-4971-BC1A-5ACEE8B539A9}"/>
              </a:ext>
            </a:extLst>
          </p:cNvPr>
          <p:cNvSpPr>
            <a:spLocks noGrp="1"/>
          </p:cNvSpPr>
          <p:nvPr>
            <p:ph idx="1"/>
          </p:nvPr>
        </p:nvSpPr>
        <p:spPr>
          <a:xfrm>
            <a:off x="3636898" y="558264"/>
            <a:ext cx="5265923" cy="5979695"/>
          </a:xfrm>
        </p:spPr>
        <p:txBody>
          <a:bodyPr anchor="ctr">
            <a:normAutofit fontScale="92500"/>
          </a:bodyPr>
          <a:lstStyle/>
          <a:p>
            <a:pPr marL="346075" indent="-346075">
              <a:spcBef>
                <a:spcPts val="300"/>
              </a:spcBef>
              <a:buNone/>
            </a:pPr>
            <a:r>
              <a:rPr lang="en-US" sz="3000" dirty="0"/>
              <a:t>10. Lack of economic opportunity and unemployment (12.1%)</a:t>
            </a:r>
          </a:p>
          <a:p>
            <a:pPr marL="346075" indent="-346075">
              <a:spcBef>
                <a:spcPts val="300"/>
              </a:spcBef>
              <a:buNone/>
            </a:pPr>
            <a:r>
              <a:rPr lang="en-US" sz="3000" dirty="0"/>
              <a:t>9. Safety / security / well being (14.1%)</a:t>
            </a:r>
          </a:p>
          <a:p>
            <a:pPr marL="0" indent="0">
              <a:spcBef>
                <a:spcPts val="300"/>
              </a:spcBef>
              <a:buNone/>
            </a:pPr>
            <a:r>
              <a:rPr lang="en-US" sz="3000" dirty="0"/>
              <a:t>8. Lack of education (15.9%)</a:t>
            </a:r>
          </a:p>
          <a:p>
            <a:pPr marL="0" indent="0">
              <a:spcBef>
                <a:spcPts val="300"/>
              </a:spcBef>
              <a:buNone/>
            </a:pPr>
            <a:r>
              <a:rPr lang="en-US" sz="3000" dirty="0"/>
              <a:t>7. Food and water security (18.2%)</a:t>
            </a:r>
          </a:p>
          <a:p>
            <a:pPr marL="346075" indent="-346075">
              <a:spcBef>
                <a:spcPts val="300"/>
              </a:spcBef>
              <a:buNone/>
              <a:tabLst>
                <a:tab pos="346075" algn="l"/>
              </a:tabLst>
            </a:pPr>
            <a:r>
              <a:rPr lang="en-US" sz="3000" dirty="0"/>
              <a:t>6. Government accountability and transparency/corruption (22.7%)</a:t>
            </a:r>
          </a:p>
          <a:p>
            <a:pPr marL="0" indent="0">
              <a:spcBef>
                <a:spcPts val="300"/>
              </a:spcBef>
              <a:buNone/>
            </a:pPr>
            <a:r>
              <a:rPr lang="en-US" sz="3000" dirty="0"/>
              <a:t>5. Religious conflicts (23.9%)</a:t>
            </a:r>
          </a:p>
          <a:p>
            <a:pPr marL="0" indent="0">
              <a:spcBef>
                <a:spcPts val="300"/>
              </a:spcBef>
              <a:buNone/>
            </a:pPr>
            <a:r>
              <a:rPr lang="en-US" sz="3000" dirty="0"/>
              <a:t>4. Poverty (29.2%)</a:t>
            </a:r>
          </a:p>
          <a:p>
            <a:pPr marL="0" indent="0">
              <a:spcBef>
                <a:spcPts val="300"/>
              </a:spcBef>
              <a:buNone/>
            </a:pPr>
            <a:r>
              <a:rPr lang="en-US" sz="3000" dirty="0"/>
              <a:t>3. Income inequality (30.8%)</a:t>
            </a:r>
          </a:p>
          <a:p>
            <a:pPr marL="0" indent="0">
              <a:spcBef>
                <a:spcPts val="300"/>
              </a:spcBef>
              <a:buNone/>
            </a:pPr>
            <a:r>
              <a:rPr lang="en-US" sz="3000" dirty="0"/>
              <a:t>2. Large scale conflict/wars (38.9%)</a:t>
            </a:r>
          </a:p>
          <a:p>
            <a:pPr marL="346075" indent="-346075">
              <a:spcBef>
                <a:spcPts val="300"/>
              </a:spcBef>
              <a:buNone/>
            </a:pPr>
            <a:r>
              <a:rPr lang="en-US" sz="3000" dirty="0"/>
              <a:t>1. Climate change/destruction of nature (48.8%)</a:t>
            </a:r>
          </a:p>
          <a:p>
            <a:endParaRPr lang="en-US" sz="1900" dirty="0"/>
          </a:p>
        </p:txBody>
      </p:sp>
      <p:sp>
        <p:nvSpPr>
          <p:cNvPr id="5" name="TextBox 4">
            <a:extLst>
              <a:ext uri="{FF2B5EF4-FFF2-40B4-BE49-F238E27FC236}">
                <a16:creationId xmlns:a16="http://schemas.microsoft.com/office/drawing/2014/main" id="{2477E419-9D77-4DB3-81E7-A223EAF10824}"/>
              </a:ext>
            </a:extLst>
          </p:cNvPr>
          <p:cNvSpPr txBox="1"/>
          <p:nvPr/>
        </p:nvSpPr>
        <p:spPr>
          <a:xfrm>
            <a:off x="6365686" y="5945186"/>
            <a:ext cx="2356051" cy="523220"/>
          </a:xfrm>
          <a:prstGeom prst="rect">
            <a:avLst/>
          </a:prstGeom>
          <a:noFill/>
        </p:spPr>
        <p:txBody>
          <a:bodyPr wrap="square" rtlCol="0">
            <a:spAutoFit/>
          </a:bodyPr>
          <a:lstStyle/>
          <a:p>
            <a:pPr algn="r"/>
            <a:r>
              <a:rPr lang="en-US" sz="1400" dirty="0"/>
              <a:t>World Economic Forum </a:t>
            </a:r>
            <a:r>
              <a:rPr lang="en-US" sz="1400" i="1" dirty="0"/>
              <a:t>Global Shapers Survey 2017 </a:t>
            </a:r>
          </a:p>
        </p:txBody>
      </p:sp>
    </p:spTree>
    <p:extLst>
      <p:ext uri="{BB962C8B-B14F-4D97-AF65-F5344CB8AC3E}">
        <p14:creationId xmlns:p14="http://schemas.microsoft.com/office/powerpoint/2010/main" val="1346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5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E396197B-A51B-4014-8C87-34D9762CB6C9}"/>
              </a:ext>
            </a:extLst>
          </p:cNvPr>
          <p:cNvPicPr>
            <a:picLocks noGrp="1" noChangeAspect="1"/>
          </p:cNvPicPr>
          <p:nvPr>
            <p:ph idx="1"/>
          </p:nvPr>
        </p:nvPicPr>
        <p:blipFill>
          <a:blip r:embed="rId2"/>
          <a:stretch>
            <a:fillRect/>
          </a:stretch>
        </p:blipFill>
        <p:spPr>
          <a:xfrm>
            <a:off x="357759" y="480060"/>
            <a:ext cx="8428481" cy="5897880"/>
          </a:xfrm>
          <a:prstGeom prst="rect">
            <a:avLst/>
          </a:prstGeom>
        </p:spPr>
      </p:pic>
    </p:spTree>
    <p:extLst>
      <p:ext uri="{BB962C8B-B14F-4D97-AF65-F5344CB8AC3E}">
        <p14:creationId xmlns:p14="http://schemas.microsoft.com/office/powerpoint/2010/main" val="38699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ig problem">
            <a:extLst>
              <a:ext uri="{FF2B5EF4-FFF2-40B4-BE49-F238E27FC236}">
                <a16:creationId xmlns:a16="http://schemas.microsoft.com/office/drawing/2014/main" id="{7909DFDD-AC52-417D-B8F3-4B62E004DD1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4101" r="9567"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173592-6F66-4039-AB76-D085FFC75AD8}"/>
              </a:ext>
            </a:extLst>
          </p:cNvPr>
          <p:cNvSpPr>
            <a:spLocks noGrp="1"/>
          </p:cNvSpPr>
          <p:nvPr>
            <p:ph type="title"/>
          </p:nvPr>
        </p:nvSpPr>
        <p:spPr>
          <a:xfrm>
            <a:off x="509667" y="1978703"/>
            <a:ext cx="2980352" cy="4302176"/>
          </a:xfrm>
        </p:spPr>
        <p:txBody>
          <a:bodyPr anchor="t">
            <a:normAutofit/>
          </a:bodyPr>
          <a:lstStyle/>
          <a:p>
            <a:pPr algn="ctr"/>
            <a:r>
              <a:rPr lang="en-US" dirty="0">
                <a:solidFill>
                  <a:srgbClr val="FFFFFF"/>
                </a:solidFill>
                <a:latin typeface="Cooper Black" panose="0208090404030B020404" pitchFamily="18" charset="0"/>
              </a:rPr>
              <a:t>Your BIG Problem is Sin!</a:t>
            </a:r>
            <a:br>
              <a:rPr lang="en-US" dirty="0">
                <a:solidFill>
                  <a:srgbClr val="FFFFFF"/>
                </a:solidFill>
                <a:latin typeface="Cooper Black" panose="0208090404030B020404" pitchFamily="18" charset="0"/>
              </a:rPr>
            </a:b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John 9:39-41</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1 John 1:8</a:t>
            </a:r>
            <a:endParaRPr lang="en-US" sz="4000" dirty="0">
              <a:solidFill>
                <a:srgbClr val="FFFFFF"/>
              </a:solidFill>
              <a:latin typeface="Calibri" panose="020F0502020204030204" pitchFamily="34" charset="0"/>
              <a:cs typeface="Calibri" panose="020F0502020204030204" pitchFamily="34" charset="0"/>
            </a:endParaRPr>
          </a:p>
        </p:txBody>
      </p:sp>
      <p:cxnSp>
        <p:nvCxnSpPr>
          <p:cNvPr id="1029"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EFBC05-1000-4685-968D-E89D13EC5CBD}"/>
              </a:ext>
            </a:extLst>
          </p:cNvPr>
          <p:cNvSpPr>
            <a:spLocks noGrp="1"/>
          </p:cNvSpPr>
          <p:nvPr>
            <p:ph idx="1"/>
          </p:nvPr>
        </p:nvSpPr>
        <p:spPr>
          <a:xfrm>
            <a:off x="3866533" y="1065862"/>
            <a:ext cx="5113831" cy="4726276"/>
          </a:xfrm>
        </p:spPr>
        <p:txBody>
          <a:bodyPr anchor="ctr">
            <a:noAutofit/>
          </a:bodyPr>
          <a:lstStyle/>
          <a:p>
            <a:r>
              <a:rPr lang="en-US" sz="3200" b="1" dirty="0">
                <a:solidFill>
                  <a:schemeClr val="accent2">
                    <a:lumMod val="60000"/>
                    <a:lumOff val="40000"/>
                  </a:schemeClr>
                </a:solidFill>
              </a:rPr>
              <a:t>It separates us from God </a:t>
            </a:r>
            <a:r>
              <a:rPr lang="en-US" sz="3200" dirty="0">
                <a:solidFill>
                  <a:srgbClr val="FFFFFF"/>
                </a:solidFill>
              </a:rPr>
              <a:t>(Isaiah 59:1-2; Romans 3:23; 6:23; 5:12)</a:t>
            </a:r>
          </a:p>
          <a:p>
            <a:r>
              <a:rPr lang="en-US" sz="3200" b="1" dirty="0">
                <a:solidFill>
                  <a:schemeClr val="accent2">
                    <a:lumMod val="60000"/>
                    <a:lumOff val="40000"/>
                  </a:schemeClr>
                </a:solidFill>
              </a:rPr>
              <a:t>It enslaves </a:t>
            </a:r>
            <a:r>
              <a:rPr lang="en-US" sz="3200" dirty="0">
                <a:solidFill>
                  <a:srgbClr val="FFFFFF"/>
                </a:solidFill>
              </a:rPr>
              <a:t>(John 8:34; Proverbs 5:22) </a:t>
            </a:r>
          </a:p>
          <a:p>
            <a:r>
              <a:rPr lang="en-US" sz="3200" b="1" dirty="0">
                <a:solidFill>
                  <a:schemeClr val="accent2">
                    <a:lumMod val="60000"/>
                    <a:lumOff val="40000"/>
                  </a:schemeClr>
                </a:solidFill>
              </a:rPr>
              <a:t>It makes us miserable</a:t>
            </a:r>
            <a:r>
              <a:rPr lang="en-US" sz="3200" b="1" dirty="0">
                <a:solidFill>
                  <a:srgbClr val="E9CD27"/>
                </a:solidFill>
              </a:rPr>
              <a:t> </a:t>
            </a:r>
            <a:r>
              <a:rPr lang="en-US" sz="3200" dirty="0">
                <a:solidFill>
                  <a:srgbClr val="FFFFFF"/>
                </a:solidFill>
              </a:rPr>
              <a:t>(Psalms 38:3) </a:t>
            </a:r>
          </a:p>
          <a:p>
            <a:r>
              <a:rPr lang="en-US" sz="3200" b="1" dirty="0">
                <a:solidFill>
                  <a:schemeClr val="accent2">
                    <a:lumMod val="60000"/>
                    <a:lumOff val="40000"/>
                  </a:schemeClr>
                </a:solidFill>
              </a:rPr>
              <a:t>It dooms us for eternity</a:t>
            </a:r>
            <a:r>
              <a:rPr lang="en-US" sz="3200" b="1" dirty="0">
                <a:solidFill>
                  <a:srgbClr val="E9CD27"/>
                </a:solidFill>
              </a:rPr>
              <a:t> </a:t>
            </a:r>
            <a:r>
              <a:rPr lang="en-US" sz="3200" dirty="0">
                <a:solidFill>
                  <a:srgbClr val="FFFFFF"/>
                </a:solidFill>
              </a:rPr>
              <a:t>(Mark 9:43-44)</a:t>
            </a:r>
          </a:p>
        </p:txBody>
      </p:sp>
    </p:spTree>
    <p:extLst>
      <p:ext uri="{BB962C8B-B14F-4D97-AF65-F5344CB8AC3E}">
        <p14:creationId xmlns:p14="http://schemas.microsoft.com/office/powerpoint/2010/main" val="2550440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ig problem">
            <a:extLst>
              <a:ext uri="{FF2B5EF4-FFF2-40B4-BE49-F238E27FC236}">
                <a16:creationId xmlns:a16="http://schemas.microsoft.com/office/drawing/2014/main" id="{7909DFDD-AC52-417D-B8F3-4B62E004DD1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4101" r="9567"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173592-6F66-4039-AB76-D085FFC75AD8}"/>
              </a:ext>
            </a:extLst>
          </p:cNvPr>
          <p:cNvSpPr>
            <a:spLocks noGrp="1"/>
          </p:cNvSpPr>
          <p:nvPr>
            <p:ph type="title"/>
          </p:nvPr>
        </p:nvSpPr>
        <p:spPr>
          <a:xfrm>
            <a:off x="163636" y="2569945"/>
            <a:ext cx="3138142" cy="3222193"/>
          </a:xfrm>
        </p:spPr>
        <p:txBody>
          <a:bodyPr anchor="t">
            <a:normAutofit/>
          </a:bodyPr>
          <a:lstStyle/>
          <a:p>
            <a:pPr algn="r"/>
            <a:r>
              <a:rPr lang="en-US" sz="4000" dirty="0">
                <a:solidFill>
                  <a:srgbClr val="FFFFFF"/>
                </a:solidFill>
                <a:latin typeface="Cooper Black" panose="0208090404030B020404" pitchFamily="18" charset="0"/>
              </a:rPr>
              <a:t>Solving the Problem  of Sin!</a:t>
            </a:r>
          </a:p>
        </p:txBody>
      </p:sp>
      <p:cxnSp>
        <p:nvCxnSpPr>
          <p:cNvPr id="1029"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EFBC05-1000-4685-968D-E89D13EC5CBD}"/>
              </a:ext>
            </a:extLst>
          </p:cNvPr>
          <p:cNvSpPr>
            <a:spLocks noGrp="1"/>
          </p:cNvSpPr>
          <p:nvPr>
            <p:ph idx="1"/>
          </p:nvPr>
        </p:nvSpPr>
        <p:spPr>
          <a:xfrm>
            <a:off x="3678281" y="1065862"/>
            <a:ext cx="5302083" cy="4726276"/>
          </a:xfrm>
        </p:spPr>
        <p:txBody>
          <a:bodyPr anchor="ctr">
            <a:noAutofit/>
          </a:bodyPr>
          <a:lstStyle/>
          <a:p>
            <a:r>
              <a:rPr lang="en-US" sz="3200" b="1" dirty="0">
                <a:solidFill>
                  <a:schemeClr val="accent2">
                    <a:lumMod val="60000"/>
                    <a:lumOff val="40000"/>
                  </a:schemeClr>
                </a:solidFill>
              </a:rPr>
              <a:t>Sin is lawlessness                   </a:t>
            </a:r>
            <a:r>
              <a:rPr lang="en-US" dirty="0"/>
              <a:t>(1 John 3:4-6) </a:t>
            </a:r>
          </a:p>
          <a:p>
            <a:r>
              <a:rPr lang="en-US" sz="3200" b="1" dirty="0">
                <a:solidFill>
                  <a:schemeClr val="accent2">
                    <a:lumMod val="60000"/>
                    <a:lumOff val="40000"/>
                  </a:schemeClr>
                </a:solidFill>
              </a:rPr>
              <a:t>Jesus came to solve the problem</a:t>
            </a:r>
            <a:r>
              <a:rPr lang="en-US" sz="3200" b="1" dirty="0">
                <a:solidFill>
                  <a:srgbClr val="FFFFFF"/>
                </a:solidFill>
              </a:rPr>
              <a:t> </a:t>
            </a:r>
            <a:r>
              <a:rPr lang="en-US" dirty="0">
                <a:solidFill>
                  <a:srgbClr val="FFFFFF"/>
                </a:solidFill>
              </a:rPr>
              <a:t>(Matthew 1:21;       John 1:29; Luke 24:46-47)</a:t>
            </a:r>
          </a:p>
          <a:p>
            <a:r>
              <a:rPr lang="en-US" sz="3200" b="1" dirty="0">
                <a:solidFill>
                  <a:schemeClr val="accent2">
                    <a:lumMod val="60000"/>
                    <a:lumOff val="40000"/>
                  </a:schemeClr>
                </a:solidFill>
              </a:rPr>
              <a:t>The gospel of Christ encourages repentance and provides remission!                 </a:t>
            </a:r>
            <a:r>
              <a:rPr lang="en-US" dirty="0">
                <a:solidFill>
                  <a:srgbClr val="FFFFFF"/>
                </a:solidFill>
              </a:rPr>
              <a:t>(Acts 3:19; 11:18; 1 Peter 2:24; 3:18; 1 John 2:2; 3:5; 1 Tim. 1:15)</a:t>
            </a:r>
            <a:endParaRPr lang="en-US" sz="3200" dirty="0">
              <a:solidFill>
                <a:srgbClr val="FFFFFF"/>
              </a:solidFill>
            </a:endParaRPr>
          </a:p>
        </p:txBody>
      </p:sp>
    </p:spTree>
    <p:extLst>
      <p:ext uri="{BB962C8B-B14F-4D97-AF65-F5344CB8AC3E}">
        <p14:creationId xmlns:p14="http://schemas.microsoft.com/office/powerpoint/2010/main" val="3013977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293</Words>
  <Application>Microsoft Office PowerPoint</Application>
  <PresentationFormat>On-screen Show (4:3)</PresentationFormat>
  <Paragraphs>26</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Cooper Black</vt:lpstr>
      <vt:lpstr>Calibri Light</vt:lpstr>
      <vt:lpstr>Arial</vt:lpstr>
      <vt:lpstr>Calibri</vt:lpstr>
      <vt:lpstr>Elephant</vt:lpstr>
      <vt:lpstr>Office Theme</vt:lpstr>
      <vt:lpstr> What’s Your       BIG Problem?</vt:lpstr>
      <vt:lpstr>According to a 2014                    Pew Survey: </vt:lpstr>
      <vt:lpstr>Millennials reported the following as the 10 most critical problems in the world:</vt:lpstr>
      <vt:lpstr>PowerPoint Presentation</vt:lpstr>
      <vt:lpstr>Your BIG Problem is Sin!  John 9:39-41 1 John 1:8</vt:lpstr>
      <vt:lpstr>Solving the Problem  of 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Your     BIG Problem?</dc:title>
  <dc:creator>Eastside Enlightener</dc:creator>
  <cp:lastModifiedBy>Steve Klein</cp:lastModifiedBy>
  <cp:revision>18</cp:revision>
  <dcterms:created xsi:type="dcterms:W3CDTF">2019-02-01T19:42:40Z</dcterms:created>
  <dcterms:modified xsi:type="dcterms:W3CDTF">2019-03-02T15:50:15Z</dcterms:modified>
</cp:coreProperties>
</file>