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433DB-D265-4645-9BCC-63D6F85DDB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7304856-6F94-48AB-B47B-99DF6903B2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97E45F-C38E-482B-8089-D5AA1E165CF7}"/>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5" name="Footer Placeholder 4">
            <a:extLst>
              <a:ext uri="{FF2B5EF4-FFF2-40B4-BE49-F238E27FC236}">
                <a16:creationId xmlns:a16="http://schemas.microsoft.com/office/drawing/2014/main" id="{D612BE35-04E5-418F-BE91-BA18CBEB6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0BF1FC-A11D-4E2E-BD8A-75722B12225F}"/>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1016747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52876-F89A-45A4-865E-C4F94FB5D6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10EF30-C5D2-4C9C-B74D-5CD4B861021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33A751-79B6-43E5-8B3D-D1E5291057EA}"/>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5" name="Footer Placeholder 4">
            <a:extLst>
              <a:ext uri="{FF2B5EF4-FFF2-40B4-BE49-F238E27FC236}">
                <a16:creationId xmlns:a16="http://schemas.microsoft.com/office/drawing/2014/main" id="{998C4E83-C0EE-4636-9F84-85C90BAE1E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2E103A-105E-4F5C-8216-3E5572C328ED}"/>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425387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AF6101-DA6A-4401-8F24-C9713F6C51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B31221-E863-4ADC-B016-36992683EB0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57B637-B921-4A7D-83A3-FBFFEC508727}"/>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5" name="Footer Placeholder 4">
            <a:extLst>
              <a:ext uri="{FF2B5EF4-FFF2-40B4-BE49-F238E27FC236}">
                <a16:creationId xmlns:a16="http://schemas.microsoft.com/office/drawing/2014/main" id="{4A225DB0-DDAC-43D5-B88A-BE9DD2EC18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593172-9A10-4566-80D2-F2F3247C4FE8}"/>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2616893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5350B-299C-4999-A75C-F896DB0857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3E50B2-BAB6-425A-A186-0E324915EE6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E0EB5B-F240-4688-AB84-5F41CD71C1BE}"/>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5" name="Footer Placeholder 4">
            <a:extLst>
              <a:ext uri="{FF2B5EF4-FFF2-40B4-BE49-F238E27FC236}">
                <a16:creationId xmlns:a16="http://schemas.microsoft.com/office/drawing/2014/main" id="{6E198512-0A12-4C81-9B9C-68AB7A8C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9ED62A-A80F-4910-B0D9-AC1DB651D1E8}"/>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2911395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3B75E-EBFC-419B-A921-C8D67E2069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83EF01-D15B-4478-A45D-E32275F7FF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E0E8B26-2929-4C03-A154-6D6FD26BF28E}"/>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5" name="Footer Placeholder 4">
            <a:extLst>
              <a:ext uri="{FF2B5EF4-FFF2-40B4-BE49-F238E27FC236}">
                <a16:creationId xmlns:a16="http://schemas.microsoft.com/office/drawing/2014/main" id="{6469C1B1-E568-4293-9A6B-83BFC7632E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616C3-A42B-4C50-9520-8179CE3AC85A}"/>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40578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D6267-F3C0-4B4A-8A83-AFC49A355E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DC6980-C5B1-4422-B5B6-57B056BEB1D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AEA6AE-AD59-4185-864F-1DDECAEF83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7A02E48-8236-4274-B5FC-F03DC974D149}"/>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6" name="Footer Placeholder 5">
            <a:extLst>
              <a:ext uri="{FF2B5EF4-FFF2-40B4-BE49-F238E27FC236}">
                <a16:creationId xmlns:a16="http://schemas.microsoft.com/office/drawing/2014/main" id="{16A66CA8-D44D-4259-B560-302917ED49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BFA1F4-5D4E-4750-B3BD-4644A32E5CB3}"/>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981036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AAE42-892A-4EE1-9BE0-991E6675E9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676EC-8387-4BF8-9969-FC052CF912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37E4925-3A5C-43A6-BFB4-A69E8F9123A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FD6AE5-A267-4617-B252-0068419CB1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0CB1EAB-371D-4975-B31D-90D8FD0D72B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F5F74C-435F-4470-9561-B71CC73EF120}"/>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8" name="Footer Placeholder 7">
            <a:extLst>
              <a:ext uri="{FF2B5EF4-FFF2-40B4-BE49-F238E27FC236}">
                <a16:creationId xmlns:a16="http://schemas.microsoft.com/office/drawing/2014/main" id="{0EA04251-609E-4603-B43B-603CC489A0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C0C436-4633-4409-888C-A4AEE1E04BE7}"/>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1110939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D5255-362C-4E6E-A3D4-866848B27D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9C2E24-B075-41FD-8AE3-B4B17B8408F9}"/>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4" name="Footer Placeholder 3">
            <a:extLst>
              <a:ext uri="{FF2B5EF4-FFF2-40B4-BE49-F238E27FC236}">
                <a16:creationId xmlns:a16="http://schemas.microsoft.com/office/drawing/2014/main" id="{4BC56F84-A0DD-4DBA-970C-6DECE6DAAB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82E0CE8-0993-4A85-8EF4-1F5982C2F058}"/>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330169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0DEFC3-AC5C-4317-B753-F31E246577FD}"/>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3" name="Footer Placeholder 2">
            <a:extLst>
              <a:ext uri="{FF2B5EF4-FFF2-40B4-BE49-F238E27FC236}">
                <a16:creationId xmlns:a16="http://schemas.microsoft.com/office/drawing/2014/main" id="{03F1D3E6-A76B-42AE-9A41-88ECD370C4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8618B4-2B27-4358-9C4A-896B992FB42A}"/>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3207568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8B6F2-990B-4F49-9328-38D05AC065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6FC721-60DC-4EEB-B9FB-B633903250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E2F885-138B-4869-B7E6-2606B4AD8F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012FDC5-4BD1-449F-8411-12A6BD60B344}"/>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6" name="Footer Placeholder 5">
            <a:extLst>
              <a:ext uri="{FF2B5EF4-FFF2-40B4-BE49-F238E27FC236}">
                <a16:creationId xmlns:a16="http://schemas.microsoft.com/office/drawing/2014/main" id="{ED560B80-AA22-4893-9888-C0C2324A4D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8F1CDC-8347-4246-95E0-BE62414651AF}"/>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3857757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BC336-BEF6-450B-94D8-FBEEFC5ADD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75E9F2-B524-4928-8282-47A48842F3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BC0B118-222C-4295-AA57-3FD193A695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DD5D89F-F019-48BD-9DBE-D95E76B8DC2A}"/>
              </a:ext>
            </a:extLst>
          </p:cNvPr>
          <p:cNvSpPr>
            <a:spLocks noGrp="1"/>
          </p:cNvSpPr>
          <p:nvPr>
            <p:ph type="dt" sz="half" idx="10"/>
          </p:nvPr>
        </p:nvSpPr>
        <p:spPr/>
        <p:txBody>
          <a:bodyPr/>
          <a:lstStyle/>
          <a:p>
            <a:fld id="{11E18899-E200-4C7B-862E-5FF565A47166}" type="datetimeFigureOut">
              <a:rPr lang="en-US" smtClean="0"/>
              <a:t>10/5/2019</a:t>
            </a:fld>
            <a:endParaRPr lang="en-US"/>
          </a:p>
        </p:txBody>
      </p:sp>
      <p:sp>
        <p:nvSpPr>
          <p:cNvPr id="6" name="Footer Placeholder 5">
            <a:extLst>
              <a:ext uri="{FF2B5EF4-FFF2-40B4-BE49-F238E27FC236}">
                <a16:creationId xmlns:a16="http://schemas.microsoft.com/office/drawing/2014/main" id="{77835E28-A7C0-44E9-9701-C1634A81BE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ACDEBD-D4BC-4A05-9888-E121CD145A35}"/>
              </a:ext>
            </a:extLst>
          </p:cNvPr>
          <p:cNvSpPr>
            <a:spLocks noGrp="1"/>
          </p:cNvSpPr>
          <p:nvPr>
            <p:ph type="sldNum" sz="quarter" idx="12"/>
          </p:nvPr>
        </p:nvSpPr>
        <p:spPr/>
        <p:txBody>
          <a:bodyPr/>
          <a:lstStyle/>
          <a:p>
            <a:fld id="{29BEDF13-04F4-4E82-9C18-78FD965982A9}" type="slidenum">
              <a:rPr lang="en-US" smtClean="0"/>
              <a:t>‹#›</a:t>
            </a:fld>
            <a:endParaRPr lang="en-US"/>
          </a:p>
        </p:txBody>
      </p:sp>
    </p:spTree>
    <p:extLst>
      <p:ext uri="{BB962C8B-B14F-4D97-AF65-F5344CB8AC3E}">
        <p14:creationId xmlns:p14="http://schemas.microsoft.com/office/powerpoint/2010/main" val="405941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52FDA7-70A9-4242-8C93-BDF2834B66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FFFD39-CBCC-4A3B-9112-4469AF4F51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DD3CC1-5FD8-4ABD-97E4-0502A8C561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18899-E200-4C7B-862E-5FF565A47166}" type="datetimeFigureOut">
              <a:rPr lang="en-US" smtClean="0"/>
              <a:t>10/5/2019</a:t>
            </a:fld>
            <a:endParaRPr lang="en-US"/>
          </a:p>
        </p:txBody>
      </p:sp>
      <p:sp>
        <p:nvSpPr>
          <p:cNvPr id="5" name="Footer Placeholder 4">
            <a:extLst>
              <a:ext uri="{FF2B5EF4-FFF2-40B4-BE49-F238E27FC236}">
                <a16:creationId xmlns:a16="http://schemas.microsoft.com/office/drawing/2014/main" id="{80E65AC8-D1E2-4DE7-BD67-FAFD4B6C25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2D565A-B081-475F-BF91-34E77D872F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BEDF13-04F4-4E82-9C18-78FD965982A9}" type="slidenum">
              <a:rPr lang="en-US" smtClean="0"/>
              <a:t>‹#›</a:t>
            </a:fld>
            <a:endParaRPr lang="en-US"/>
          </a:p>
        </p:txBody>
      </p:sp>
    </p:spTree>
    <p:extLst>
      <p:ext uri="{BB962C8B-B14F-4D97-AF65-F5344CB8AC3E}">
        <p14:creationId xmlns:p14="http://schemas.microsoft.com/office/powerpoint/2010/main" val="3049500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C7F4C-F3E8-42AF-A8A1-D4E7878C0E19}"/>
              </a:ext>
            </a:extLst>
          </p:cNvPr>
          <p:cNvSpPr>
            <a:spLocks noGrp="1"/>
          </p:cNvSpPr>
          <p:nvPr>
            <p:ph type="ctrTitle"/>
          </p:nvPr>
        </p:nvSpPr>
        <p:spPr>
          <a:xfrm>
            <a:off x="609601" y="4385066"/>
            <a:ext cx="10923638" cy="1317643"/>
          </a:xfrm>
        </p:spPr>
        <p:txBody>
          <a:bodyPr>
            <a:normAutofit/>
          </a:bodyPr>
          <a:lstStyle/>
          <a:p>
            <a:pPr algn="l"/>
            <a:r>
              <a:rPr lang="en-US" dirty="0"/>
              <a:t>Soil </a:t>
            </a:r>
            <a:r>
              <a:rPr lang="en-US"/>
              <a:t>of O’Neal</a:t>
            </a:r>
            <a:endParaRPr lang="en-US" dirty="0"/>
          </a:p>
        </p:txBody>
      </p:sp>
      <p:sp>
        <p:nvSpPr>
          <p:cNvPr id="3" name="Subtitle 2">
            <a:extLst>
              <a:ext uri="{FF2B5EF4-FFF2-40B4-BE49-F238E27FC236}">
                <a16:creationId xmlns:a16="http://schemas.microsoft.com/office/drawing/2014/main" id="{FA4299C3-3D43-4556-98AA-9DD5EB60D88F}"/>
              </a:ext>
            </a:extLst>
          </p:cNvPr>
          <p:cNvSpPr>
            <a:spLocks noGrp="1"/>
          </p:cNvSpPr>
          <p:nvPr>
            <p:ph type="subTitle" idx="1"/>
          </p:nvPr>
        </p:nvSpPr>
        <p:spPr>
          <a:xfrm>
            <a:off x="609600" y="5702709"/>
            <a:ext cx="10923638" cy="521109"/>
          </a:xfrm>
        </p:spPr>
        <p:txBody>
          <a:bodyPr>
            <a:noAutofit/>
          </a:bodyPr>
          <a:lstStyle/>
          <a:p>
            <a:pPr algn="l"/>
            <a:r>
              <a:rPr lang="en-US" sz="4000" dirty="0"/>
              <a:t>Are we Growing and Bearing Fruit?</a:t>
            </a:r>
          </a:p>
        </p:txBody>
      </p:sp>
      <p:pic>
        <p:nvPicPr>
          <p:cNvPr id="1026" name="Picture 2" descr="Image result for pictures of poor row crop soil">
            <a:extLst>
              <a:ext uri="{FF2B5EF4-FFF2-40B4-BE49-F238E27FC236}">
                <a16:creationId xmlns:a16="http://schemas.microsoft.com/office/drawing/2014/main" id="{C37899E9-2918-4B78-8754-FB79FA6EA8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851" r="5214" b="-1"/>
          <a:stretch/>
        </p:blipFill>
        <p:spPr bwMode="auto">
          <a:xfrm>
            <a:off x="20" y="10"/>
            <a:ext cx="6095974" cy="425252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green and brown grass&#10;&#10;Description automatically generated">
            <a:extLst>
              <a:ext uri="{FF2B5EF4-FFF2-40B4-BE49-F238E27FC236}">
                <a16:creationId xmlns:a16="http://schemas.microsoft.com/office/drawing/2014/main" id="{8437D0F5-7592-44FE-9CF3-F7D580052C97}"/>
              </a:ext>
            </a:extLst>
          </p:cNvPr>
          <p:cNvPicPr>
            <a:picLocks noChangeAspect="1"/>
          </p:cNvPicPr>
          <p:nvPr/>
        </p:nvPicPr>
        <p:blipFill rotWithShape="1">
          <a:blip r:embed="rId3">
            <a:extLst>
              <a:ext uri="{28A0092B-C50C-407E-A947-70E740481C1C}">
                <a14:useLocalDpi xmlns:a14="http://schemas.microsoft.com/office/drawing/2010/main" val="0"/>
              </a:ext>
            </a:extLst>
          </a:blip>
          <a:srcRect b="8567"/>
          <a:stretch/>
        </p:blipFill>
        <p:spPr>
          <a:xfrm>
            <a:off x="6095999" y="-681"/>
            <a:ext cx="6096001" cy="4253215"/>
          </a:xfrm>
          <a:prstGeom prst="rect">
            <a:avLst/>
          </a:prstGeom>
        </p:spPr>
      </p:pic>
      <p:cxnSp>
        <p:nvCxnSpPr>
          <p:cNvPr id="71" name="Straight Connector 70">
            <a:extLst>
              <a:ext uri="{FF2B5EF4-FFF2-40B4-BE49-F238E27FC236}">
                <a16:creationId xmlns:a16="http://schemas.microsoft.com/office/drawing/2014/main" id="{EBAD6A72-88E8-42F7-88B9-CAF744536BE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680"/>
            <a:ext cx="0" cy="4242816"/>
          </a:xfrm>
          <a:prstGeom prst="line">
            <a:avLst/>
          </a:prstGeom>
          <a:ln w="1016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800968E-0A99-46C4-A9B2-6A63AC66F4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 y="4242136"/>
            <a:ext cx="12192002" cy="0"/>
          </a:xfrm>
          <a:prstGeom prst="line">
            <a:avLst/>
          </a:prstGeom>
          <a:ln w="1016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542956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D9C67F-88FF-4888-87A8-76CB59F91071}"/>
              </a:ext>
            </a:extLst>
          </p:cNvPr>
          <p:cNvSpPr txBox="1"/>
          <p:nvPr/>
        </p:nvSpPr>
        <p:spPr>
          <a:xfrm>
            <a:off x="6746628" y="1783959"/>
            <a:ext cx="4645250" cy="2889114"/>
          </a:xfrm>
          <a:prstGeom prst="rect">
            <a:avLst/>
          </a:prstGeom>
        </p:spPr>
        <p:txBody>
          <a:bodyPr vert="horz" lIns="91440" tIns="45720" rIns="91440" bIns="45720" rtlCol="0" anchor="b">
            <a:normAutofit lnSpcReduction="10000"/>
          </a:bodyPr>
          <a:lstStyle/>
          <a:p>
            <a:pPr>
              <a:lnSpc>
                <a:spcPct val="90000"/>
              </a:lnSpc>
              <a:spcBef>
                <a:spcPct val="0"/>
              </a:spcBef>
              <a:spcAft>
                <a:spcPts val="600"/>
              </a:spcAft>
            </a:pPr>
            <a:r>
              <a:rPr lang="en-US" sz="5100" dirty="0">
                <a:latin typeface="+mj-lt"/>
                <a:ea typeface="+mj-ea"/>
                <a:cs typeface="+mj-cs"/>
              </a:rPr>
              <a:t>The parable of the sower! Matthew 13:1-9</a:t>
            </a:r>
          </a:p>
          <a:p>
            <a:pPr>
              <a:lnSpc>
                <a:spcPct val="90000"/>
              </a:lnSpc>
              <a:spcBef>
                <a:spcPct val="0"/>
              </a:spcBef>
              <a:spcAft>
                <a:spcPts val="600"/>
              </a:spcAft>
            </a:pPr>
            <a:r>
              <a:rPr lang="en-US" sz="5100" dirty="0">
                <a:latin typeface="+mj-lt"/>
                <a:ea typeface="+mj-ea"/>
                <a:cs typeface="+mj-cs"/>
              </a:rPr>
              <a:t>Luke 8:4-15</a:t>
            </a:r>
          </a:p>
        </p:txBody>
      </p:sp>
      <p:sp>
        <p:nvSpPr>
          <p:cNvPr id="71" name="Freeform: Shape 7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0" name="Picture 2" descr="Image result for pictures of a man sowing seed">
            <a:extLst>
              <a:ext uri="{FF2B5EF4-FFF2-40B4-BE49-F238E27FC236}">
                <a16:creationId xmlns:a16="http://schemas.microsoft.com/office/drawing/2014/main" id="{CCFA5747-24C2-4754-827B-AF395515B98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975" r="17928"/>
          <a:stretch/>
        </p:blipFill>
        <p:spPr bwMode="auto">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873279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5D45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1">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a:extLst>
              <a:ext uri="{FF2B5EF4-FFF2-40B4-BE49-F238E27FC236}">
                <a16:creationId xmlns:a16="http://schemas.microsoft.com/office/drawing/2014/main" id="{EE5EA369-089F-484B-A023-C2C2E2FC85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3274" y="1176793"/>
            <a:ext cx="4568359" cy="4548146"/>
          </a:xfrm>
          <a:prstGeom prst="rect">
            <a:avLst/>
          </a:prstGeom>
        </p:spPr>
      </p:pic>
    </p:spTree>
    <p:extLst>
      <p:ext uri="{BB962C8B-B14F-4D97-AF65-F5344CB8AC3E}">
        <p14:creationId xmlns:p14="http://schemas.microsoft.com/office/powerpoint/2010/main" val="874521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 name="Rectangle 191">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2E4D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3" name="Picture 192">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94" name="Freeform: Shape 193">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74" name="Picture 2" descr="Image result for pictures of seed going to the way side">
            <a:extLst>
              <a:ext uri="{FF2B5EF4-FFF2-40B4-BE49-F238E27FC236}">
                <a16:creationId xmlns:a16="http://schemas.microsoft.com/office/drawing/2014/main" id="{6624717C-097D-4319-8FA5-1A00E3DD7F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6262" y="299544"/>
            <a:ext cx="6542689" cy="5896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9435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4A914B-0094-4537-8FCE-398A591C164F}"/>
              </a:ext>
            </a:extLst>
          </p:cNvPr>
          <p:cNvSpPr txBox="1"/>
          <p:nvPr/>
        </p:nvSpPr>
        <p:spPr>
          <a:xfrm>
            <a:off x="422727" y="804334"/>
            <a:ext cx="5006336" cy="1325563"/>
          </a:xfrm>
          <a:prstGeom prst="rect">
            <a:avLst/>
          </a:prstGeom>
        </p:spPr>
        <p:txBody>
          <a:bodyPr vert="horz" lIns="91440" tIns="45720" rIns="91440" bIns="45720" rtlCol="0" anchor="ctr">
            <a:noAutofit/>
          </a:bodyPr>
          <a:lstStyle/>
          <a:p>
            <a:pPr>
              <a:lnSpc>
                <a:spcPct val="90000"/>
              </a:lnSpc>
              <a:spcBef>
                <a:spcPct val="0"/>
              </a:spcBef>
              <a:spcAft>
                <a:spcPts val="600"/>
              </a:spcAft>
            </a:pPr>
            <a:r>
              <a:rPr lang="en-US" sz="4400" dirty="0">
                <a:latin typeface="+mj-lt"/>
                <a:ea typeface="+mj-ea"/>
                <a:cs typeface="+mj-cs"/>
              </a:rPr>
              <a:t>1. The first type of soil is the “way side”. (Luke 8:5)</a:t>
            </a:r>
          </a:p>
        </p:txBody>
      </p:sp>
      <p:sp>
        <p:nvSpPr>
          <p:cNvPr id="7" name="TextBox 6">
            <a:extLst>
              <a:ext uri="{FF2B5EF4-FFF2-40B4-BE49-F238E27FC236}">
                <a16:creationId xmlns:a16="http://schemas.microsoft.com/office/drawing/2014/main" id="{236EAB41-E861-485F-BC6C-657EB60092EF}"/>
              </a:ext>
            </a:extLst>
          </p:cNvPr>
          <p:cNvSpPr txBox="1"/>
          <p:nvPr/>
        </p:nvSpPr>
        <p:spPr>
          <a:xfrm>
            <a:off x="805543" y="2871982"/>
            <a:ext cx="5006336" cy="3181684"/>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3200" dirty="0"/>
              <a:t>Does this represent you and your growth and development since hearing the word of God? Is this how the word of God and your heart have mixed?</a:t>
            </a:r>
          </a:p>
        </p:txBody>
      </p:sp>
      <p:sp>
        <p:nvSpPr>
          <p:cNvPr id="14" name="Freeform: Shape 13">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19218"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small bird standing on a rock&#10;&#10;Description automatically generated">
            <a:extLst>
              <a:ext uri="{FF2B5EF4-FFF2-40B4-BE49-F238E27FC236}">
                <a16:creationId xmlns:a16="http://schemas.microsoft.com/office/drawing/2014/main" id="{9602CEA7-5629-47AC-9FB8-13861A3B0877}"/>
              </a:ext>
            </a:extLst>
          </p:cNvPr>
          <p:cNvPicPr>
            <a:picLocks noChangeAspect="1"/>
          </p:cNvPicPr>
          <p:nvPr/>
        </p:nvPicPr>
        <p:blipFill rotWithShape="1">
          <a:blip r:embed="rId2">
            <a:extLst>
              <a:ext uri="{28A0092B-C50C-407E-A947-70E740481C1C}">
                <a14:useLocalDpi xmlns:a14="http://schemas.microsoft.com/office/drawing/2010/main" val="0"/>
              </a:ext>
            </a:extLst>
          </a:blip>
          <a:srcRect l="12421" r="13142" b="1"/>
          <a:stretch/>
        </p:blipFill>
        <p:spPr>
          <a:xfrm>
            <a:off x="6167846" y="10"/>
            <a:ext cx="6024154" cy="685799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p:spPr>
      </p:pic>
    </p:spTree>
    <p:extLst>
      <p:ext uri="{BB962C8B-B14F-4D97-AF65-F5344CB8AC3E}">
        <p14:creationId xmlns:p14="http://schemas.microsoft.com/office/powerpoint/2010/main" val="424952614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large green field&#10;&#10;Description automatically generated">
            <a:extLst>
              <a:ext uri="{FF2B5EF4-FFF2-40B4-BE49-F238E27FC236}">
                <a16:creationId xmlns:a16="http://schemas.microsoft.com/office/drawing/2014/main" id="{E41CC2CA-C045-439A-94E7-47B808586797}"/>
              </a:ext>
            </a:extLst>
          </p:cNvPr>
          <p:cNvPicPr>
            <a:picLocks noChangeAspect="1"/>
          </p:cNvPicPr>
          <p:nvPr/>
        </p:nvPicPr>
        <p:blipFill rotWithShape="1">
          <a:blip r:embed="rId2">
            <a:extLst>
              <a:ext uri="{28A0092B-C50C-407E-A947-70E740481C1C}">
                <a14:useLocalDpi xmlns:a14="http://schemas.microsoft.com/office/drawing/2010/main" val="0"/>
              </a:ext>
            </a:extLst>
          </a:blip>
          <a:srcRect r="4993"/>
          <a:stretch/>
        </p:blipFill>
        <p:spPr>
          <a:xfrm>
            <a:off x="20" y="10"/>
            <a:ext cx="4637226" cy="6857990"/>
          </a:xfrm>
          <a:prstGeom prst="rect">
            <a:avLst/>
          </a:prstGeom>
        </p:spPr>
      </p:pic>
      <p:sp>
        <p:nvSpPr>
          <p:cNvPr id="9" name="Rectangle 8">
            <a:extLst>
              <a:ext uri="{FF2B5EF4-FFF2-40B4-BE49-F238E27FC236}">
                <a16:creationId xmlns:a16="http://schemas.microsoft.com/office/drawing/2014/main" id="{B9951BD9-0868-4CDB-ACD6-9C4209B5E4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637247" y="0"/>
            <a:ext cx="7554754"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BD659A8E-21C4-4F1D-B206-89E5C910DCAB}"/>
              </a:ext>
            </a:extLst>
          </p:cNvPr>
          <p:cNvSpPr txBox="1"/>
          <p:nvPr/>
        </p:nvSpPr>
        <p:spPr>
          <a:xfrm>
            <a:off x="5151205" y="293240"/>
            <a:ext cx="6215734" cy="2623380"/>
          </a:xfrm>
          <a:prstGeom prst="rect">
            <a:avLst/>
          </a:prstGeom>
        </p:spPr>
        <p:txBody>
          <a:bodyPr vert="horz" lIns="91440" tIns="45720" rIns="91440" bIns="45720" rtlCol="0" anchor="b">
            <a:normAutofit fontScale="92500"/>
          </a:bodyPr>
          <a:lstStyle/>
          <a:p>
            <a:pPr>
              <a:lnSpc>
                <a:spcPct val="90000"/>
              </a:lnSpc>
              <a:spcBef>
                <a:spcPct val="0"/>
              </a:spcBef>
              <a:spcAft>
                <a:spcPts val="600"/>
              </a:spcAft>
            </a:pPr>
            <a:r>
              <a:rPr lang="en-US" sz="6000" dirty="0">
                <a:solidFill>
                  <a:schemeClr val="bg1"/>
                </a:solidFill>
                <a:latin typeface="+mj-lt"/>
                <a:ea typeface="+mj-ea"/>
                <a:cs typeface="+mj-cs"/>
              </a:rPr>
              <a:t>2. The second type of soil is the “Rocky” soil. Luke 8:6</a:t>
            </a:r>
          </a:p>
        </p:txBody>
      </p:sp>
      <p:sp>
        <p:nvSpPr>
          <p:cNvPr id="5" name="TextBox 4">
            <a:extLst>
              <a:ext uri="{FF2B5EF4-FFF2-40B4-BE49-F238E27FC236}">
                <a16:creationId xmlns:a16="http://schemas.microsoft.com/office/drawing/2014/main" id="{5D043E71-811D-45FF-B7C5-C601EB40350B}"/>
              </a:ext>
            </a:extLst>
          </p:cNvPr>
          <p:cNvSpPr txBox="1"/>
          <p:nvPr/>
        </p:nvSpPr>
        <p:spPr>
          <a:xfrm>
            <a:off x="5048686" y="2916620"/>
            <a:ext cx="6731876" cy="3539430"/>
          </a:xfrm>
          <a:prstGeom prst="rect">
            <a:avLst/>
          </a:prstGeom>
          <a:noFill/>
        </p:spPr>
        <p:txBody>
          <a:bodyPr wrap="square" rtlCol="0">
            <a:spAutoFit/>
          </a:bodyPr>
          <a:lstStyle/>
          <a:p>
            <a:r>
              <a:rPr lang="en-US" sz="3200" dirty="0">
                <a:solidFill>
                  <a:schemeClr val="bg1"/>
                </a:solidFill>
              </a:rPr>
              <a:t>Does this describe the way the word of God has mixed with your heart? You Obeyed his word and you started growing as  Christian should and just like that your faith withered away because of lack of moisture and growth? </a:t>
            </a:r>
          </a:p>
        </p:txBody>
      </p:sp>
    </p:spTree>
    <p:extLst>
      <p:ext uri="{BB962C8B-B14F-4D97-AF65-F5344CB8AC3E}">
        <p14:creationId xmlns:p14="http://schemas.microsoft.com/office/powerpoint/2010/main" val="3281060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F20D-4A5B-4CF8-BBBC-E2E25F4B40A1}"/>
              </a:ext>
            </a:extLst>
          </p:cNvPr>
          <p:cNvSpPr txBox="1"/>
          <p:nvPr/>
        </p:nvSpPr>
        <p:spPr>
          <a:xfrm>
            <a:off x="259644" y="169333"/>
            <a:ext cx="6197600" cy="4555093"/>
          </a:xfrm>
          <a:prstGeom prst="rect">
            <a:avLst/>
          </a:prstGeom>
          <a:noFill/>
        </p:spPr>
        <p:txBody>
          <a:bodyPr wrap="square" rtlCol="0">
            <a:spAutoFit/>
          </a:bodyPr>
          <a:lstStyle/>
          <a:p>
            <a:r>
              <a:rPr lang="en-US" sz="3600" dirty="0"/>
              <a:t>3. The third type of soil is the “Thorny soil”.  Luke 8:7</a:t>
            </a:r>
          </a:p>
          <a:p>
            <a:endParaRPr lang="en-US" dirty="0"/>
          </a:p>
          <a:p>
            <a:r>
              <a:rPr lang="en-US" sz="2000" dirty="0"/>
              <a:t>Does this describe the way the word of God has mixed with your heart? You obeyed, were faithful, growing, attending services, studying, sharing his word, and looking fruitful in all ways, and then ……………the weeds of life, cares of this world, your jobs, friends, bad fortune, problems with health, </a:t>
            </a:r>
            <a:r>
              <a:rPr lang="en-US" sz="2000" dirty="0" err="1"/>
              <a:t>etc</a:t>
            </a:r>
            <a:r>
              <a:rPr lang="en-US" sz="2000" dirty="0"/>
              <a:t>….came into your life and out weighed your faith. This is the story of the soil of many. Many who have been in Church their whole life and are blind to the thorns choking out the BEST CHRISTIAN  THEY COULD BE!</a:t>
            </a:r>
          </a:p>
        </p:txBody>
      </p:sp>
      <p:pic>
        <p:nvPicPr>
          <p:cNvPr id="4" name="Picture 3" descr="A tree in a grassy field&#10;&#10;Description automatically generated">
            <a:extLst>
              <a:ext uri="{FF2B5EF4-FFF2-40B4-BE49-F238E27FC236}">
                <a16:creationId xmlns:a16="http://schemas.microsoft.com/office/drawing/2014/main" id="{D0891924-8DAB-4B11-A961-5EBA4B846F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26579" y="1"/>
            <a:ext cx="5565422" cy="6858000"/>
          </a:xfrm>
          <a:prstGeom prst="rect">
            <a:avLst/>
          </a:prstGeom>
        </p:spPr>
      </p:pic>
      <p:pic>
        <p:nvPicPr>
          <p:cNvPr id="6" name="Picture 5" descr="A close up of a lush green field&#10;&#10;Description automatically generated">
            <a:extLst>
              <a:ext uri="{FF2B5EF4-FFF2-40B4-BE49-F238E27FC236}">
                <a16:creationId xmlns:a16="http://schemas.microsoft.com/office/drawing/2014/main" id="{F9D2DE0E-0D72-4473-A625-576EB5D747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786489"/>
            <a:ext cx="6626579" cy="2071511"/>
          </a:xfrm>
          <a:prstGeom prst="rect">
            <a:avLst/>
          </a:prstGeom>
        </p:spPr>
      </p:pic>
    </p:spTree>
    <p:extLst>
      <p:ext uri="{BB962C8B-B14F-4D97-AF65-F5344CB8AC3E}">
        <p14:creationId xmlns:p14="http://schemas.microsoft.com/office/powerpoint/2010/main" val="297285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4" name="Picture 3" descr="A close up of a fruit&#10;&#10;Description automatically generated">
            <a:extLst>
              <a:ext uri="{FF2B5EF4-FFF2-40B4-BE49-F238E27FC236}">
                <a16:creationId xmlns:a16="http://schemas.microsoft.com/office/drawing/2014/main" id="{BBD3AFE7-0E84-413C-824F-8D1680473A1B}"/>
              </a:ext>
            </a:extLst>
          </p:cNvPr>
          <p:cNvPicPr>
            <a:picLocks noChangeAspect="1"/>
          </p:cNvPicPr>
          <p:nvPr/>
        </p:nvPicPr>
        <p:blipFill rotWithShape="1">
          <a:blip r:embed="rId2">
            <a:extLst>
              <a:ext uri="{28A0092B-C50C-407E-A947-70E740481C1C}">
                <a14:useLocalDpi xmlns:a14="http://schemas.microsoft.com/office/drawing/2010/main" val="0"/>
              </a:ext>
            </a:extLst>
          </a:blip>
          <a:srcRect l="21291" r="17522" b="-2"/>
          <a:stretch/>
        </p:blipFill>
        <p:spPr>
          <a:xfrm>
            <a:off x="5790369" y="10"/>
            <a:ext cx="6401647" cy="6852984"/>
          </a:xfrm>
          <a:custGeom>
            <a:avLst/>
            <a:gdLst>
              <a:gd name="connsiteX0" fmla="*/ 354282 w 6401647"/>
              <a:gd name="connsiteY0" fmla="*/ 0 h 6852994"/>
              <a:gd name="connsiteX1" fmla="*/ 6401647 w 6401647"/>
              <a:gd name="connsiteY1" fmla="*/ 0 h 6852994"/>
              <a:gd name="connsiteX2" fmla="*/ 6401647 w 6401647"/>
              <a:gd name="connsiteY2" fmla="*/ 6852994 h 6852994"/>
              <a:gd name="connsiteX3" fmla="*/ 0 w 6401647"/>
              <a:gd name="connsiteY3" fmla="*/ 6852994 h 6852994"/>
              <a:gd name="connsiteX4" fmla="*/ 0 w 6401647"/>
              <a:gd name="connsiteY4" fmla="*/ 6852993 h 6852994"/>
              <a:gd name="connsiteX5" fmla="*/ 3528116 w 6401647"/>
              <a:gd name="connsiteY5" fmla="*/ 6852993 h 6852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01647" h="6852994">
                <a:moveTo>
                  <a:pt x="354282" y="0"/>
                </a:moveTo>
                <a:lnTo>
                  <a:pt x="6401647" y="0"/>
                </a:lnTo>
                <a:lnTo>
                  <a:pt x="6401647" y="6852994"/>
                </a:lnTo>
                <a:lnTo>
                  <a:pt x="0" y="6852994"/>
                </a:lnTo>
                <a:lnTo>
                  <a:pt x="0" y="6852993"/>
                </a:lnTo>
                <a:lnTo>
                  <a:pt x="3528116" y="6852993"/>
                </a:lnTo>
                <a:close/>
              </a:path>
            </a:pathLst>
          </a:custGeom>
        </p:spPr>
      </p:pic>
      <p:sp>
        <p:nvSpPr>
          <p:cNvPr id="48" name="Freeform: Shape 47">
            <a:extLst>
              <a:ext uri="{FF2B5EF4-FFF2-40B4-BE49-F238E27FC236}">
                <a16:creationId xmlns:a16="http://schemas.microsoft.com/office/drawing/2014/main" id="{557ADA24-F07F-4AF3-A108-8B0538C1B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73847"/>
            <a:ext cx="6434783" cy="3310306"/>
          </a:xfrm>
          <a:custGeom>
            <a:avLst/>
            <a:gdLst>
              <a:gd name="connsiteX0" fmla="*/ 0 w 6434783"/>
              <a:gd name="connsiteY0" fmla="*/ 0 h 3310306"/>
              <a:gd name="connsiteX1" fmla="*/ 3829872 w 6434783"/>
              <a:gd name="connsiteY1" fmla="*/ 0 h 3310306"/>
              <a:gd name="connsiteX2" fmla="*/ 4896100 w 6434783"/>
              <a:gd name="connsiteY2" fmla="*/ 0 h 3310306"/>
              <a:gd name="connsiteX3" fmla="*/ 4901677 w 6434783"/>
              <a:gd name="connsiteY3" fmla="*/ 0 h 3310306"/>
              <a:gd name="connsiteX4" fmla="*/ 6434783 w 6434783"/>
              <a:gd name="connsiteY4" fmla="*/ 3310306 h 3310306"/>
              <a:gd name="connsiteX5" fmla="*/ 0 w 6434783"/>
              <a:gd name="connsiteY5" fmla="*/ 3310306 h 3310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4783" h="3310306">
                <a:moveTo>
                  <a:pt x="0" y="0"/>
                </a:moveTo>
                <a:lnTo>
                  <a:pt x="3829872" y="0"/>
                </a:lnTo>
                <a:lnTo>
                  <a:pt x="4896100" y="0"/>
                </a:lnTo>
                <a:lnTo>
                  <a:pt x="4901677" y="0"/>
                </a:lnTo>
                <a:lnTo>
                  <a:pt x="6434783" y="3310306"/>
                </a:lnTo>
                <a:lnTo>
                  <a:pt x="0" y="3310306"/>
                </a:lnTo>
                <a:close/>
              </a:path>
            </a:pathLst>
          </a:custGeom>
          <a:solidFill>
            <a:schemeClr val="bg1">
              <a:lumMod val="85000"/>
              <a:lumOff val="15000"/>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5C0EA480-4A71-4772-99F8-8C45060D3085}"/>
              </a:ext>
            </a:extLst>
          </p:cNvPr>
          <p:cNvSpPr txBox="1"/>
          <p:nvPr/>
        </p:nvSpPr>
        <p:spPr>
          <a:xfrm>
            <a:off x="175862" y="484591"/>
            <a:ext cx="5438646" cy="1855246"/>
          </a:xfrm>
          <a:prstGeom prst="rect">
            <a:avLst/>
          </a:prstGeom>
        </p:spPr>
        <p:txBody>
          <a:bodyPr vert="horz" lIns="91440" tIns="45720" rIns="91440" bIns="45720" rtlCol="0" anchor="t">
            <a:noAutofit/>
          </a:bodyPr>
          <a:lstStyle/>
          <a:p>
            <a:pPr>
              <a:lnSpc>
                <a:spcPct val="90000"/>
              </a:lnSpc>
              <a:spcBef>
                <a:spcPct val="0"/>
              </a:spcBef>
              <a:spcAft>
                <a:spcPts val="600"/>
              </a:spcAft>
            </a:pPr>
            <a:r>
              <a:rPr lang="en-US" sz="3200" kern="1200" dirty="0">
                <a:solidFill>
                  <a:schemeClr val="tx1"/>
                </a:solidFill>
                <a:latin typeface="+mj-lt"/>
                <a:ea typeface="+mj-ea"/>
                <a:cs typeface="+mj-cs"/>
              </a:rPr>
              <a:t>4. The fourth type of ground is the “good ground”! Luke 8:8</a:t>
            </a:r>
          </a:p>
          <a:p>
            <a:pPr>
              <a:lnSpc>
                <a:spcPct val="90000"/>
              </a:lnSpc>
              <a:spcBef>
                <a:spcPct val="0"/>
              </a:spcBef>
              <a:spcAft>
                <a:spcPts val="600"/>
              </a:spcAft>
            </a:pPr>
            <a:endParaRPr lang="en-US" sz="2400" dirty="0">
              <a:latin typeface="+mj-lt"/>
              <a:ea typeface="+mj-ea"/>
              <a:cs typeface="+mj-cs"/>
            </a:endParaRPr>
          </a:p>
          <a:p>
            <a:pPr>
              <a:lnSpc>
                <a:spcPct val="90000"/>
              </a:lnSpc>
              <a:spcBef>
                <a:spcPct val="0"/>
              </a:spcBef>
              <a:spcAft>
                <a:spcPts val="600"/>
              </a:spcAft>
            </a:pPr>
            <a:r>
              <a:rPr lang="en-US" sz="3200" kern="1200" dirty="0">
                <a:solidFill>
                  <a:schemeClr val="tx1"/>
                </a:solidFill>
                <a:latin typeface="+mj-lt"/>
                <a:ea typeface="+mj-ea"/>
                <a:cs typeface="+mj-cs"/>
              </a:rPr>
              <a:t>This is what God wants of us!</a:t>
            </a:r>
          </a:p>
          <a:p>
            <a:pPr>
              <a:lnSpc>
                <a:spcPct val="90000"/>
              </a:lnSpc>
              <a:spcBef>
                <a:spcPct val="0"/>
              </a:spcBef>
              <a:spcAft>
                <a:spcPts val="600"/>
              </a:spcAft>
            </a:pPr>
            <a:r>
              <a:rPr lang="en-US" sz="3200" dirty="0">
                <a:latin typeface="+mj-lt"/>
                <a:ea typeface="+mj-ea"/>
                <a:cs typeface="+mj-cs"/>
              </a:rPr>
              <a:t>Do exemplify good soil that when mixed with Gods word produces great things in our lives, homes, and communities as God has planned for us?</a:t>
            </a:r>
            <a:endParaRPr lang="en-US" sz="3200" kern="1200" dirty="0">
              <a:solidFill>
                <a:schemeClr val="tx1"/>
              </a:solidFill>
              <a:latin typeface="+mj-lt"/>
              <a:ea typeface="+mj-ea"/>
              <a:cs typeface="+mj-cs"/>
            </a:endParaRPr>
          </a:p>
        </p:txBody>
      </p:sp>
      <p:pic>
        <p:nvPicPr>
          <p:cNvPr id="12" name="Picture 11" descr="A large green field with trees in the background&#10;&#10;Description automatically generated">
            <a:extLst>
              <a:ext uri="{FF2B5EF4-FFF2-40B4-BE49-F238E27FC236}">
                <a16:creationId xmlns:a16="http://schemas.microsoft.com/office/drawing/2014/main" id="{A1C40B73-A3D9-4942-9B99-FE655E1BB9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6538" y="4424119"/>
            <a:ext cx="4134162" cy="2428875"/>
          </a:xfrm>
          <a:prstGeom prst="rect">
            <a:avLst/>
          </a:prstGeom>
        </p:spPr>
      </p:pic>
      <p:pic>
        <p:nvPicPr>
          <p:cNvPr id="4098" name="Picture 2" descr="Image result for Crops Of Apples">
            <a:extLst>
              <a:ext uri="{FF2B5EF4-FFF2-40B4-BE49-F238E27FC236}">
                <a16:creationId xmlns:a16="http://schemas.microsoft.com/office/drawing/2014/main" id="{DA726043-9034-4446-B610-29B3ED558D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3" y="4909894"/>
            <a:ext cx="5310061" cy="1943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818147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F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A64C7FF1-AC2B-4316-9AAF-D0415CE40710}"/>
              </a:ext>
            </a:extLst>
          </p:cNvPr>
          <p:cNvSpPr txBox="1"/>
          <p:nvPr/>
        </p:nvSpPr>
        <p:spPr>
          <a:xfrm>
            <a:off x="8963808" y="256477"/>
            <a:ext cx="3101811" cy="345687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dirty="0">
                <a:solidFill>
                  <a:srgbClr val="FFFFFF"/>
                </a:solidFill>
                <a:latin typeface="+mj-lt"/>
                <a:ea typeface="+mj-ea"/>
                <a:cs typeface="+mj-cs"/>
              </a:rPr>
              <a:t>Conclusion</a:t>
            </a:r>
          </a:p>
          <a:p>
            <a:pPr>
              <a:lnSpc>
                <a:spcPct val="90000"/>
              </a:lnSpc>
              <a:spcBef>
                <a:spcPct val="0"/>
              </a:spcBef>
              <a:spcAft>
                <a:spcPts val="600"/>
              </a:spcAft>
            </a:pPr>
            <a:r>
              <a:rPr lang="en-US" sz="3600" dirty="0">
                <a:solidFill>
                  <a:srgbClr val="FFFFFF"/>
                </a:solidFill>
                <a:latin typeface="+mj-lt"/>
                <a:ea typeface="+mj-ea"/>
                <a:cs typeface="+mj-cs"/>
              </a:rPr>
              <a:t>Which type of soil are we seeing here at Piney Grove?</a:t>
            </a:r>
          </a:p>
          <a:p>
            <a:pPr>
              <a:lnSpc>
                <a:spcPct val="90000"/>
              </a:lnSpc>
              <a:spcBef>
                <a:spcPct val="0"/>
              </a:spcBef>
              <a:spcAft>
                <a:spcPts val="600"/>
              </a:spcAft>
            </a:pPr>
            <a:r>
              <a:rPr lang="en-US" sz="3600" dirty="0">
                <a:solidFill>
                  <a:srgbClr val="FFFFFF"/>
                </a:solidFill>
                <a:latin typeface="+mj-lt"/>
                <a:ea typeface="+mj-ea"/>
                <a:cs typeface="+mj-cs"/>
              </a:rPr>
              <a:t> Luke 8:10-15</a:t>
            </a:r>
          </a:p>
        </p:txBody>
      </p:sp>
      <p:sp>
        <p:nvSpPr>
          <p:cNvPr id="11"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group of people posing for the camera&#10;&#10;Description automatically generated">
            <a:extLst>
              <a:ext uri="{FF2B5EF4-FFF2-40B4-BE49-F238E27FC236}">
                <a16:creationId xmlns:a16="http://schemas.microsoft.com/office/drawing/2014/main" id="{D75F1A55-90FD-4C10-A30D-A287937E36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11" y="0"/>
            <a:ext cx="8608359" cy="6858000"/>
          </a:xfrm>
          <a:prstGeom prst="rect">
            <a:avLst/>
          </a:prstGeom>
        </p:spPr>
      </p:pic>
      <p:pic>
        <p:nvPicPr>
          <p:cNvPr id="14" name="Picture 13" descr="A picture containing outdoor, grass, ground, tree&#10;&#10;Description automatically generated">
            <a:extLst>
              <a:ext uri="{FF2B5EF4-FFF2-40B4-BE49-F238E27FC236}">
                <a16:creationId xmlns:a16="http://schemas.microsoft.com/office/drawing/2014/main" id="{FECCAD93-56BF-4789-8A97-C434817EC3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22370" y="3836020"/>
            <a:ext cx="3555619" cy="3021980"/>
          </a:xfrm>
          <a:prstGeom prst="rect">
            <a:avLst/>
          </a:prstGeom>
        </p:spPr>
      </p:pic>
    </p:spTree>
    <p:extLst>
      <p:ext uri="{BB962C8B-B14F-4D97-AF65-F5344CB8AC3E}">
        <p14:creationId xmlns:p14="http://schemas.microsoft.com/office/powerpoint/2010/main" val="1090729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316</Words>
  <Application>Microsoft Office PowerPoint</Application>
  <PresentationFormat>Widescreen</PresentationFormat>
  <Paragraphs>18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Soil of O’Neal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Soil of Piney Grove</dc:title>
  <dc:creator>Mitchell Dalrymple</dc:creator>
  <cp:lastModifiedBy>Mitchell Dalrymple</cp:lastModifiedBy>
  <cp:revision>8</cp:revision>
  <cp:lastPrinted>2019-10-06T02:17:29Z</cp:lastPrinted>
  <dcterms:created xsi:type="dcterms:W3CDTF">2019-03-09T18:14:32Z</dcterms:created>
  <dcterms:modified xsi:type="dcterms:W3CDTF">2019-10-06T02:17:54Z</dcterms:modified>
</cp:coreProperties>
</file>