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Alfa Slab One" panose="020B0604020202020204" charset="0"/>
      <p:regular r:id="rId32"/>
    </p:embeddedFont>
    <p:embeddedFont>
      <p:font typeface="Proxima Nova"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6" y="5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68b573a4a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68b573a4a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823d38b4b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823d38b4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823d38b4b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823d38b4b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823d38b4b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823d38b4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823d38b4b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823d38b4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823d38b4b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823d38b4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823d38b4b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823d38b4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823d38b4b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823d38b4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823d38b4b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823d38b4b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823d38b4b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823d38b4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82d5ab89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82d5ab89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823d38b4b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823d38b4b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823d38b4b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823d38b4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823d38b4b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823d38b4b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823d38b4b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823d38b4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68b573a4a_0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68b573a4a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823d38b4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823d38b4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5823d38b4b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5823d38b4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5823d38b4b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5823d38b4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823d38b4b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823d38b4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823d38b4b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823d38b4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68b573a4a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68b573a4a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68b573a4a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68b573a4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823d38b4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823d38b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68b573a4a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68b573a4a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823d38b4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823d38b4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823d38b4b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823d38b4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823d38b4b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823d38b4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11" name="Google Shape;11;p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2" name="Google Shape;12;p2"/>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0" name="Google Shape;40;p9"/>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1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first excuse</a:t>
            </a:r>
            <a:endParaRPr/>
          </a:p>
        </p:txBody>
      </p:sp>
      <p:sp>
        <p:nvSpPr>
          <p:cNvPr id="127" name="Google Shape;127;p22"/>
          <p:cNvSpPr txBox="1">
            <a:spLocks noGrp="1"/>
          </p:cNvSpPr>
          <p:nvPr>
            <p:ph type="subTitle" idx="1"/>
          </p:nvPr>
        </p:nvSpPr>
        <p:spPr>
          <a:xfrm>
            <a:off x="311700" y="2992077"/>
            <a:ext cx="8520600" cy="135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t>Who am I that I should...?  </a:t>
            </a:r>
            <a:endParaRPr sz="3000" b="1"/>
          </a:p>
        </p:txBody>
      </p:sp>
      <p:pic>
        <p:nvPicPr>
          <p:cNvPr id="128" name="Google Shape;128;p22"/>
          <p:cNvPicPr preferRelativeResize="0"/>
          <p:nvPr/>
        </p:nvPicPr>
        <p:blipFill>
          <a:blip r:embed="rId3">
            <a:alphaModFix/>
          </a:blip>
          <a:stretch>
            <a:fillRect/>
          </a:stretch>
        </p:blipFill>
        <p:spPr>
          <a:xfrm>
            <a:off x="6394625" y="3649100"/>
            <a:ext cx="2659700" cy="149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 we ever use that excuse? </a:t>
            </a:r>
            <a:endParaRPr/>
          </a:p>
        </p:txBody>
      </p:sp>
      <p:sp>
        <p:nvSpPr>
          <p:cNvPr id="134" name="Google Shape;134;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I am not good enough to teach… </a:t>
            </a:r>
            <a:endParaRPr sz="2400" b="1"/>
          </a:p>
          <a:p>
            <a:pPr marL="0" lvl="0" indent="0" algn="l" rtl="0">
              <a:spcBef>
                <a:spcPts val="1600"/>
              </a:spcBef>
              <a:spcAft>
                <a:spcPts val="0"/>
              </a:spcAft>
              <a:buNone/>
            </a:pPr>
            <a:r>
              <a:rPr lang="en" sz="2400" b="1"/>
              <a:t>I can’t sing.</a:t>
            </a:r>
            <a:endParaRPr sz="2400" b="1"/>
          </a:p>
          <a:p>
            <a:pPr marL="0" lvl="0" indent="0" algn="l" rtl="0">
              <a:spcBef>
                <a:spcPts val="1600"/>
              </a:spcBef>
              <a:spcAft>
                <a:spcPts val="0"/>
              </a:spcAft>
              <a:buNone/>
            </a:pPr>
            <a:r>
              <a:rPr lang="en" sz="2400" b="1"/>
              <a:t>I wouldn’t make a good elder, deacon, teacher, song leader… </a:t>
            </a:r>
            <a:endParaRPr sz="2400" b="1"/>
          </a:p>
          <a:p>
            <a:pPr marL="0" lvl="0" indent="0" algn="l" rtl="0">
              <a:spcBef>
                <a:spcPts val="1600"/>
              </a:spcBef>
              <a:spcAft>
                <a:spcPts val="0"/>
              </a:spcAft>
              <a:buNone/>
            </a:pPr>
            <a:r>
              <a:rPr lang="en" sz="2400" b="1"/>
              <a:t>No one will miss me tonight. </a:t>
            </a:r>
            <a:endParaRPr sz="2400" b="1"/>
          </a:p>
          <a:p>
            <a:pPr marL="0" lvl="0" indent="0" algn="l" rtl="0">
              <a:spcBef>
                <a:spcPts val="1600"/>
              </a:spcBef>
              <a:spcAft>
                <a:spcPts val="0"/>
              </a:spcAft>
              <a:buNone/>
            </a:pPr>
            <a:r>
              <a:rPr lang="en" sz="2400" b="1"/>
              <a:t>Have you ever offered God this same excuse? </a:t>
            </a:r>
            <a:endParaRPr sz="2400" b="1"/>
          </a:p>
          <a:p>
            <a:pPr marL="0" lvl="0" indent="0" algn="l" rtl="0">
              <a:spcBef>
                <a:spcPts val="16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God’s answer: 3:12</a:t>
            </a:r>
            <a:endParaRPr/>
          </a:p>
        </p:txBody>
      </p:sp>
      <p:sp>
        <p:nvSpPr>
          <p:cNvPr id="140" name="Google Shape;14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I will be with you and this will be a sign that I have sent you: when you have brought the people out of Egypt you will serve God on this mountain.</a:t>
            </a:r>
            <a:endParaRPr sz="2400" b="1"/>
          </a:p>
          <a:p>
            <a:pPr marL="0" lvl="0" indent="0" algn="l" rtl="0">
              <a:spcBef>
                <a:spcPts val="1600"/>
              </a:spcBef>
              <a:spcAft>
                <a:spcPts val="1600"/>
              </a:spcAft>
              <a:buNone/>
            </a:pPr>
            <a:r>
              <a:rPr lang="en" sz="2400" b="1"/>
              <a:t>God replied, “I will be with you. And you will know that I am the one who sent you, when you worship me on this mountain after you have led my people out of Egypt.” CEV</a:t>
            </a:r>
            <a:endParaRPr sz="24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ctrTitle"/>
          </p:nvPr>
        </p:nvSpPr>
        <p:spPr>
          <a:xfrm>
            <a:off x="311700" y="595975"/>
            <a:ext cx="8520600" cy="146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Stop relying on YOU</a:t>
            </a:r>
            <a:endParaRPr/>
          </a:p>
        </p:txBody>
      </p:sp>
      <p:sp>
        <p:nvSpPr>
          <p:cNvPr id="146" name="Google Shape;146;p25"/>
          <p:cNvSpPr txBox="1">
            <a:spLocks noGrp="1"/>
          </p:cNvSpPr>
          <p:nvPr>
            <p:ph type="subTitle" idx="1"/>
          </p:nvPr>
        </p:nvSpPr>
        <p:spPr>
          <a:xfrm>
            <a:off x="311700" y="2859425"/>
            <a:ext cx="8520600" cy="210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Then Amos replied to Amaziah, “I am not a prophet, nor am I the son of a prophet; for I am a herdsman and a grower of sycamore figs. But the Lord took me from following the flock and the Lord said to me, ‘Go prophesy to My people Israel.’</a:t>
            </a:r>
            <a:endParaRPr/>
          </a:p>
          <a:p>
            <a:pPr marL="0" lvl="0" indent="0" algn="ctr" rtl="0">
              <a:spcBef>
                <a:spcPts val="0"/>
              </a:spcBef>
              <a:spcAft>
                <a:spcPts val="0"/>
              </a:spcAft>
              <a:buNone/>
            </a:pPr>
            <a:r>
              <a:rPr lang="en"/>
              <a:t>Amos 7:14-15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Exodus 3:13</a:t>
            </a:r>
            <a:endParaRPr/>
          </a:p>
        </p:txBody>
      </p:sp>
      <p:sp>
        <p:nvSpPr>
          <p:cNvPr id="152" name="Google Shape;15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Then Moses said, “When I come to the children of Israel and say to them the God your fathers has sent me, and they say what is His name? What shall I say to them?”</a:t>
            </a:r>
            <a:endParaRPr sz="2400" b="1"/>
          </a:p>
          <a:p>
            <a:pPr marL="0" lvl="0" indent="0" algn="l" rtl="0">
              <a:spcBef>
                <a:spcPts val="1600"/>
              </a:spcBef>
              <a:spcAft>
                <a:spcPts val="0"/>
              </a:spcAft>
              <a:buNone/>
            </a:pPr>
            <a:r>
              <a:rPr lang="en" sz="2400" b="1"/>
              <a:t>I don’t know enough to… Teach, preach, study with others.</a:t>
            </a:r>
            <a:endParaRPr sz="2400" b="1"/>
          </a:p>
          <a:p>
            <a:pPr marL="0" lvl="0" indent="0" algn="l" rtl="0">
              <a:spcBef>
                <a:spcPts val="1600"/>
              </a:spcBef>
              <a:spcAft>
                <a:spcPts val="0"/>
              </a:spcAft>
              <a:buNone/>
            </a:pPr>
            <a:r>
              <a:rPr lang="en" sz="2400" b="1"/>
              <a:t>I could never be an elder, deacon, leader in the church. </a:t>
            </a:r>
            <a:endParaRPr sz="2400" b="1"/>
          </a:p>
          <a:p>
            <a:pPr marL="0" lvl="0" indent="0" algn="l" rtl="0">
              <a:spcBef>
                <a:spcPts val="1600"/>
              </a:spcBef>
              <a:spcAft>
                <a:spcPts val="1600"/>
              </a:spcAft>
              <a:buNone/>
            </a:pPr>
            <a:r>
              <a:rPr lang="en" sz="2400" b="1"/>
              <a:t>I don't know enough to… </a:t>
            </a:r>
            <a:endParaRPr sz="24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God’s answer: Exodus 3:13-14, 15...</a:t>
            </a:r>
            <a:endParaRPr/>
          </a:p>
        </p:txBody>
      </p:sp>
      <p:sp>
        <p:nvSpPr>
          <p:cNvPr id="158" name="Google Shape;15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“And God said to Moses, “I AM WHO I AM.”  You will say to the children of Israel I AM has sent me to you”</a:t>
            </a:r>
            <a:endParaRPr sz="2400" b="1"/>
          </a:p>
          <a:p>
            <a:pPr marL="0" lvl="0" indent="0" algn="l" rtl="0">
              <a:spcBef>
                <a:spcPts val="1600"/>
              </a:spcBef>
              <a:spcAft>
                <a:spcPts val="1600"/>
              </a:spcAft>
              <a:buNone/>
            </a:pPr>
            <a:r>
              <a:rPr lang="en" sz="2400" b="1"/>
              <a:t>God, furthermore, said to Moses, “Thus you shall say to the sons of Israel, ‘The Lord, the God of your fathers, the God of Abraham, the God of Isaac, and the God of Jacob, has sent me to you.’</a:t>
            </a:r>
            <a:endParaRPr sz="24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also, go on God’s authority</a:t>
            </a:r>
            <a:endParaRPr/>
          </a:p>
        </p:txBody>
      </p:sp>
      <p:sp>
        <p:nvSpPr>
          <p:cNvPr id="164" name="Google Shape;164;p28"/>
          <p:cNvSpPr txBox="1">
            <a:spLocks noGrp="1"/>
          </p:cNvSpPr>
          <p:nvPr>
            <p:ph type="body" idx="1"/>
          </p:nvPr>
        </p:nvSpPr>
        <p:spPr>
          <a:xfrm>
            <a:off x="311700" y="1152475"/>
            <a:ext cx="8520600" cy="385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And He said to them, “Go into all the world and preach the gospel to all creation. He who has believed and has been baptized shall be saved; but he who has disbelieved shall be condemned. Mark 16:15</a:t>
            </a:r>
            <a:endParaRPr sz="2400" b="1"/>
          </a:p>
          <a:p>
            <a:pPr marL="0" lvl="0" indent="0" algn="l" rtl="0">
              <a:spcBef>
                <a:spcPts val="1600"/>
              </a:spcBef>
              <a:spcAft>
                <a:spcPts val="0"/>
              </a:spcAft>
              <a:buNone/>
            </a:pPr>
            <a:r>
              <a:rPr lang="en" sz="2400" b="1"/>
              <a:t>I planted, Apollos watered, but God was causing the growth. So then neither the one who plants nor the one who waters is anything, but God who causes the growth. </a:t>
            </a:r>
            <a:endParaRPr sz="2400" b="1"/>
          </a:p>
          <a:p>
            <a:pPr marL="0" lvl="0" indent="0" algn="l" rtl="0">
              <a:spcBef>
                <a:spcPts val="1600"/>
              </a:spcBef>
              <a:spcAft>
                <a:spcPts val="1600"/>
              </a:spcAft>
              <a:buNone/>
            </a:pPr>
            <a:r>
              <a:rPr lang="en" sz="2400" b="1"/>
              <a:t>I Corinthians 3:6-7</a:t>
            </a:r>
            <a:endParaRPr sz="24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Exodus 4:1</a:t>
            </a:r>
            <a:endParaRPr/>
          </a:p>
        </p:txBody>
      </p:sp>
      <p:sp>
        <p:nvSpPr>
          <p:cNvPr id="170" name="Google Shape;170;p29"/>
          <p:cNvSpPr txBox="1">
            <a:spLocks noGrp="1"/>
          </p:cNvSpPr>
          <p:nvPr>
            <p:ph type="body" idx="1"/>
          </p:nvPr>
        </p:nvSpPr>
        <p:spPr>
          <a:xfrm>
            <a:off x="311700" y="1152475"/>
            <a:ext cx="8520600" cy="3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Then Moses said, “Suppose they will not listen or believe me; suppose they say, “The Lord has not appeared to you.”</a:t>
            </a:r>
            <a:endParaRPr sz="2400" b="1"/>
          </a:p>
          <a:p>
            <a:pPr marL="0" lvl="0" indent="0" algn="l" rtl="0">
              <a:spcBef>
                <a:spcPts val="1600"/>
              </a:spcBef>
              <a:spcAft>
                <a:spcPts val="0"/>
              </a:spcAft>
              <a:buNone/>
            </a:pPr>
            <a:r>
              <a:rPr lang="en" sz="2400" b="1"/>
              <a:t>They won’t believe…</a:t>
            </a:r>
            <a:endParaRPr sz="2400" b="1"/>
          </a:p>
          <a:p>
            <a:pPr marL="0" lvl="0" indent="0" algn="l" rtl="0">
              <a:spcBef>
                <a:spcPts val="1600"/>
              </a:spcBef>
              <a:spcAft>
                <a:spcPts val="0"/>
              </a:spcAft>
              <a:buNone/>
            </a:pPr>
            <a:r>
              <a:rPr lang="en" sz="2400" b="1"/>
              <a:t>They won’t listen…</a:t>
            </a:r>
            <a:endParaRPr sz="2400" b="1"/>
          </a:p>
          <a:p>
            <a:pPr marL="0" lvl="0" indent="0" algn="l" rtl="0">
              <a:spcBef>
                <a:spcPts val="1600"/>
              </a:spcBef>
              <a:spcAft>
                <a:spcPts val="0"/>
              </a:spcAft>
              <a:buNone/>
            </a:pPr>
            <a:r>
              <a:rPr lang="en" sz="2400" b="1"/>
              <a:t>You can’t talk to those people… </a:t>
            </a:r>
            <a:endParaRPr sz="2400" b="1"/>
          </a:p>
          <a:p>
            <a:pPr marL="0" lvl="0" indent="0" algn="l" rtl="0">
              <a:spcBef>
                <a:spcPts val="1600"/>
              </a:spcBef>
              <a:spcAft>
                <a:spcPts val="1600"/>
              </a:spcAft>
              <a:buNone/>
            </a:pPr>
            <a:r>
              <a:rPr lang="en" sz="2400" b="1"/>
              <a:t>You just have to have faith and they never will… </a:t>
            </a:r>
            <a:endParaRPr sz="24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God’s answer: Exodus 4:2-8</a:t>
            </a:r>
            <a:endParaRPr/>
          </a:p>
        </p:txBody>
      </p:sp>
      <p:sp>
        <p:nvSpPr>
          <p:cNvPr id="176" name="Google Shape;176;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“Then it will be, if they do not believe you or listen to the message of the first sign that they may believe the message of the second sign.”</a:t>
            </a:r>
            <a:endParaRPr sz="2400" b="1"/>
          </a:p>
          <a:p>
            <a:pPr marL="0" lvl="0" indent="0" algn="l" rtl="0">
              <a:spcBef>
                <a:spcPts val="1600"/>
              </a:spcBef>
              <a:spcAft>
                <a:spcPts val="0"/>
              </a:spcAft>
              <a:buNone/>
            </a:pPr>
            <a:r>
              <a:rPr lang="en" sz="2400" b="1"/>
              <a:t>In the beginning God created the heavens and the earth.</a:t>
            </a:r>
            <a:endParaRPr sz="2400" b="1"/>
          </a:p>
          <a:p>
            <a:pPr marL="0" lvl="0" indent="0" algn="l" rtl="0">
              <a:spcBef>
                <a:spcPts val="1600"/>
              </a:spcBef>
              <a:spcAft>
                <a:spcPts val="0"/>
              </a:spcAft>
              <a:buNone/>
            </a:pPr>
            <a:r>
              <a:rPr lang="en" sz="2400" b="1"/>
              <a:t>Genesis 1:1</a:t>
            </a:r>
            <a:endParaRPr sz="2400" b="1"/>
          </a:p>
          <a:p>
            <a:pPr marL="0" lvl="0" indent="0" algn="l" rtl="0">
              <a:spcBef>
                <a:spcPts val="1600"/>
              </a:spcBef>
              <a:spcAft>
                <a:spcPts val="0"/>
              </a:spcAft>
              <a:buNone/>
            </a:pPr>
            <a:endParaRPr sz="2400" b="1"/>
          </a:p>
          <a:p>
            <a:pPr marL="0" lvl="0" indent="0" algn="l" rtl="0">
              <a:spcBef>
                <a:spcPts val="1600"/>
              </a:spcBef>
              <a:spcAft>
                <a:spcPts val="1600"/>
              </a:spcAft>
              <a:buNone/>
            </a:pPr>
            <a:endParaRPr sz="2400" b="1"/>
          </a:p>
        </p:txBody>
      </p:sp>
      <p:pic>
        <p:nvPicPr>
          <p:cNvPr id="177" name="Google Shape;177;p30"/>
          <p:cNvPicPr preferRelativeResize="0"/>
          <p:nvPr/>
        </p:nvPicPr>
        <p:blipFill>
          <a:blip r:embed="rId3">
            <a:alphaModFix/>
          </a:blip>
          <a:stretch>
            <a:fillRect/>
          </a:stretch>
        </p:blipFill>
        <p:spPr>
          <a:xfrm>
            <a:off x="4969725" y="3148950"/>
            <a:ext cx="4089325" cy="1891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xfrm>
            <a:off x="311700" y="381275"/>
            <a:ext cx="8520600" cy="56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Hydrologic cycle</a:t>
            </a:r>
            <a:endParaRPr/>
          </a:p>
        </p:txBody>
      </p:sp>
      <p:sp>
        <p:nvSpPr>
          <p:cNvPr id="183" name="Google Shape;183;p31"/>
          <p:cNvSpPr txBox="1">
            <a:spLocks noGrp="1"/>
          </p:cNvSpPr>
          <p:nvPr>
            <p:ph type="body" idx="1"/>
          </p:nvPr>
        </p:nvSpPr>
        <p:spPr>
          <a:xfrm>
            <a:off x="162775" y="1017725"/>
            <a:ext cx="4801500" cy="355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 who calls for the waters of the sea And pours them out on the face of the earth, The Lord is His name. Amos 9:6</a:t>
            </a:r>
            <a:endParaRPr/>
          </a:p>
          <a:p>
            <a:pPr marL="0" lvl="0" indent="0" algn="l" rtl="0">
              <a:spcBef>
                <a:spcPts val="1600"/>
              </a:spcBef>
              <a:spcAft>
                <a:spcPts val="0"/>
              </a:spcAft>
              <a:buNone/>
            </a:pPr>
            <a:r>
              <a:rPr lang="en"/>
              <a:t>For He draws up the drops of water, They distill rain from the mist, Job 36:27</a:t>
            </a:r>
            <a:endParaRPr/>
          </a:p>
          <a:p>
            <a:pPr marL="0" lvl="0" indent="0" algn="l" rtl="0">
              <a:spcBef>
                <a:spcPts val="1600"/>
              </a:spcBef>
              <a:spcAft>
                <a:spcPts val="1600"/>
              </a:spcAft>
              <a:buNone/>
            </a:pPr>
            <a:r>
              <a:rPr lang="en"/>
              <a:t>All the rivers flow into the sea Yet the sea is not full. To the place where the rivers flow, There they flow again. Ecclesiastes 1:7</a:t>
            </a:r>
            <a:endParaRPr/>
          </a:p>
        </p:txBody>
      </p:sp>
      <p:pic>
        <p:nvPicPr>
          <p:cNvPr id="184" name="Google Shape;184;p31"/>
          <p:cNvPicPr preferRelativeResize="0"/>
          <p:nvPr/>
        </p:nvPicPr>
        <p:blipFill>
          <a:blip r:embed="rId3">
            <a:alphaModFix/>
          </a:blip>
          <a:stretch>
            <a:fillRect/>
          </a:stretch>
        </p:blipFill>
        <p:spPr>
          <a:xfrm>
            <a:off x="4882875" y="1017725"/>
            <a:ext cx="4108525" cy="3206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Success</a:t>
            </a:r>
            <a:endParaRPr/>
          </a:p>
        </p:txBody>
      </p:sp>
      <p:sp>
        <p:nvSpPr>
          <p:cNvPr id="63" name="Google Shape;63;p14"/>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makes a person successful</a:t>
            </a:r>
            <a:endParaRPr/>
          </a:p>
        </p:txBody>
      </p:sp>
      <p:pic>
        <p:nvPicPr>
          <p:cNvPr id="64" name="Google Shape;64;p14"/>
          <p:cNvPicPr preferRelativeResize="0"/>
          <p:nvPr/>
        </p:nvPicPr>
        <p:blipFill>
          <a:blip r:embed="rId3">
            <a:alphaModFix/>
          </a:blip>
          <a:stretch>
            <a:fillRect/>
          </a:stretch>
        </p:blipFill>
        <p:spPr>
          <a:xfrm>
            <a:off x="146988" y="135413"/>
            <a:ext cx="2143125" cy="2143125"/>
          </a:xfrm>
          <a:prstGeom prst="rect">
            <a:avLst/>
          </a:prstGeom>
          <a:noFill/>
          <a:ln>
            <a:noFill/>
          </a:ln>
        </p:spPr>
      </p:pic>
      <p:pic>
        <p:nvPicPr>
          <p:cNvPr id="65" name="Google Shape;65;p14"/>
          <p:cNvPicPr preferRelativeResize="0"/>
          <p:nvPr/>
        </p:nvPicPr>
        <p:blipFill>
          <a:blip r:embed="rId4">
            <a:alphaModFix/>
          </a:blip>
          <a:stretch>
            <a:fillRect/>
          </a:stretch>
        </p:blipFill>
        <p:spPr>
          <a:xfrm>
            <a:off x="6913299" y="3472650"/>
            <a:ext cx="2230700" cy="1670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Exodus 4:10</a:t>
            </a:r>
            <a:endParaRPr/>
          </a:p>
        </p:txBody>
      </p:sp>
      <p:sp>
        <p:nvSpPr>
          <p:cNvPr id="190" name="Google Shape;19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Then Moses said to the Lord, “Please, Lord, I have never been eloquent, neither recently nor in time past, nor since You have spoken to Your servant; for I am slow of speech and slow of tongue.” </a:t>
            </a:r>
            <a:endParaRPr sz="2400" b="1"/>
          </a:p>
          <a:p>
            <a:pPr marL="0" lvl="0" indent="0" algn="l" rtl="0">
              <a:spcBef>
                <a:spcPts val="1600"/>
              </a:spcBef>
              <a:spcAft>
                <a:spcPts val="1600"/>
              </a:spcAft>
              <a:buNone/>
            </a:pPr>
            <a:r>
              <a:rPr lang="en" sz="2400" b="1"/>
              <a:t>I don’t have the ability to… </a:t>
            </a:r>
            <a:endParaRPr sz="24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God’s answer: Exodus 4:11-12</a:t>
            </a:r>
            <a:endParaRPr/>
          </a:p>
        </p:txBody>
      </p:sp>
      <p:sp>
        <p:nvSpPr>
          <p:cNvPr id="196" name="Google Shape;196;p33"/>
          <p:cNvSpPr txBox="1">
            <a:spLocks noGrp="1"/>
          </p:cNvSpPr>
          <p:nvPr>
            <p:ph type="body" idx="1"/>
          </p:nvPr>
        </p:nvSpPr>
        <p:spPr>
          <a:xfrm>
            <a:off x="156400" y="1152475"/>
            <a:ext cx="8810100" cy="389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The Lord said to him, “Who has made man’s mouth? Or who makes him mute or deaf, or seeing or blind? Is it not I, the Lord? Now then go, and I, even I, will be with your mouth, and teach you what you are to say.” </a:t>
            </a:r>
            <a:endParaRPr sz="2400" b="1"/>
          </a:p>
          <a:p>
            <a:pPr marL="0" lvl="0" indent="0" algn="l" rtl="0">
              <a:spcBef>
                <a:spcPts val="1600"/>
              </a:spcBef>
              <a:spcAft>
                <a:spcPts val="1600"/>
              </a:spcAft>
              <a:buNone/>
            </a:pPr>
            <a:r>
              <a:rPr lang="en" sz="2400" b="1"/>
              <a:t>Now the word of the Lord came to me saying, “Before I formed you in the womb I knew you, And before you were born I consecrated you; I have appointed you a prophet to the nations.” Jeremiah 1:4-5</a:t>
            </a:r>
            <a:endParaRPr sz="24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Exodus 4:13</a:t>
            </a:r>
            <a:endParaRPr/>
          </a:p>
        </p:txBody>
      </p:sp>
      <p:sp>
        <p:nvSpPr>
          <p:cNvPr id="202" name="Google Shape;202;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But he said, “Please, Lord, now send the message by whomever You will.”</a:t>
            </a:r>
            <a:endParaRPr sz="2400" b="1"/>
          </a:p>
          <a:p>
            <a:pPr marL="0" lvl="0" indent="0" algn="l" rtl="0">
              <a:spcBef>
                <a:spcPts val="1600"/>
              </a:spcBef>
              <a:spcAft>
                <a:spcPts val="0"/>
              </a:spcAft>
              <a:buNone/>
            </a:pPr>
            <a:r>
              <a:rPr lang="en" sz="2400" b="1"/>
              <a:t>I don’t have time to…</a:t>
            </a:r>
            <a:endParaRPr sz="2400" b="1"/>
          </a:p>
          <a:p>
            <a:pPr marL="0" lvl="0" indent="0" algn="l" rtl="0">
              <a:spcBef>
                <a:spcPts val="1600"/>
              </a:spcBef>
              <a:spcAft>
                <a:spcPts val="0"/>
              </a:spcAft>
              <a:buNone/>
            </a:pPr>
            <a:r>
              <a:rPr lang="en" sz="2400" b="1"/>
              <a:t>I don’t think I could ever…</a:t>
            </a:r>
            <a:endParaRPr sz="2400" b="1"/>
          </a:p>
          <a:p>
            <a:pPr marL="0" lvl="0" indent="0" algn="l" rtl="0">
              <a:spcBef>
                <a:spcPts val="1600"/>
              </a:spcBef>
              <a:spcAft>
                <a:spcPts val="1600"/>
              </a:spcAft>
              <a:buNone/>
            </a:pPr>
            <a:r>
              <a:rPr lang="en" sz="2400" b="1"/>
              <a:t>I could never be...</a:t>
            </a:r>
            <a:endParaRPr sz="2400" b="1"/>
          </a:p>
        </p:txBody>
      </p:sp>
      <p:pic>
        <p:nvPicPr>
          <p:cNvPr id="203" name="Google Shape;203;p34"/>
          <p:cNvPicPr preferRelativeResize="0"/>
          <p:nvPr/>
        </p:nvPicPr>
        <p:blipFill>
          <a:blip r:embed="rId3">
            <a:alphaModFix/>
          </a:blip>
          <a:stretch>
            <a:fillRect/>
          </a:stretch>
        </p:blipFill>
        <p:spPr>
          <a:xfrm>
            <a:off x="5843400" y="1844825"/>
            <a:ext cx="3136500" cy="3136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t>Then the anger of the Lord burned against Moses...</a:t>
            </a:r>
            <a:endParaRPr sz="3600"/>
          </a:p>
        </p:txBody>
      </p:sp>
      <p:sp>
        <p:nvSpPr>
          <p:cNvPr id="209" name="Google Shape;209;p35"/>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t>Exodus 4:14</a:t>
            </a:r>
            <a:endParaRPr sz="3000" b="1"/>
          </a:p>
        </p:txBody>
      </p:sp>
      <p:pic>
        <p:nvPicPr>
          <p:cNvPr id="210" name="Google Shape;210;p35"/>
          <p:cNvPicPr preferRelativeResize="0"/>
          <p:nvPr/>
        </p:nvPicPr>
        <p:blipFill>
          <a:blip r:embed="rId3">
            <a:alphaModFix/>
          </a:blip>
          <a:stretch>
            <a:fillRect/>
          </a:stretch>
        </p:blipFill>
        <p:spPr>
          <a:xfrm>
            <a:off x="6689800" y="2691225"/>
            <a:ext cx="2290100" cy="2290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Success is a product of...</a:t>
            </a:r>
            <a:endParaRPr/>
          </a:p>
        </p:txBody>
      </p:sp>
      <p:sp>
        <p:nvSpPr>
          <p:cNvPr id="216" name="Google Shape;216;p3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sp>
        <p:nvSpPr>
          <p:cNvPr id="217" name="Google Shape;217;p36"/>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Hard work and the right choices? </a:t>
            </a:r>
            <a:endParaRPr sz="2400"/>
          </a:p>
        </p:txBody>
      </p:sp>
      <p:pic>
        <p:nvPicPr>
          <p:cNvPr id="218" name="Google Shape;218;p36"/>
          <p:cNvPicPr preferRelativeResize="0"/>
          <p:nvPr/>
        </p:nvPicPr>
        <p:blipFill>
          <a:blip r:embed="rId3">
            <a:alphaModFix/>
          </a:blip>
          <a:stretch>
            <a:fillRect/>
          </a:stretch>
        </p:blipFill>
        <p:spPr>
          <a:xfrm>
            <a:off x="4572000" y="194975"/>
            <a:ext cx="4579651" cy="4948526"/>
          </a:xfrm>
          <a:prstGeom prst="rect">
            <a:avLst/>
          </a:prstGeom>
          <a:noFill/>
          <a:ln>
            <a:noFill/>
          </a:ln>
        </p:spPr>
      </p:pic>
      <p:cxnSp>
        <p:nvCxnSpPr>
          <p:cNvPr id="219" name="Google Shape;219;p36"/>
          <p:cNvCxnSpPr/>
          <p:nvPr/>
        </p:nvCxnSpPr>
        <p:spPr>
          <a:xfrm>
            <a:off x="6568400" y="3284200"/>
            <a:ext cx="1668300" cy="16683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265500" y="997850"/>
            <a:ext cx="4045200" cy="134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Success is a direct result of </a:t>
            </a:r>
            <a:endParaRPr/>
          </a:p>
        </p:txBody>
      </p:sp>
      <p:sp>
        <p:nvSpPr>
          <p:cNvPr id="225" name="Google Shape;225;p37"/>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small seemingly insignificant choices…</a:t>
            </a:r>
            <a:endParaRPr sz="3000"/>
          </a:p>
          <a:p>
            <a:pPr marL="0" lvl="0" indent="0" algn="ctr" rtl="0">
              <a:spcBef>
                <a:spcPts val="0"/>
              </a:spcBef>
              <a:spcAft>
                <a:spcPts val="0"/>
              </a:spcAft>
              <a:buNone/>
            </a:pPr>
            <a:endParaRPr/>
          </a:p>
        </p:txBody>
      </p:sp>
      <p:sp>
        <p:nvSpPr>
          <p:cNvPr id="226" name="Google Shape;226;p37"/>
          <p:cNvSpPr txBox="1">
            <a:spLocks noGrp="1"/>
          </p:cNvSpPr>
          <p:nvPr>
            <p:ph type="body" idx="2"/>
          </p:nvPr>
        </p:nvSpPr>
        <p:spPr>
          <a:xfrm>
            <a:off x="4939500" y="208525"/>
            <a:ext cx="3837000" cy="421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Which over time compound on each other to make a tremendous difference in our lives. </a:t>
            </a:r>
            <a:endParaRPr sz="2400"/>
          </a:p>
          <a:p>
            <a:pPr marL="0" lvl="0" indent="0" algn="l" rtl="0">
              <a:spcBef>
                <a:spcPts val="1600"/>
              </a:spcBef>
              <a:spcAft>
                <a:spcPts val="0"/>
              </a:spcAft>
              <a:buNone/>
            </a:pPr>
            <a:r>
              <a:rPr lang="en" sz="2400"/>
              <a:t>--Darren Hardy, Publisher of Success Magazine</a:t>
            </a:r>
            <a:endParaRPr sz="2400"/>
          </a:p>
          <a:p>
            <a:pPr marL="0" lvl="0" indent="0" algn="l" rtl="0">
              <a:spcBef>
                <a:spcPts val="1600"/>
              </a:spcBef>
              <a:spcAft>
                <a:spcPts val="1600"/>
              </a:spcAft>
              <a:buNone/>
            </a:pPr>
            <a:r>
              <a:rPr lang="en" sz="2400" b="1" u="sng"/>
              <a:t>Is Spiritual success any different? </a:t>
            </a:r>
            <a:endParaRPr sz="2400" b="1" u="sng"/>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Moses keys to success… </a:t>
            </a:r>
            <a:endParaRPr/>
          </a:p>
        </p:txBody>
      </p:sp>
      <p:sp>
        <p:nvSpPr>
          <p:cNvPr id="232" name="Google Shape;232;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He trusted God. Exodus 4: 18</a:t>
            </a:r>
            <a:endParaRPr sz="2400" b="1"/>
          </a:p>
          <a:p>
            <a:pPr marL="0" lvl="0" indent="0" algn="l" rtl="0">
              <a:spcBef>
                <a:spcPts val="1600"/>
              </a:spcBef>
              <a:spcAft>
                <a:spcPts val="0"/>
              </a:spcAft>
              <a:buNone/>
            </a:pPr>
            <a:r>
              <a:rPr lang="en" sz="2400" b="1"/>
              <a:t>He made the right choices: Hebrews 11:24-28</a:t>
            </a:r>
            <a:endParaRPr sz="2400" b="1"/>
          </a:p>
          <a:p>
            <a:pPr marL="0" lvl="0" indent="0" algn="l" rtl="0">
              <a:spcBef>
                <a:spcPts val="1600"/>
              </a:spcBef>
              <a:spcAft>
                <a:spcPts val="1600"/>
              </a:spcAft>
              <a:buNone/>
            </a:pPr>
            <a:r>
              <a:rPr lang="en" sz="2400" b="1"/>
              <a:t>He used the tools God had given him and continually improved : Exodus 4:27-28</a:t>
            </a:r>
            <a:endParaRPr sz="2400" b="1"/>
          </a:p>
        </p:txBody>
      </p:sp>
      <p:pic>
        <p:nvPicPr>
          <p:cNvPr id="233" name="Google Shape;233;p38"/>
          <p:cNvPicPr preferRelativeResize="0"/>
          <p:nvPr/>
        </p:nvPicPr>
        <p:blipFill>
          <a:blip r:embed="rId3">
            <a:alphaModFix/>
          </a:blip>
          <a:stretch>
            <a:fillRect/>
          </a:stretch>
        </p:blipFill>
        <p:spPr>
          <a:xfrm>
            <a:off x="4952350" y="2942100"/>
            <a:ext cx="4108624" cy="2124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God knows that you can be a success.</a:t>
            </a:r>
            <a:endParaRPr/>
          </a:p>
        </p:txBody>
      </p:sp>
      <p:sp>
        <p:nvSpPr>
          <p:cNvPr id="239" name="Google Shape;239;p39"/>
          <p:cNvSpPr txBox="1">
            <a:spLocks noGrp="1"/>
          </p:cNvSpPr>
          <p:nvPr>
            <p:ph type="body" idx="1"/>
          </p:nvPr>
        </p:nvSpPr>
        <p:spPr>
          <a:xfrm>
            <a:off x="311700" y="1017725"/>
            <a:ext cx="8672100" cy="4021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For You formed my inward parts; You wove me in my mother’s womb. I will give thanks to You, for I am fearfully and wonderfully made; Wonderful are Your works, And my soul knows it very well. My frame was not hidden from You, When I was made in secret, And skillfully wrought in the depths of the earth; Your eyes have seen my unformed substance; And in Your book were all written The days that were ordained for me, When as yet there was not one of them. Psalms 139: 13-16</a:t>
            </a:r>
            <a:endParaRPr/>
          </a:p>
        </p:txBody>
      </p:sp>
      <p:pic>
        <p:nvPicPr>
          <p:cNvPr id="240" name="Google Shape;240;p39"/>
          <p:cNvPicPr preferRelativeResize="0"/>
          <p:nvPr/>
        </p:nvPicPr>
        <p:blipFill>
          <a:blip r:embed="rId3">
            <a:alphaModFix/>
          </a:blip>
          <a:stretch>
            <a:fillRect/>
          </a:stretch>
        </p:blipFill>
        <p:spPr>
          <a:xfrm>
            <a:off x="851450" y="3141700"/>
            <a:ext cx="7280824" cy="1897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a:off x="265500" y="115475"/>
            <a:ext cx="4045200" cy="187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Maybe success isn’t measured in dollars? </a:t>
            </a:r>
            <a:endParaRPr/>
          </a:p>
        </p:txBody>
      </p:sp>
      <p:sp>
        <p:nvSpPr>
          <p:cNvPr id="246" name="Google Shape;246;p40"/>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pic>
        <p:nvPicPr>
          <p:cNvPr id="247" name="Google Shape;247;p40"/>
          <p:cNvPicPr preferRelativeResize="0"/>
          <p:nvPr/>
        </p:nvPicPr>
        <p:blipFill>
          <a:blip r:embed="rId3">
            <a:alphaModFix/>
          </a:blip>
          <a:stretch>
            <a:fillRect/>
          </a:stretch>
        </p:blipFill>
        <p:spPr>
          <a:xfrm>
            <a:off x="5015438" y="203725"/>
            <a:ext cx="3685126" cy="4736050"/>
          </a:xfrm>
          <a:prstGeom prst="rect">
            <a:avLst/>
          </a:prstGeom>
          <a:noFill/>
          <a:ln>
            <a:noFill/>
          </a:ln>
        </p:spPr>
      </p:pic>
      <p:sp>
        <p:nvSpPr>
          <p:cNvPr id="248" name="Google Shape;248;p4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249" name="Google Shape;249;p40"/>
          <p:cNvPicPr preferRelativeResize="0"/>
          <p:nvPr/>
        </p:nvPicPr>
        <p:blipFill>
          <a:blip r:embed="rId4">
            <a:alphaModFix/>
          </a:blip>
          <a:stretch>
            <a:fillRect/>
          </a:stretch>
        </p:blipFill>
        <p:spPr>
          <a:xfrm>
            <a:off x="321650" y="2043987"/>
            <a:ext cx="3989049" cy="299181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Maybe it is measured in water and blood</a:t>
            </a:r>
            <a:endParaRPr/>
          </a:p>
        </p:txBody>
      </p:sp>
      <p:sp>
        <p:nvSpPr>
          <p:cNvPr id="255" name="Google Shape;255;p41"/>
          <p:cNvSpPr txBox="1">
            <a:spLocks noGrp="1"/>
          </p:cNvSpPr>
          <p:nvPr>
            <p:ph type="subTitle" idx="1"/>
          </p:nvPr>
        </p:nvSpPr>
        <p:spPr>
          <a:xfrm>
            <a:off x="311700" y="2762901"/>
            <a:ext cx="8520600" cy="113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Revelation 1:5 &amp; Acts 22:16</a:t>
            </a:r>
            <a:endParaRPr/>
          </a:p>
        </p:txBody>
      </p:sp>
      <p:pic>
        <p:nvPicPr>
          <p:cNvPr id="256" name="Google Shape;256;p41" descr="http://zombie-popcorn.com/wp-content/uploads/2008/10/Blood_Spatter.jpg"/>
          <p:cNvPicPr preferRelativeResize="0"/>
          <p:nvPr/>
        </p:nvPicPr>
        <p:blipFill rotWithShape="1">
          <a:blip r:embed="rId3">
            <a:alphaModFix/>
          </a:blip>
          <a:srcRect/>
          <a:stretch/>
        </p:blipFill>
        <p:spPr>
          <a:xfrm>
            <a:off x="5386775" y="3393275"/>
            <a:ext cx="3652950" cy="1663650"/>
          </a:xfrm>
          <a:prstGeom prst="rect">
            <a:avLst/>
          </a:prstGeom>
          <a:noFill/>
          <a:ln>
            <a:noFill/>
          </a:ln>
        </p:spPr>
      </p:pic>
      <p:pic>
        <p:nvPicPr>
          <p:cNvPr id="257" name="Google Shape;257;p41"/>
          <p:cNvPicPr preferRelativeResize="0"/>
          <p:nvPr/>
        </p:nvPicPr>
        <p:blipFill>
          <a:blip r:embed="rId4">
            <a:alphaModFix/>
          </a:blip>
          <a:stretch>
            <a:fillRect/>
          </a:stretch>
        </p:blipFill>
        <p:spPr>
          <a:xfrm>
            <a:off x="113250" y="3479201"/>
            <a:ext cx="3987650" cy="1541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265500" y="615224"/>
            <a:ext cx="4045200" cy="15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What is Success?</a:t>
            </a:r>
            <a:endParaRPr/>
          </a:p>
        </p:txBody>
      </p:sp>
      <p:sp>
        <p:nvSpPr>
          <p:cNvPr id="71" name="Google Shape;71;p15"/>
          <p:cNvSpPr txBox="1">
            <a:spLocks noGrp="1"/>
          </p:cNvSpPr>
          <p:nvPr>
            <p:ph type="subTitle" idx="1"/>
          </p:nvPr>
        </p:nvSpPr>
        <p:spPr>
          <a:xfrm>
            <a:off x="265500" y="2066450"/>
            <a:ext cx="4045200" cy="134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 </a:t>
            </a:r>
            <a:endParaRPr sz="2400"/>
          </a:p>
        </p:txBody>
      </p:sp>
      <p:sp>
        <p:nvSpPr>
          <p:cNvPr id="72" name="Google Shape;72;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73" name="Google Shape;73;p15"/>
          <p:cNvPicPr preferRelativeResize="0"/>
          <p:nvPr/>
        </p:nvPicPr>
        <p:blipFill>
          <a:blip r:embed="rId3">
            <a:alphaModFix/>
          </a:blip>
          <a:stretch>
            <a:fillRect/>
          </a:stretch>
        </p:blipFill>
        <p:spPr>
          <a:xfrm>
            <a:off x="779875" y="2944025"/>
            <a:ext cx="3022000" cy="2011003"/>
          </a:xfrm>
          <a:prstGeom prst="rect">
            <a:avLst/>
          </a:prstGeom>
          <a:noFill/>
          <a:ln>
            <a:noFill/>
          </a:ln>
        </p:spPr>
      </p:pic>
      <p:pic>
        <p:nvPicPr>
          <p:cNvPr id="74" name="Google Shape;74;p15"/>
          <p:cNvPicPr preferRelativeResize="0"/>
          <p:nvPr/>
        </p:nvPicPr>
        <p:blipFill>
          <a:blip r:embed="rId4">
            <a:alphaModFix/>
          </a:blip>
          <a:stretch>
            <a:fillRect/>
          </a:stretch>
        </p:blipFill>
        <p:spPr>
          <a:xfrm>
            <a:off x="5543309" y="287225"/>
            <a:ext cx="2891240" cy="1779225"/>
          </a:xfrm>
          <a:prstGeom prst="rect">
            <a:avLst/>
          </a:prstGeom>
          <a:noFill/>
          <a:ln>
            <a:noFill/>
          </a:ln>
        </p:spPr>
      </p:pic>
      <p:pic>
        <p:nvPicPr>
          <p:cNvPr id="75" name="Google Shape;75;p15"/>
          <p:cNvPicPr preferRelativeResize="0"/>
          <p:nvPr/>
        </p:nvPicPr>
        <p:blipFill>
          <a:blip r:embed="rId5">
            <a:alphaModFix/>
          </a:blip>
          <a:stretch>
            <a:fillRect/>
          </a:stretch>
        </p:blipFill>
        <p:spPr>
          <a:xfrm>
            <a:off x="4603350" y="2486078"/>
            <a:ext cx="4509301" cy="24689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 success be….. </a:t>
            </a:r>
            <a:endParaRPr/>
          </a:p>
        </p:txBody>
      </p:sp>
      <p:sp>
        <p:nvSpPr>
          <p:cNvPr id="81" name="Google Shape;81;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Family? </a:t>
            </a:r>
            <a:endParaRPr/>
          </a:p>
          <a:p>
            <a:pPr marL="0" lvl="0" indent="0" algn="l" rtl="0">
              <a:spcBef>
                <a:spcPts val="1600"/>
              </a:spcBef>
              <a:spcAft>
                <a:spcPts val="0"/>
              </a:spcAft>
              <a:buNone/>
            </a:pPr>
            <a:r>
              <a:rPr lang="en"/>
              <a:t>Friends? </a:t>
            </a:r>
            <a:endParaRPr/>
          </a:p>
          <a:p>
            <a:pPr marL="0" lvl="0" indent="0" algn="l" rtl="0">
              <a:spcBef>
                <a:spcPts val="1600"/>
              </a:spcBef>
              <a:spcAft>
                <a:spcPts val="1600"/>
              </a:spcAft>
              <a:buNone/>
            </a:pPr>
            <a:r>
              <a:rPr lang="en"/>
              <a:t>Spiritual success? </a:t>
            </a:r>
            <a:endParaRPr/>
          </a:p>
        </p:txBody>
      </p:sp>
      <p:pic>
        <p:nvPicPr>
          <p:cNvPr id="82" name="Google Shape;82;p16"/>
          <p:cNvPicPr preferRelativeResize="0"/>
          <p:nvPr/>
        </p:nvPicPr>
        <p:blipFill>
          <a:blip r:embed="rId3">
            <a:alphaModFix/>
          </a:blip>
          <a:stretch>
            <a:fillRect/>
          </a:stretch>
        </p:blipFill>
        <p:spPr>
          <a:xfrm>
            <a:off x="5882040" y="2801027"/>
            <a:ext cx="3054675" cy="2032750"/>
          </a:xfrm>
          <a:prstGeom prst="rect">
            <a:avLst/>
          </a:prstGeom>
          <a:noFill/>
          <a:ln>
            <a:noFill/>
          </a:ln>
        </p:spPr>
      </p:pic>
      <p:pic>
        <p:nvPicPr>
          <p:cNvPr id="83" name="Google Shape;83;p16"/>
          <p:cNvPicPr preferRelativeResize="0"/>
          <p:nvPr/>
        </p:nvPicPr>
        <p:blipFill>
          <a:blip r:embed="rId4">
            <a:alphaModFix/>
          </a:blip>
          <a:stretch>
            <a:fillRect/>
          </a:stretch>
        </p:blipFill>
        <p:spPr>
          <a:xfrm>
            <a:off x="2278775" y="2670000"/>
            <a:ext cx="3326976" cy="2393050"/>
          </a:xfrm>
          <a:prstGeom prst="rect">
            <a:avLst/>
          </a:prstGeom>
          <a:noFill/>
          <a:ln>
            <a:noFill/>
          </a:ln>
        </p:spPr>
      </p:pic>
      <p:pic>
        <p:nvPicPr>
          <p:cNvPr id="84" name="Google Shape;84;p16"/>
          <p:cNvPicPr preferRelativeResize="0"/>
          <p:nvPr/>
        </p:nvPicPr>
        <p:blipFill>
          <a:blip r:embed="rId5">
            <a:alphaModFix/>
          </a:blip>
          <a:stretch>
            <a:fillRect/>
          </a:stretch>
        </p:blipFill>
        <p:spPr>
          <a:xfrm>
            <a:off x="6090875" y="445025"/>
            <a:ext cx="2845850" cy="2032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 this success? </a:t>
            </a:r>
            <a:endParaRPr/>
          </a:p>
        </p:txBody>
      </p:sp>
      <p:sp>
        <p:nvSpPr>
          <p:cNvPr id="90" name="Google Shape;9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1" name="Google Shape;91;p17"/>
          <p:cNvPicPr preferRelativeResize="0"/>
          <p:nvPr/>
        </p:nvPicPr>
        <p:blipFill>
          <a:blip r:embed="rId3">
            <a:alphaModFix/>
          </a:blip>
          <a:stretch>
            <a:fillRect/>
          </a:stretch>
        </p:blipFill>
        <p:spPr>
          <a:xfrm>
            <a:off x="1963550" y="1017725"/>
            <a:ext cx="3409700" cy="3874999"/>
          </a:xfrm>
          <a:prstGeom prst="rect">
            <a:avLst/>
          </a:prstGeom>
          <a:noFill/>
          <a:ln>
            <a:noFill/>
          </a:ln>
        </p:spPr>
      </p:pic>
      <p:pic>
        <p:nvPicPr>
          <p:cNvPr id="92" name="Google Shape;92;p17"/>
          <p:cNvPicPr preferRelativeResize="0"/>
          <p:nvPr/>
        </p:nvPicPr>
        <p:blipFill>
          <a:blip r:embed="rId4">
            <a:alphaModFix/>
          </a:blip>
          <a:stretch>
            <a:fillRect/>
          </a:stretch>
        </p:blipFill>
        <p:spPr>
          <a:xfrm>
            <a:off x="5578975" y="298600"/>
            <a:ext cx="3409700" cy="45941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Maybe success isn’t measured in dollars? </a:t>
            </a:r>
            <a:endParaRPr/>
          </a:p>
        </p:txBody>
      </p:sp>
      <p:sp>
        <p:nvSpPr>
          <p:cNvPr id="98" name="Google Shape;98;p18"/>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Maybe success can be spiritual.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173775" y="139025"/>
            <a:ext cx="8775300" cy="10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can we look to, as a pattern of spiritual success? </a:t>
            </a:r>
            <a:endParaRPr/>
          </a:p>
        </p:txBody>
      </p:sp>
      <p:sp>
        <p:nvSpPr>
          <p:cNvPr id="104" name="Google Shape;104;p19"/>
          <p:cNvSpPr txBox="1">
            <a:spLocks noGrp="1"/>
          </p:cNvSpPr>
          <p:nvPr>
            <p:ph type="body" idx="1"/>
          </p:nvPr>
        </p:nvSpPr>
        <p:spPr>
          <a:xfrm>
            <a:off x="311700" y="11524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loved one who has passed away?</a:t>
            </a:r>
            <a:endParaRPr/>
          </a:p>
          <a:p>
            <a:pPr marL="0" lvl="0" indent="0" algn="l" rtl="0">
              <a:spcBef>
                <a:spcPts val="1600"/>
              </a:spcBef>
              <a:spcAft>
                <a:spcPts val="0"/>
              </a:spcAft>
              <a:buNone/>
            </a:pPr>
            <a:r>
              <a:rPr lang="en"/>
              <a:t>Paul?  </a:t>
            </a:r>
            <a:endParaRPr/>
          </a:p>
          <a:p>
            <a:pPr marL="0" lvl="0" indent="0" algn="l" rtl="0">
              <a:spcBef>
                <a:spcPts val="1600"/>
              </a:spcBef>
              <a:spcAft>
                <a:spcPts val="0"/>
              </a:spcAft>
              <a:buNone/>
            </a:pPr>
            <a:r>
              <a:rPr lang="en"/>
              <a:t>Abraham?</a:t>
            </a:r>
            <a:endParaRPr/>
          </a:p>
          <a:p>
            <a:pPr marL="0" lvl="0" indent="0" algn="l" rtl="0">
              <a:spcBef>
                <a:spcPts val="1600"/>
              </a:spcBef>
              <a:spcAft>
                <a:spcPts val="0"/>
              </a:spcAft>
              <a:buNone/>
            </a:pPr>
            <a:r>
              <a:rPr lang="en"/>
              <a:t>Joseph? </a:t>
            </a:r>
            <a:endParaRPr/>
          </a:p>
          <a:p>
            <a:pPr marL="0" lvl="0" indent="0" algn="l" rtl="0">
              <a:spcBef>
                <a:spcPts val="1600"/>
              </a:spcBef>
              <a:spcAft>
                <a:spcPts val="0"/>
              </a:spcAft>
              <a:buNone/>
            </a:pPr>
            <a:r>
              <a:rPr lang="en"/>
              <a:t>Moses? </a:t>
            </a:r>
            <a:endParaRPr/>
          </a:p>
          <a:p>
            <a:pPr marL="0" lvl="0" indent="0" algn="l" rtl="0">
              <a:spcBef>
                <a:spcPts val="1600"/>
              </a:spcBef>
              <a:spcAft>
                <a:spcPts val="1600"/>
              </a:spcAft>
              <a:buNone/>
            </a:pPr>
            <a:endParaRPr/>
          </a:p>
        </p:txBody>
      </p:sp>
      <p:pic>
        <p:nvPicPr>
          <p:cNvPr id="105" name="Google Shape;105;p19"/>
          <p:cNvPicPr preferRelativeResize="0"/>
          <p:nvPr/>
        </p:nvPicPr>
        <p:blipFill>
          <a:blip r:embed="rId3">
            <a:alphaModFix/>
          </a:blip>
          <a:stretch>
            <a:fillRect/>
          </a:stretch>
        </p:blipFill>
        <p:spPr>
          <a:xfrm>
            <a:off x="5456274" y="671875"/>
            <a:ext cx="2641326" cy="1899875"/>
          </a:xfrm>
          <a:prstGeom prst="rect">
            <a:avLst/>
          </a:prstGeom>
          <a:noFill/>
          <a:ln>
            <a:noFill/>
          </a:ln>
        </p:spPr>
      </p:pic>
      <p:pic>
        <p:nvPicPr>
          <p:cNvPr id="106" name="Google Shape;106;p19"/>
          <p:cNvPicPr preferRelativeResize="0"/>
          <p:nvPr/>
        </p:nvPicPr>
        <p:blipFill>
          <a:blip r:embed="rId4">
            <a:alphaModFix/>
          </a:blip>
          <a:stretch>
            <a:fillRect/>
          </a:stretch>
        </p:blipFill>
        <p:spPr>
          <a:xfrm>
            <a:off x="1898425" y="1910688"/>
            <a:ext cx="3336325" cy="1899875"/>
          </a:xfrm>
          <a:prstGeom prst="rect">
            <a:avLst/>
          </a:prstGeom>
          <a:noFill/>
          <a:ln>
            <a:noFill/>
          </a:ln>
        </p:spPr>
      </p:pic>
      <p:pic>
        <p:nvPicPr>
          <p:cNvPr id="107" name="Google Shape;107;p19"/>
          <p:cNvPicPr preferRelativeResize="0"/>
          <p:nvPr/>
        </p:nvPicPr>
        <p:blipFill>
          <a:blip r:embed="rId5">
            <a:alphaModFix/>
          </a:blip>
          <a:stretch>
            <a:fillRect/>
          </a:stretch>
        </p:blipFill>
        <p:spPr>
          <a:xfrm>
            <a:off x="5693175" y="2685350"/>
            <a:ext cx="3336325" cy="2356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265500" y="1375600"/>
            <a:ext cx="4045200" cy="95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Moses</a:t>
            </a:r>
            <a:endParaRPr/>
          </a:p>
        </p:txBody>
      </p:sp>
      <p:sp>
        <p:nvSpPr>
          <p:cNvPr id="113" name="Google Shape;113;p20"/>
          <p:cNvSpPr txBox="1">
            <a:spLocks noGrp="1"/>
          </p:cNvSpPr>
          <p:nvPr>
            <p:ph type="body" idx="2"/>
          </p:nvPr>
        </p:nvSpPr>
        <p:spPr>
          <a:xfrm>
            <a:off x="4731300" y="364900"/>
            <a:ext cx="4045200" cy="44136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AutoNum type="arabicPeriod"/>
            </a:pPr>
            <a:r>
              <a:rPr lang="en"/>
              <a:t>Rose from slave to a member of the royal family. </a:t>
            </a:r>
            <a:endParaRPr/>
          </a:p>
          <a:p>
            <a:pPr marL="457200" lvl="0" indent="-342900" algn="l" rtl="0">
              <a:spcBef>
                <a:spcPts val="0"/>
              </a:spcBef>
              <a:spcAft>
                <a:spcPts val="0"/>
              </a:spcAft>
              <a:buSzPts val="1800"/>
              <a:buAutoNum type="arabicPeriod"/>
            </a:pPr>
            <a:r>
              <a:rPr lang="en"/>
              <a:t>Freed an entire nation from the most powerful nation in the ancient world. </a:t>
            </a:r>
            <a:endParaRPr/>
          </a:p>
          <a:p>
            <a:pPr marL="457200" lvl="0" indent="-342900" algn="l" rtl="0">
              <a:spcBef>
                <a:spcPts val="0"/>
              </a:spcBef>
              <a:spcAft>
                <a:spcPts val="0"/>
              </a:spcAft>
              <a:buSzPts val="1800"/>
              <a:buAutoNum type="arabicPeriod"/>
            </a:pPr>
            <a:r>
              <a:rPr lang="en"/>
              <a:t>Stood against the most powerful ruler on earth. </a:t>
            </a:r>
            <a:endParaRPr/>
          </a:p>
          <a:p>
            <a:pPr marL="457200" lvl="0" indent="-342900" algn="l" rtl="0">
              <a:spcBef>
                <a:spcPts val="0"/>
              </a:spcBef>
              <a:spcAft>
                <a:spcPts val="0"/>
              </a:spcAft>
              <a:buSzPts val="1800"/>
              <a:buAutoNum type="arabicPeriod"/>
            </a:pPr>
            <a:r>
              <a:rPr lang="en"/>
              <a:t>Defeated the most powerful army of the ancient world. </a:t>
            </a:r>
            <a:endParaRPr/>
          </a:p>
        </p:txBody>
      </p:sp>
      <p:sp>
        <p:nvSpPr>
          <p:cNvPr id="114" name="Google Shape;114;p20"/>
          <p:cNvSpPr txBox="1">
            <a:spLocks noGrp="1"/>
          </p:cNvSpPr>
          <p:nvPr>
            <p:ph type="subTitle" idx="1"/>
          </p:nvPr>
        </p:nvSpPr>
        <p:spPr>
          <a:xfrm>
            <a:off x="265500" y="2685700"/>
            <a:ext cx="4045200" cy="86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t> 5 excuses on the way to success</a:t>
            </a:r>
            <a:endParaRPr sz="2400" b="1"/>
          </a:p>
        </p:txBody>
      </p:sp>
      <p:pic>
        <p:nvPicPr>
          <p:cNvPr id="115" name="Google Shape;115;p20"/>
          <p:cNvPicPr preferRelativeResize="0"/>
          <p:nvPr/>
        </p:nvPicPr>
        <p:blipFill>
          <a:blip r:embed="rId3">
            <a:alphaModFix/>
          </a:blip>
          <a:stretch>
            <a:fillRect/>
          </a:stretch>
        </p:blipFill>
        <p:spPr>
          <a:xfrm>
            <a:off x="1346625" y="3548375"/>
            <a:ext cx="2230700" cy="1595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Exodus 3:7-8… &amp; 10-11 </a:t>
            </a:r>
            <a:endParaRPr/>
          </a:p>
        </p:txBody>
      </p:sp>
      <p:sp>
        <p:nvSpPr>
          <p:cNvPr id="121" name="Google Shape;12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The Lord said, “I have surely seen the affliction of My people who are in Egypt, and have given heed to their cry because of their taskmasters, for I am aware of their sufferings. So I have come down to deliver them from the power of the Egyptians, and to bring them up from that land to a good and spacious land, to a land flowing with milk and honey… </a:t>
            </a:r>
            <a:endParaRPr b="1"/>
          </a:p>
          <a:p>
            <a:pPr marL="0" lvl="0" indent="0" algn="l" rtl="0">
              <a:spcBef>
                <a:spcPts val="1600"/>
              </a:spcBef>
              <a:spcAft>
                <a:spcPts val="1600"/>
              </a:spcAft>
              <a:buNone/>
            </a:pPr>
            <a:r>
              <a:rPr lang="en" b="1"/>
              <a:t>Therefore, come now, and I will send you to Pharaoh, so that you may bring My people, the sons of Israel, out of Egypt.” But Moses said to God, “Who am I, that I should go to Pharaoh, and that I should bring the sons of Israel out of Egypt?”</a:t>
            </a:r>
            <a:endParaRPr b="1"/>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1339</Words>
  <Application>Microsoft Office PowerPoint</Application>
  <PresentationFormat>On-screen Show (16:9)</PresentationFormat>
  <Paragraphs>96</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Proxima Nova</vt:lpstr>
      <vt:lpstr>Alfa Slab One</vt:lpstr>
      <vt:lpstr>Arial</vt:lpstr>
      <vt:lpstr>Gameday</vt:lpstr>
      <vt:lpstr>PowerPoint Presentation</vt:lpstr>
      <vt:lpstr>Success</vt:lpstr>
      <vt:lpstr>What is Success?</vt:lpstr>
      <vt:lpstr>Can success be….. </vt:lpstr>
      <vt:lpstr>Is this success? </vt:lpstr>
      <vt:lpstr>Maybe success isn’t measured in dollars? </vt:lpstr>
      <vt:lpstr>Who can we look to, as a pattern of spiritual success? </vt:lpstr>
      <vt:lpstr>Moses</vt:lpstr>
      <vt:lpstr>Exodus 3:7-8… &amp; 10-11 </vt:lpstr>
      <vt:lpstr>The first excuse</vt:lpstr>
      <vt:lpstr>Do we ever use that excuse? </vt:lpstr>
      <vt:lpstr>God’s answer: 3:12</vt:lpstr>
      <vt:lpstr>Stop relying on YOU</vt:lpstr>
      <vt:lpstr>Exodus 3:13</vt:lpstr>
      <vt:lpstr>God’s answer: Exodus 3:13-14, 15...</vt:lpstr>
      <vt:lpstr>We also, go on God’s authority</vt:lpstr>
      <vt:lpstr>Exodus 4:1</vt:lpstr>
      <vt:lpstr>God’s answer: Exodus 4:2-8</vt:lpstr>
      <vt:lpstr>The Hydrologic cycle</vt:lpstr>
      <vt:lpstr>Exodus 4:10</vt:lpstr>
      <vt:lpstr>God’s answer: Exodus 4:11-12</vt:lpstr>
      <vt:lpstr>Exodus 4:13</vt:lpstr>
      <vt:lpstr>Then the anger of the Lord burned against Moses...</vt:lpstr>
      <vt:lpstr>Success is a product of...</vt:lpstr>
      <vt:lpstr>Success is a direct result of </vt:lpstr>
      <vt:lpstr>Moses keys to success… </vt:lpstr>
      <vt:lpstr>God knows that you can be a success.</vt:lpstr>
      <vt:lpstr>Maybe success isn’t measured in dollars? </vt:lpstr>
      <vt:lpstr>Maybe it is measured in water and blood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ONealCOC</dc:creator>
  <cp:lastModifiedBy>Auditorium</cp:lastModifiedBy>
  <cp:revision>1</cp:revision>
  <dcterms:modified xsi:type="dcterms:W3CDTF">2019-04-21T22:01:27Z</dcterms:modified>
</cp:coreProperties>
</file>