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1"/>
  </p:handoutMasterIdLst>
  <p:sldIdLst>
    <p:sldId id="257" r:id="rId2"/>
    <p:sldId id="342" r:id="rId3"/>
    <p:sldId id="341" r:id="rId4"/>
    <p:sldId id="311" r:id="rId5"/>
    <p:sldId id="329" r:id="rId6"/>
    <p:sldId id="330" r:id="rId7"/>
    <p:sldId id="282" r:id="rId8"/>
    <p:sldId id="290" r:id="rId9"/>
    <p:sldId id="340" r:id="rId10"/>
    <p:sldId id="331" r:id="rId11"/>
    <p:sldId id="315" r:id="rId12"/>
    <p:sldId id="313" r:id="rId13"/>
    <p:sldId id="332" r:id="rId14"/>
    <p:sldId id="317" r:id="rId15"/>
    <p:sldId id="312" r:id="rId16"/>
    <p:sldId id="325" r:id="rId17"/>
    <p:sldId id="326" r:id="rId18"/>
    <p:sldId id="298" r:id="rId19"/>
    <p:sldId id="333" r:id="rId20"/>
    <p:sldId id="300" r:id="rId21"/>
    <p:sldId id="334" r:id="rId22"/>
    <p:sldId id="303" r:id="rId23"/>
    <p:sldId id="304" r:id="rId24"/>
    <p:sldId id="308" r:id="rId25"/>
    <p:sldId id="335" r:id="rId26"/>
    <p:sldId id="336" r:id="rId27"/>
    <p:sldId id="297" r:id="rId28"/>
    <p:sldId id="289" r:id="rId29"/>
    <p:sldId id="286" r:id="rId30"/>
    <p:sldId id="260" r:id="rId31"/>
    <p:sldId id="263" r:id="rId32"/>
    <p:sldId id="268" r:id="rId33"/>
    <p:sldId id="270" r:id="rId34"/>
    <p:sldId id="271" r:id="rId35"/>
    <p:sldId id="273" r:id="rId36"/>
    <p:sldId id="337" r:id="rId37"/>
    <p:sldId id="310" r:id="rId38"/>
    <p:sldId id="338" r:id="rId39"/>
    <p:sldId id="339" r:id="rId40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7CB91-7759-48DE-86AD-6B29B552AD22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4F0A4-8563-46B8-B058-C65ADEEC8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80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1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9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58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7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7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8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0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0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0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3ACCA-16CD-4BB2-AF64-99B3BFC56A59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F8D2A-1B76-415E-9E87-96BFE4765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58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biblehub.com/greek/3778.htm" TargetMode="External"/><Relationship Id="rId3" Type="http://schemas.openxmlformats.org/officeDocument/2006/relationships/hyperlink" Target="http://biblehub.com/greek/444.htm" TargetMode="External"/><Relationship Id="rId7" Type="http://schemas.openxmlformats.org/officeDocument/2006/relationships/hyperlink" Target="http://biblehub.com/greek/1537.htm" TargetMode="External"/><Relationship Id="rId2" Type="http://schemas.openxmlformats.org/officeDocument/2006/relationships/hyperlink" Target="http://biblehub.com/greek/5005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blehub.com/greek/4506.htm" TargetMode="External"/><Relationship Id="rId5" Type="http://schemas.openxmlformats.org/officeDocument/2006/relationships/hyperlink" Target="http://biblehub.com/greek/5101.htm" TargetMode="External"/><Relationship Id="rId10" Type="http://schemas.openxmlformats.org/officeDocument/2006/relationships/hyperlink" Target="http://biblehub.com/greek/2288.htm" TargetMode="External"/><Relationship Id="rId4" Type="http://schemas.openxmlformats.org/officeDocument/2006/relationships/hyperlink" Target="http://biblehub.com/greek/1473.htm" TargetMode="External"/><Relationship Id="rId9" Type="http://schemas.openxmlformats.org/officeDocument/2006/relationships/hyperlink" Target="http://biblehub.com/greek/4983.htm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a.com/bible/nasb95/1%20Tim.%204.1-2" TargetMode="External"/><Relationship Id="rId2" Type="http://schemas.openxmlformats.org/officeDocument/2006/relationships/hyperlink" Target="http://biblia.com/bible/nasb95/Eph.%205.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ngjamesbibleonline.org/Colossians-2-8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ngjamesbibleonline.org/2-Timothy-3-13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ngjamesbibleonline.org/Titus-3-3_3-7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1500" b="1" dirty="0" smtClean="0">
                <a:solidFill>
                  <a:srgbClr val="7030A0"/>
                </a:solidFill>
              </a:rPr>
              <a:t>DECEPTION</a:t>
            </a:r>
          </a:p>
          <a:p>
            <a:r>
              <a:rPr lang="en-US" sz="11500" b="1" dirty="0">
                <a:solidFill>
                  <a:srgbClr val="7030A0"/>
                </a:solidFill>
              </a:rPr>
              <a:t> </a:t>
            </a:r>
            <a:r>
              <a:rPr lang="en-US" sz="11500" b="1" dirty="0" smtClean="0">
                <a:solidFill>
                  <a:srgbClr val="7030A0"/>
                </a:solidFill>
              </a:rPr>
              <a:t> So many hearts</a:t>
            </a:r>
          </a:p>
          <a:p>
            <a:r>
              <a:rPr lang="en-US" sz="11500" b="1" dirty="0" smtClean="0">
                <a:solidFill>
                  <a:srgbClr val="7030A0"/>
                </a:solidFill>
              </a:rPr>
              <a:t>Broken..</a:t>
            </a:r>
            <a:endParaRPr lang="en-US" sz="115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36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009" y="272374"/>
            <a:ext cx="11139791" cy="6332707"/>
          </a:xfrm>
        </p:spPr>
        <p:txBody>
          <a:bodyPr>
            <a:normAutofit/>
          </a:bodyPr>
          <a:lstStyle/>
          <a:p>
            <a:r>
              <a:rPr lang="en-US" sz="11500" b="1" dirty="0" smtClean="0">
                <a:solidFill>
                  <a:srgbClr val="00B050"/>
                </a:solidFill>
              </a:rPr>
              <a:t>Examples:</a:t>
            </a:r>
            <a:endParaRPr lang="en-US" sz="115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39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Joshua..  Did not ask counsel at the mouth</a:t>
            </a:r>
            <a:br>
              <a:rPr lang="en-US" b="1" u="sng" dirty="0" smtClean="0">
                <a:solidFill>
                  <a:srgbClr val="7030A0"/>
                </a:solidFill>
              </a:rPr>
            </a:br>
            <a:r>
              <a:rPr lang="en-US" b="1" u="sng" dirty="0" smtClean="0">
                <a:solidFill>
                  <a:srgbClr val="7030A0"/>
                </a:solidFill>
              </a:rPr>
              <a:t>of the Lord.     Joshua 9:14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Joshua great leader.</a:t>
            </a:r>
          </a:p>
          <a:p>
            <a:r>
              <a:rPr lang="en-US" dirty="0" err="1" smtClean="0"/>
              <a:t>Gibeonites</a:t>
            </a:r>
            <a:r>
              <a:rPr lang="en-US" dirty="0" smtClean="0"/>
              <a:t> claimed to be from a far country.</a:t>
            </a:r>
          </a:p>
          <a:p>
            <a:r>
              <a:rPr lang="en-US" dirty="0" smtClean="0"/>
              <a:t>Showed them their clothes/</a:t>
            </a:r>
            <a:r>
              <a:rPr lang="en-US" dirty="0" err="1" smtClean="0"/>
              <a:t>victals</a:t>
            </a:r>
            <a:r>
              <a:rPr lang="en-US" dirty="0" smtClean="0"/>
              <a:t>/  impressive.  </a:t>
            </a:r>
          </a:p>
          <a:p>
            <a:r>
              <a:rPr lang="en-US" dirty="0"/>
              <a:t> </a:t>
            </a:r>
            <a:r>
              <a:rPr lang="en-US" dirty="0" smtClean="0"/>
              <a:t>   The </a:t>
            </a:r>
            <a:r>
              <a:rPr lang="en-US" dirty="0" err="1" smtClean="0"/>
              <a:t>Gibeonites</a:t>
            </a:r>
            <a:r>
              <a:rPr lang="en-US" dirty="0" smtClean="0"/>
              <a:t> deceived Joshua.</a:t>
            </a:r>
          </a:p>
          <a:p>
            <a:r>
              <a:rPr lang="en-US" dirty="0"/>
              <a:t> </a:t>
            </a:r>
            <a:r>
              <a:rPr lang="en-US" dirty="0" smtClean="0"/>
              <a:t>   Why?   He failed to ask counsel at the mouth of</a:t>
            </a:r>
          </a:p>
          <a:p>
            <a:r>
              <a:rPr lang="en-US" dirty="0"/>
              <a:t> </a:t>
            </a:r>
            <a:r>
              <a:rPr lang="en-US" dirty="0" smtClean="0"/>
              <a:t>   the Lord.  </a:t>
            </a:r>
          </a:p>
          <a:p>
            <a:r>
              <a:rPr lang="en-US" dirty="0"/>
              <a:t> </a:t>
            </a:r>
            <a:r>
              <a:rPr lang="en-US" dirty="0" smtClean="0"/>
              <a:t>            He learned in 3 days they were ‘</a:t>
            </a:r>
            <a:r>
              <a:rPr lang="en-US" dirty="0" err="1" smtClean="0"/>
              <a:t>neighbors’..lived</a:t>
            </a:r>
            <a:endParaRPr lang="en-US" dirty="0" smtClean="0"/>
          </a:p>
          <a:p>
            <a:r>
              <a:rPr lang="en-US" dirty="0" smtClean="0"/>
              <a:t>Close by.       </a:t>
            </a:r>
            <a:r>
              <a:rPr lang="en-US" b="1" u="sng" dirty="0" smtClean="0">
                <a:solidFill>
                  <a:srgbClr val="7030A0"/>
                </a:solidFill>
              </a:rPr>
              <a:t>Joshua was deceived!   </a:t>
            </a:r>
            <a:endParaRPr lang="en-US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7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Luke 15:11-32            The Prodigal Son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He wanted his inheritance  )(he was deceived)</a:t>
            </a:r>
          </a:p>
          <a:p>
            <a:r>
              <a:rPr lang="en-US" sz="3600" dirty="0" smtClean="0"/>
              <a:t>He wanted to leave home  (Deception continues)</a:t>
            </a:r>
          </a:p>
          <a:p>
            <a:r>
              <a:rPr lang="en-US" sz="3600" dirty="0" smtClean="0"/>
              <a:t>He spent all that he had and fell as deep as a Jewish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boy could fall ..he was eating the husk that he fed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swine (pigs.-  A despicable animal to a Jew )</a:t>
            </a:r>
          </a:p>
          <a:p>
            <a:r>
              <a:rPr lang="en-US" sz="3600" dirty="0" smtClean="0"/>
              <a:t>       (Realized what a fool he had been!!)  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b="1" u="sng" dirty="0" smtClean="0">
                <a:solidFill>
                  <a:srgbClr val="7030A0"/>
                </a:solidFill>
              </a:rPr>
              <a:t> </a:t>
            </a:r>
            <a:r>
              <a:rPr lang="en-US" sz="4300" b="1" u="sng" dirty="0" smtClean="0">
                <a:solidFill>
                  <a:srgbClr val="7030A0"/>
                </a:solidFill>
              </a:rPr>
              <a:t>He had been deceived!!!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7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34" y="219210"/>
            <a:ext cx="10515600" cy="1325563"/>
          </a:xfrm>
        </p:spPr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Jacob’s Sons  …deceived their dad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53" y="1825625"/>
            <a:ext cx="11916383" cy="4351338"/>
          </a:xfrm>
        </p:spPr>
        <p:txBody>
          <a:bodyPr/>
          <a:lstStyle/>
          <a:p>
            <a:r>
              <a:rPr lang="en-US" b="1" dirty="0"/>
              <a:t>Genesis </a:t>
            </a:r>
            <a:r>
              <a:rPr lang="en-US" b="1" dirty="0" smtClean="0"/>
              <a:t>37:31-33</a:t>
            </a:r>
            <a:endParaRPr lang="en-US" b="1" dirty="0"/>
          </a:p>
          <a:p>
            <a:r>
              <a:rPr lang="en-US" sz="3600" baseline="30000" dirty="0"/>
              <a:t>31 </a:t>
            </a:r>
            <a:r>
              <a:rPr lang="en-US" sz="3600" dirty="0"/>
              <a:t>And they took Joseph's coat, and killed a kid of the goats, and dipped the coat in the blood;</a:t>
            </a:r>
          </a:p>
          <a:p>
            <a:r>
              <a:rPr lang="en-US" sz="3600" baseline="30000" dirty="0"/>
              <a:t>32 </a:t>
            </a:r>
            <a:r>
              <a:rPr lang="en-US" sz="3600" dirty="0"/>
              <a:t>And they sent the coat of many </a:t>
            </a:r>
            <a:r>
              <a:rPr lang="en-US" sz="3600" dirty="0" err="1"/>
              <a:t>colours</a:t>
            </a:r>
            <a:r>
              <a:rPr lang="en-US" sz="3600" dirty="0"/>
              <a:t>, and they brought it to their father; and said, This have we found: know now whether it be thy son's coat or no.</a:t>
            </a:r>
          </a:p>
          <a:p>
            <a:r>
              <a:rPr lang="en-US" sz="3600" baseline="30000" dirty="0"/>
              <a:t>33 </a:t>
            </a:r>
            <a:r>
              <a:rPr lang="en-US" sz="3600" dirty="0"/>
              <a:t>And he knew it, and said, It is my son's coat; an evil beast hath devoured him; Joseph is without doubt rent in pieces.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82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4" y="230288"/>
            <a:ext cx="11926111" cy="652070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Look what Paul said about himself</a:t>
            </a:r>
            <a:r>
              <a:rPr lang="en-US" sz="4000" dirty="0" smtClean="0"/>
              <a:t>.</a:t>
            </a:r>
          </a:p>
          <a:p>
            <a:endParaRPr lang="en-US" sz="4000" b="1" u="sng" dirty="0" smtClean="0">
              <a:solidFill>
                <a:srgbClr val="7030A0"/>
              </a:solidFill>
            </a:endParaRPr>
          </a:p>
          <a:p>
            <a:r>
              <a:rPr lang="en-US" sz="4000" b="1" u="sng" dirty="0">
                <a:solidFill>
                  <a:srgbClr val="7030A0"/>
                </a:solidFill>
              </a:rPr>
              <a:t> </a:t>
            </a:r>
            <a:r>
              <a:rPr lang="en-US" sz="4000" b="1" u="sng" dirty="0" smtClean="0">
                <a:solidFill>
                  <a:srgbClr val="7030A0"/>
                </a:solidFill>
              </a:rPr>
              <a:t> Rom. 7:23-24  </a:t>
            </a:r>
            <a:r>
              <a:rPr lang="en-US" sz="4000" dirty="0" smtClean="0"/>
              <a:t>O Wretched </a:t>
            </a:r>
            <a:r>
              <a:rPr lang="en-US" sz="4000" dirty="0" smtClean="0"/>
              <a:t> man(miserable </a:t>
            </a:r>
            <a:r>
              <a:rPr lang="en-US" sz="4000" dirty="0" smtClean="0"/>
              <a:t>sinner) that</a:t>
            </a:r>
          </a:p>
          <a:p>
            <a:r>
              <a:rPr lang="en-US" sz="4000" dirty="0" smtClean="0"/>
              <a:t>I am.  Who will grab me and rescue me from the </a:t>
            </a:r>
          </a:p>
          <a:p>
            <a:r>
              <a:rPr lang="en-US" sz="4000" dirty="0" smtClean="0"/>
              <a:t>Awful destruction that awaits me in sin?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I have been rescued by Jesus Christ my Lord!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I was deceived and now I am free!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Who gets the </a:t>
            </a:r>
            <a:r>
              <a:rPr lang="en-US" sz="4000" dirty="0" smtClean="0"/>
              <a:t>credit for his rescue?  </a:t>
            </a:r>
            <a:r>
              <a:rPr lang="en-US" sz="4000" dirty="0" smtClean="0"/>
              <a:t>Jesus Christ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3854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7:23-24   Paul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23But I see another law at work in my body, warring against the law of my mind and holding me captive to the law of sin that dwells within me. </a:t>
            </a:r>
            <a:r>
              <a:rPr lang="en-US" sz="4800" dirty="0"/>
              <a:t>24</a:t>
            </a:r>
            <a:r>
              <a:rPr lang="en-US" sz="4800" dirty="0">
                <a:hlinkClick r:id="rId2" tooltip="5005: Talaiporos (Adj-NMS) -- Wretched, afflicted, miserable."/>
              </a:rPr>
              <a:t>What a wretched</a:t>
            </a:r>
            <a:r>
              <a:rPr lang="en-US" sz="4800" dirty="0"/>
              <a:t> </a:t>
            </a:r>
            <a:r>
              <a:rPr lang="en-US" sz="4800" dirty="0">
                <a:hlinkClick r:id="rId3" tooltip="444: anthropos (N-NMS) -- A man, one of the human race."/>
              </a:rPr>
              <a:t>man</a:t>
            </a:r>
            <a:r>
              <a:rPr lang="en-US" sz="4800" dirty="0"/>
              <a:t> </a:t>
            </a:r>
            <a:r>
              <a:rPr lang="en-US" sz="4800" dirty="0">
                <a:hlinkClick r:id="rId4" tooltip="1473: ego (PPro-N1S) -- I, the first-person pronoun."/>
              </a:rPr>
              <a:t>I am!</a:t>
            </a:r>
            <a:r>
              <a:rPr lang="en-US" sz="4800" dirty="0"/>
              <a:t> </a:t>
            </a:r>
            <a:r>
              <a:rPr lang="en-US" sz="4800" dirty="0">
                <a:hlinkClick r:id="rId5" tooltip="5101: tis (IPro-NMS) -- Who, which, what, why."/>
              </a:rPr>
              <a:t>Who</a:t>
            </a:r>
            <a:r>
              <a:rPr lang="en-US" sz="4800" dirty="0"/>
              <a:t> </a:t>
            </a:r>
            <a:r>
              <a:rPr lang="en-US" sz="4800" dirty="0">
                <a:hlinkClick r:id="rId6" tooltip="4506: rhysetai (V-FIM-3S) -- To rescue, deliver (from danger or destruction)."/>
              </a:rPr>
              <a:t>will rescue</a:t>
            </a:r>
            <a:r>
              <a:rPr lang="en-US" sz="4800" dirty="0"/>
              <a:t> </a:t>
            </a:r>
            <a:r>
              <a:rPr lang="en-US" sz="4800" dirty="0">
                <a:hlinkClick r:id="rId4" tooltip="1473: me (PPro-A1S) -- I, the first-person pronoun."/>
              </a:rPr>
              <a:t>me</a:t>
            </a:r>
            <a:r>
              <a:rPr lang="en-US" sz="4800" dirty="0"/>
              <a:t> </a:t>
            </a:r>
            <a:r>
              <a:rPr lang="en-US" sz="4800" dirty="0">
                <a:hlinkClick r:id="rId7" tooltip="1537: ek (Prep) -- From out, out from among, from, suggesting from the interior outwards."/>
              </a:rPr>
              <a:t>from</a:t>
            </a:r>
            <a:r>
              <a:rPr lang="en-US" sz="4800" dirty="0"/>
              <a:t> </a:t>
            </a:r>
            <a:r>
              <a:rPr lang="en-US" sz="4800" dirty="0">
                <a:hlinkClick r:id="rId8" tooltip="3778: toutou (DPro-GMS) -- This; he, she, it."/>
              </a:rPr>
              <a:t>this</a:t>
            </a:r>
            <a:r>
              <a:rPr lang="en-US" sz="4800" dirty="0"/>
              <a:t> </a:t>
            </a:r>
            <a:r>
              <a:rPr lang="en-US" sz="4800" dirty="0">
                <a:hlinkClick r:id="rId9" tooltip="4983: somatos (N-GNS) -- Body, flesh; the body of the Church."/>
              </a:rPr>
              <a:t>body</a:t>
            </a:r>
            <a:r>
              <a:rPr lang="en-US" sz="4800" dirty="0"/>
              <a:t> </a:t>
            </a:r>
            <a:r>
              <a:rPr lang="en-US" sz="4800" dirty="0">
                <a:hlinkClick r:id="rId10" tooltip="2288: thanatou (N-GMS) -- Death, physical or spiritual."/>
              </a:rPr>
              <a:t>of death?</a:t>
            </a:r>
            <a:r>
              <a:rPr lang="en-US" sz="4800" dirty="0"/>
              <a:t> </a:t>
            </a:r>
            <a:r>
              <a:rPr lang="en-US" sz="4000" dirty="0"/>
              <a:t>25Thanks be to God, through Jesus Christ our Lord! So then, with my mind I serve the law of God, but with my flesh I serve the law of sin.…</a:t>
            </a:r>
          </a:p>
        </p:txBody>
      </p:sp>
    </p:spTree>
    <p:extLst>
      <p:ext uri="{BB962C8B-B14F-4D97-AF65-F5344CB8AC3E}">
        <p14:creationId xmlns:p14="http://schemas.microsoft.com/office/powerpoint/2010/main" val="53237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651" y="248393"/>
            <a:ext cx="10515600" cy="1325563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When we realize we have been </a:t>
            </a:r>
            <a:br>
              <a:rPr lang="en-US" sz="5400" b="1" dirty="0" smtClean="0">
                <a:solidFill>
                  <a:srgbClr val="00B050"/>
                </a:solidFill>
              </a:rPr>
            </a:br>
            <a:r>
              <a:rPr lang="en-US" sz="5400" b="1" dirty="0" smtClean="0">
                <a:solidFill>
                  <a:srgbClr val="00B050"/>
                </a:solidFill>
              </a:rPr>
              <a:t>deceived!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097" y="1825624"/>
            <a:ext cx="11906655" cy="4925371"/>
          </a:xfrm>
        </p:spPr>
        <p:txBody>
          <a:bodyPr>
            <a:normAutofit fontScale="85000" lnSpcReduction="20000"/>
          </a:bodyPr>
          <a:lstStyle/>
          <a:p>
            <a:r>
              <a:rPr lang="en-US" sz="4100" dirty="0" smtClean="0"/>
              <a:t>Will we, like the Prodigal Son, admit it.  I have sinned</a:t>
            </a:r>
            <a:r>
              <a:rPr lang="en-US" sz="4100" dirty="0" smtClean="0"/>
              <a:t>. Lk.15:18</a:t>
            </a:r>
            <a:endParaRPr lang="en-US" sz="4100" dirty="0" smtClean="0"/>
          </a:p>
          <a:p>
            <a:r>
              <a:rPr lang="en-US" sz="4100" dirty="0" smtClean="0"/>
              <a:t>Will we , like the </a:t>
            </a:r>
            <a:r>
              <a:rPr lang="en-US" sz="4100" dirty="0" err="1" smtClean="0"/>
              <a:t>Publican,say</a:t>
            </a:r>
            <a:r>
              <a:rPr lang="en-US" sz="4100" dirty="0" smtClean="0"/>
              <a:t>,   God</a:t>
            </a:r>
            <a:r>
              <a:rPr lang="en-US" sz="4100" dirty="0" smtClean="0"/>
              <a:t>, be merciful</a:t>
            </a:r>
          </a:p>
          <a:p>
            <a:r>
              <a:rPr lang="en-US" sz="4100" dirty="0"/>
              <a:t> </a:t>
            </a:r>
            <a:r>
              <a:rPr lang="en-US" sz="4100" dirty="0" smtClean="0"/>
              <a:t>  to me, the sinner</a:t>
            </a:r>
            <a:r>
              <a:rPr lang="en-US" sz="4100" dirty="0" smtClean="0"/>
              <a:t>!  Luke 18:13</a:t>
            </a:r>
            <a:endParaRPr lang="en-US" sz="4100" dirty="0" smtClean="0"/>
          </a:p>
          <a:p>
            <a:r>
              <a:rPr lang="en-US" sz="4100" dirty="0" smtClean="0"/>
              <a:t> Will we , like Paul, say, “O wretched man that “I” am</a:t>
            </a:r>
            <a:r>
              <a:rPr lang="en-US" sz="4100" dirty="0" smtClean="0"/>
              <a:t>!  </a:t>
            </a:r>
          </a:p>
          <a:p>
            <a:r>
              <a:rPr lang="en-US" sz="4100" dirty="0"/>
              <a:t> </a:t>
            </a:r>
            <a:r>
              <a:rPr lang="en-US" sz="4100" dirty="0" smtClean="0"/>
              <a:t>  </a:t>
            </a:r>
            <a:r>
              <a:rPr lang="en-US" sz="4100" dirty="0" smtClean="0"/>
              <a:t>Rom. 7:23-24</a:t>
            </a:r>
            <a:endParaRPr lang="en-US" sz="4100" dirty="0" smtClean="0"/>
          </a:p>
          <a:p>
            <a:r>
              <a:rPr lang="en-US" sz="4100" dirty="0"/>
              <a:t> </a:t>
            </a:r>
            <a:r>
              <a:rPr lang="en-US" sz="4100" dirty="0" smtClean="0"/>
              <a:t>Will we , like Paul say, “you see here a chief of </a:t>
            </a:r>
            <a:r>
              <a:rPr lang="en-US" sz="4100" dirty="0" err="1" smtClean="0"/>
              <a:t>sinners</a:t>
            </a:r>
            <a:r>
              <a:rPr lang="en-US" sz="4100" dirty="0" err="1" smtClean="0"/>
              <a:t>”.I</a:t>
            </a:r>
            <a:r>
              <a:rPr lang="en-US" sz="4100" dirty="0" smtClean="0"/>
              <a:t> Tim. 1:15</a:t>
            </a:r>
            <a:endParaRPr lang="en-US" sz="4100" dirty="0" smtClean="0"/>
          </a:p>
          <a:p>
            <a:r>
              <a:rPr lang="en-US" sz="4100" dirty="0"/>
              <a:t> </a:t>
            </a:r>
            <a:r>
              <a:rPr lang="en-US" sz="4100" dirty="0" smtClean="0"/>
              <a:t> What will cause you to come to your senses and </a:t>
            </a:r>
          </a:p>
          <a:p>
            <a:r>
              <a:rPr lang="en-US" sz="4100" dirty="0"/>
              <a:t> </a:t>
            </a:r>
            <a:r>
              <a:rPr lang="en-US" sz="4100" dirty="0" smtClean="0"/>
              <a:t> see </a:t>
            </a:r>
            <a:r>
              <a:rPr lang="en-US" sz="4100" dirty="0" smtClean="0"/>
              <a:t> </a:t>
            </a:r>
            <a:r>
              <a:rPr lang="en-US" sz="4100" dirty="0" smtClean="0"/>
              <a:t>it is the devil that is </a:t>
            </a:r>
            <a:r>
              <a:rPr lang="en-US" sz="4100" dirty="0" smtClean="0"/>
              <a:t>seeking to devour </a:t>
            </a:r>
            <a:r>
              <a:rPr lang="en-US" sz="4100" dirty="0" smtClean="0"/>
              <a:t> you I Pet.5: 8</a:t>
            </a:r>
          </a:p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0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77" y="97276"/>
            <a:ext cx="11935838" cy="6760723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sz="4300" dirty="0" smtClean="0"/>
              <a:t>I John 1:7  If…we walk in the </a:t>
            </a:r>
            <a:r>
              <a:rPr lang="en-US" sz="4300" dirty="0" err="1" smtClean="0"/>
              <a:t>light..we</a:t>
            </a:r>
            <a:r>
              <a:rPr lang="en-US" sz="4300" dirty="0" smtClean="0"/>
              <a:t> have fellowship</a:t>
            </a:r>
          </a:p>
          <a:p>
            <a:r>
              <a:rPr lang="en-US" sz="4300" dirty="0" smtClean="0"/>
              <a:t>I John 1:8 If we say we have no </a:t>
            </a:r>
            <a:r>
              <a:rPr lang="en-US" sz="4300" dirty="0" err="1" smtClean="0"/>
              <a:t>sin,we</a:t>
            </a:r>
            <a:r>
              <a:rPr lang="en-US" sz="4300" dirty="0" smtClean="0"/>
              <a:t> deceive ourselves </a:t>
            </a:r>
            <a:r>
              <a:rPr lang="en-US" sz="4300" dirty="0" smtClean="0"/>
              <a:t> and the truth in not in us.  </a:t>
            </a:r>
            <a:endParaRPr lang="en-US" sz="4300" dirty="0" smtClean="0"/>
          </a:p>
          <a:p>
            <a:r>
              <a:rPr lang="en-US" sz="4300" dirty="0" smtClean="0"/>
              <a:t>I John 1:9  If we confess our sins, </a:t>
            </a:r>
            <a:r>
              <a:rPr lang="en-US" sz="4300" dirty="0" smtClean="0"/>
              <a:t>he is faithful and just to </a:t>
            </a:r>
            <a:r>
              <a:rPr lang="en-US" sz="4300" dirty="0" smtClean="0"/>
              <a:t>Forgive our sins and to cleanse us from all unrighteousness..</a:t>
            </a:r>
            <a:endParaRPr lang="en-US" sz="4300" dirty="0" smtClean="0"/>
          </a:p>
          <a:p>
            <a:r>
              <a:rPr lang="en-US" sz="4300" dirty="0" smtClean="0"/>
              <a:t>I John 1:10   If we </a:t>
            </a:r>
            <a:r>
              <a:rPr lang="en-US" sz="4300" dirty="0" smtClean="0"/>
              <a:t>say we have not sinned, we make him</a:t>
            </a:r>
          </a:p>
          <a:p>
            <a:r>
              <a:rPr lang="en-US" sz="4300" dirty="0"/>
              <a:t> </a:t>
            </a:r>
            <a:r>
              <a:rPr lang="en-US" sz="4300" dirty="0" smtClean="0"/>
              <a:t>                      a liar, and his word is not in us. </a:t>
            </a:r>
            <a:endParaRPr lang="en-US" sz="4300" dirty="0" smtClean="0"/>
          </a:p>
          <a:p>
            <a:r>
              <a:rPr lang="en-US" sz="4300" dirty="0" smtClean="0"/>
              <a:t>I John  2:1-2 If </a:t>
            </a:r>
            <a:r>
              <a:rPr lang="en-US" sz="4300" dirty="0" smtClean="0"/>
              <a:t>any man sin, we have an advocate..</a:t>
            </a:r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48903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4101"/>
            <a:ext cx="12101209" cy="6666622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   When </a:t>
            </a:r>
            <a:r>
              <a:rPr lang="en-US" sz="3600" b="1" u="sng" dirty="0" smtClean="0">
                <a:solidFill>
                  <a:srgbClr val="7030A0"/>
                </a:solidFill>
              </a:rPr>
              <a:t>we have </a:t>
            </a:r>
            <a:r>
              <a:rPr lang="en-US" sz="3600" b="1" u="sng" dirty="0" smtClean="0">
                <a:solidFill>
                  <a:srgbClr val="7030A0"/>
                </a:solidFill>
              </a:rPr>
              <a:t> </a:t>
            </a:r>
            <a:r>
              <a:rPr lang="en-US" sz="3600" b="1" u="sng" dirty="0" smtClean="0">
                <a:solidFill>
                  <a:srgbClr val="7030A0"/>
                </a:solidFill>
              </a:rPr>
              <a:t>been led to believe a thing to be true </a:t>
            </a:r>
            <a:endParaRPr lang="en-US" sz="3600" b="1" u="sng" dirty="0" smtClean="0">
              <a:solidFill>
                <a:srgbClr val="7030A0"/>
              </a:solidFill>
            </a:endParaRPr>
          </a:p>
          <a:p>
            <a:r>
              <a:rPr lang="en-US" sz="3600" b="1" u="sng" dirty="0">
                <a:solidFill>
                  <a:srgbClr val="7030A0"/>
                </a:solidFill>
              </a:rPr>
              <a:t> </a:t>
            </a:r>
            <a:r>
              <a:rPr lang="en-US" sz="3600" b="1" u="sng" dirty="0" smtClean="0">
                <a:solidFill>
                  <a:srgbClr val="7030A0"/>
                </a:solidFill>
              </a:rPr>
              <a:t>  </a:t>
            </a:r>
            <a:r>
              <a:rPr lang="en-US" sz="3600" b="1" u="sng" dirty="0" smtClean="0">
                <a:solidFill>
                  <a:srgbClr val="7030A0"/>
                </a:solidFill>
              </a:rPr>
              <a:t>when </a:t>
            </a:r>
            <a:r>
              <a:rPr lang="en-US" sz="3600" b="1" u="sng" dirty="0" smtClean="0">
                <a:solidFill>
                  <a:srgbClr val="7030A0"/>
                </a:solidFill>
              </a:rPr>
              <a:t>it is not, </a:t>
            </a:r>
            <a:r>
              <a:rPr lang="en-US" sz="3600" b="1" u="sng" dirty="0" smtClean="0">
                <a:solidFill>
                  <a:srgbClr val="7030A0"/>
                </a:solidFill>
              </a:rPr>
              <a:t>we have</a:t>
            </a:r>
            <a:r>
              <a:rPr lang="en-US" sz="3600" b="1" u="sng" dirty="0" smtClean="0">
                <a:solidFill>
                  <a:srgbClr val="7030A0"/>
                </a:solidFill>
              </a:rPr>
              <a:t> </a:t>
            </a:r>
            <a:r>
              <a:rPr lang="en-US" sz="3600" b="1" u="sng" dirty="0" smtClean="0">
                <a:solidFill>
                  <a:srgbClr val="7030A0"/>
                </a:solidFill>
              </a:rPr>
              <a:t>been deceived</a:t>
            </a:r>
            <a:r>
              <a:rPr lang="en-US" sz="3600" b="1" u="sng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sz="3600" dirty="0" smtClean="0"/>
              <a:t>   </a:t>
            </a:r>
            <a:r>
              <a:rPr lang="en-US" sz="3600" b="1" u="sng" dirty="0" smtClean="0">
                <a:solidFill>
                  <a:srgbClr val="00B050"/>
                </a:solidFill>
              </a:rPr>
              <a:t>Look at God’s warnings:  </a:t>
            </a:r>
            <a:r>
              <a:rPr lang="en-US" sz="3600" dirty="0" smtClean="0"/>
              <a:t>O.T. "Take </a:t>
            </a:r>
            <a:r>
              <a:rPr lang="en-US" sz="3600" dirty="0" smtClean="0"/>
              <a:t>heed to yourselves, that your heart be not deceived and ye turn aside, and serve other gods, and worship them" (Deut. 11:16</a:t>
            </a:r>
            <a:r>
              <a:rPr lang="en-US" sz="3600" dirty="0" smtClean="0"/>
              <a:t>).</a:t>
            </a:r>
          </a:p>
          <a:p>
            <a:r>
              <a:rPr lang="en-US" sz="3600" dirty="0" smtClean="0"/>
              <a:t>   Warnings from God in the N.T.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</a:t>
            </a:r>
            <a:r>
              <a:rPr lang="en-US" sz="3600" dirty="0" smtClean="0"/>
              <a:t>"Let </a:t>
            </a:r>
            <a:r>
              <a:rPr lang="en-US" sz="3600" dirty="0" smtClean="0"/>
              <a:t>no man deceive himself . . ." (I Cor. 3:18). </a:t>
            </a:r>
            <a:endParaRPr lang="en-US" sz="3600" dirty="0" smtClean="0"/>
          </a:p>
          <a:p>
            <a:r>
              <a:rPr lang="en-US" sz="3600" dirty="0" smtClean="0"/>
              <a:t>       "</a:t>
            </a:r>
            <a:r>
              <a:rPr lang="en-US" sz="3600" dirty="0" smtClean="0"/>
              <a:t>Be not deceived</a:t>
            </a:r>
            <a:r>
              <a:rPr lang="en-US" sz="3600" dirty="0" smtClean="0"/>
              <a:t>,“   I </a:t>
            </a:r>
            <a:r>
              <a:rPr lang="en-US" sz="3600" dirty="0" smtClean="0"/>
              <a:t>Corinthians 15:33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       "</a:t>
            </a:r>
            <a:r>
              <a:rPr lang="en-US" sz="3600" dirty="0" smtClean="0"/>
              <a:t>Be not deceived . . ." (Gal. 6:7). </a:t>
            </a:r>
            <a:r>
              <a:rPr lang="en-US" sz="3600" dirty="0" smtClean="0"/>
              <a:t> </a:t>
            </a:r>
          </a:p>
          <a:p>
            <a:r>
              <a:rPr lang="en-US" sz="3600" dirty="0" smtClean="0"/>
              <a:t> "</a:t>
            </a:r>
            <a:r>
              <a:rPr lang="en-US" sz="3600" dirty="0" smtClean="0"/>
              <a:t>But exhort one another daily, while it is called Today; lest any of you be hardened through the </a:t>
            </a:r>
            <a:r>
              <a:rPr lang="en-US" sz="3600" b="1" u="sng" dirty="0" smtClean="0">
                <a:solidFill>
                  <a:srgbClr val="7030A0"/>
                </a:solidFill>
              </a:rPr>
              <a:t>deceitfulness of </a:t>
            </a:r>
            <a:r>
              <a:rPr lang="en-US" sz="3600" b="1" u="sng" dirty="0" smtClean="0">
                <a:solidFill>
                  <a:srgbClr val="7030A0"/>
                </a:solidFill>
              </a:rPr>
              <a:t>sin</a:t>
            </a:r>
            <a:r>
              <a:rPr lang="en-US" sz="3600" dirty="0" smtClean="0"/>
              <a:t>”</a:t>
            </a:r>
            <a:r>
              <a:rPr lang="en-US" sz="3600" dirty="0" smtClean="0"/>
              <a:t>(Heb</a:t>
            </a:r>
            <a:r>
              <a:rPr lang="en-US" sz="3600" dirty="0" smtClean="0"/>
              <a:t>. 3:13).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404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70C0"/>
                </a:solidFill>
              </a:rPr>
              <a:t>Warnings from God:</a:t>
            </a:r>
            <a:endParaRPr lang="en-US" sz="6000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00B050"/>
                </a:solidFill>
              </a:rPr>
              <a:t>False Teachers</a:t>
            </a:r>
            <a:r>
              <a:rPr lang="en-US" sz="3600" dirty="0" smtClean="0"/>
              <a:t>.  (January  29 ,2017!!!)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/>
              <a:t>2 Peter </a:t>
            </a:r>
            <a:r>
              <a:rPr lang="en-US" sz="3600" dirty="0" smtClean="0"/>
              <a:t>2</a:t>
            </a:r>
            <a:r>
              <a:rPr lang="en-US" sz="3600" dirty="0"/>
              <a:t>:</a:t>
            </a:r>
            <a:r>
              <a:rPr lang="en-US" sz="3600" dirty="0" smtClean="0"/>
              <a:t>  </a:t>
            </a:r>
            <a:r>
              <a:rPr lang="en-US" sz="3600" dirty="0"/>
              <a:t>2 But there were false prophets also among the people, even as there shall be false teachers among you, </a:t>
            </a:r>
            <a:r>
              <a:rPr lang="en-US" sz="3600" b="1" u="sng" dirty="0">
                <a:solidFill>
                  <a:srgbClr val="7030A0"/>
                </a:solidFill>
              </a:rPr>
              <a:t>who </a:t>
            </a:r>
            <a:r>
              <a:rPr lang="en-US" sz="3600" b="1" u="sng" dirty="0" err="1">
                <a:solidFill>
                  <a:srgbClr val="7030A0"/>
                </a:solidFill>
              </a:rPr>
              <a:t>privily</a:t>
            </a:r>
            <a:r>
              <a:rPr lang="en-US" sz="3600" b="1" u="sng" dirty="0">
                <a:solidFill>
                  <a:srgbClr val="7030A0"/>
                </a:solidFill>
              </a:rPr>
              <a:t> shall bring in damnable heresies</a:t>
            </a:r>
            <a:r>
              <a:rPr lang="en-US" sz="3600" dirty="0"/>
              <a:t>, even denying the Lord that bought them, and bring upon themselves swift destruction</a:t>
            </a:r>
          </a:p>
        </p:txBody>
      </p:sp>
    </p:spTree>
    <p:extLst>
      <p:ext uri="{BB962C8B-B14F-4D97-AF65-F5344CB8AC3E}">
        <p14:creationId xmlns:p14="http://schemas.microsoft.com/office/powerpoint/2010/main" val="261790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21830" cy="6857999"/>
          </a:xfrm>
        </p:spPr>
      </p:pic>
    </p:spTree>
    <p:extLst>
      <p:ext uri="{BB962C8B-B14F-4D97-AF65-F5344CB8AC3E}">
        <p14:creationId xmlns:p14="http://schemas.microsoft.com/office/powerpoint/2010/main" val="94774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5916"/>
            <a:ext cx="11926110" cy="6069959"/>
          </a:xfrm>
        </p:spPr>
        <p:txBody>
          <a:bodyPr>
            <a:noAutofit/>
          </a:bodyPr>
          <a:lstStyle/>
          <a:p>
            <a:r>
              <a:rPr lang="en-US" sz="3200" b="1" u="sng" dirty="0" smtClean="0">
                <a:solidFill>
                  <a:srgbClr val="0070C0"/>
                </a:solidFill>
              </a:rPr>
              <a:t>Jesus </a:t>
            </a:r>
            <a:r>
              <a:rPr lang="en-US" sz="3200" b="1" u="sng" dirty="0" smtClean="0">
                <a:solidFill>
                  <a:srgbClr val="0070C0"/>
                </a:solidFill>
              </a:rPr>
              <a:t>Christ said</a:t>
            </a:r>
            <a:r>
              <a:rPr lang="en-US" sz="3200" dirty="0" smtClean="0"/>
              <a:t>:  </a:t>
            </a:r>
            <a:r>
              <a:rPr lang="en-US" sz="3200" dirty="0" smtClean="0"/>
              <a:t> </a:t>
            </a:r>
            <a:r>
              <a:rPr lang="en-US" sz="3200" dirty="0" smtClean="0"/>
              <a:t>"For there shall arise false Christs, and false prophets, and shall show great signs and wonders; insomuch that, if it were possible, they shall deceive the very elect" (Matt. 24:24). </a:t>
            </a:r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dirty="0" smtClean="0"/>
              <a:t>False teachers can be very effective . </a:t>
            </a:r>
            <a:r>
              <a:rPr lang="en-US" sz="3200" dirty="0" smtClean="0"/>
              <a:t>The only way to keep from being deceived by false teachers is to be familiar with the truth. </a:t>
            </a:r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en-US" sz="3200" dirty="0" smtClean="0"/>
              <a:t>Jesus </a:t>
            </a:r>
            <a:r>
              <a:rPr lang="en-US" sz="3200" dirty="0" smtClean="0"/>
              <a:t>said, "And ye shall know the truth, and the truth shall make you free" (John 8:32</a:t>
            </a:r>
            <a:r>
              <a:rPr lang="en-US" sz="3200" dirty="0" smtClean="0"/>
              <a:t>).  Ask for </a:t>
            </a:r>
            <a:r>
              <a:rPr lang="en-US" sz="3200" dirty="0" err="1" smtClean="0"/>
              <a:t>book,chapter</a:t>
            </a:r>
            <a:r>
              <a:rPr lang="en-US" sz="3200" dirty="0" smtClean="0"/>
              <a:t> and verse .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</a:t>
            </a:r>
            <a:r>
              <a:rPr lang="en-US" sz="3200" b="1" u="sng" dirty="0" smtClean="0">
                <a:solidFill>
                  <a:srgbClr val="00B050"/>
                </a:solidFill>
              </a:rPr>
              <a:t>1.  Seek the truth </a:t>
            </a:r>
            <a:r>
              <a:rPr lang="en-US" sz="3200" dirty="0" smtClean="0"/>
              <a:t>(</a:t>
            </a:r>
            <a:r>
              <a:rPr lang="en-US" sz="3200" dirty="0" err="1" smtClean="0"/>
              <a:t>Jno</a:t>
            </a:r>
            <a:r>
              <a:rPr lang="en-US" sz="3200" dirty="0" smtClean="0"/>
              <a:t>. 8:32)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</a:t>
            </a:r>
            <a:r>
              <a:rPr lang="en-US" sz="3200" b="1" u="sng" dirty="0" smtClean="0">
                <a:solidFill>
                  <a:srgbClr val="00B050"/>
                </a:solidFill>
              </a:rPr>
              <a:t>2.  Love the truth. </a:t>
            </a:r>
            <a:r>
              <a:rPr lang="en-US" sz="3200" dirty="0" smtClean="0"/>
              <a:t>(2 Thess.2:10 ..because they received no the love of the </a:t>
            </a:r>
            <a:r>
              <a:rPr lang="en-US" sz="3200" dirty="0" err="1" smtClean="0"/>
              <a:t>truth,that</a:t>
            </a:r>
            <a:r>
              <a:rPr lang="en-US" sz="3200" dirty="0" smtClean="0"/>
              <a:t> they might be saved.”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</a:t>
            </a:r>
            <a:r>
              <a:rPr lang="en-US" sz="3200" b="1" u="sng" dirty="0" smtClean="0">
                <a:solidFill>
                  <a:srgbClr val="00B050"/>
                </a:solidFill>
              </a:rPr>
              <a:t>3.  Obey the truth. </a:t>
            </a:r>
            <a:r>
              <a:rPr lang="en-US" sz="3200" dirty="0" smtClean="0"/>
              <a:t>( Heb.5:8,9)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</a:t>
            </a:r>
            <a:r>
              <a:rPr lang="en-US" sz="3200" b="1" u="sng" dirty="0" smtClean="0">
                <a:solidFill>
                  <a:srgbClr val="00B050"/>
                </a:solidFill>
              </a:rPr>
              <a:t>4.  Abide in truth.  </a:t>
            </a:r>
            <a:r>
              <a:rPr lang="en-US" sz="3200" dirty="0" smtClean="0"/>
              <a:t>(2 John 9-10)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4597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375" y="73295"/>
            <a:ext cx="10515600" cy="1325563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0070C0"/>
                </a:solidFill>
              </a:rPr>
              <a:t>We must be careful about  money!</a:t>
            </a:r>
            <a:endParaRPr lang="en-US" b="1" i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40860"/>
            <a:ext cx="11185187" cy="5817140"/>
          </a:xfrm>
        </p:spPr>
        <p:txBody>
          <a:bodyPr/>
          <a:lstStyle/>
          <a:p>
            <a:r>
              <a:rPr lang="en-US" sz="3600" b="1" dirty="0" smtClean="0"/>
              <a:t>Matt. 6:19-21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Is it possible for us to allow ourselves to think</a:t>
            </a:r>
          </a:p>
          <a:p>
            <a:r>
              <a:rPr lang="en-US" sz="3600" b="1" dirty="0"/>
              <a:t>t</a:t>
            </a:r>
            <a:r>
              <a:rPr lang="en-US" sz="3600" b="1" dirty="0" smtClean="0"/>
              <a:t>here is security in wealth?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Can we be deceived.?   </a:t>
            </a:r>
            <a:r>
              <a:rPr lang="en-US" sz="3600" b="1" dirty="0"/>
              <a:t>In the parable of the sower, Jesus warned us against such danger. "He also that received seed among thorns is he that </a:t>
            </a:r>
            <a:r>
              <a:rPr lang="en-US" sz="3600" b="1" dirty="0" err="1"/>
              <a:t>heareth</a:t>
            </a:r>
            <a:r>
              <a:rPr lang="en-US" sz="3600" b="1" dirty="0"/>
              <a:t> the word; and the care of this world and the deceitfulness of riches, choke the word, and he </a:t>
            </a:r>
            <a:r>
              <a:rPr lang="en-US" sz="3600" b="1" dirty="0" err="1"/>
              <a:t>becometh</a:t>
            </a:r>
            <a:r>
              <a:rPr lang="en-US" sz="3600" b="1" dirty="0"/>
              <a:t> unfruitful" (Matt. 13:22).</a:t>
            </a:r>
            <a:endParaRPr lang="en-US" sz="3600" b="1" dirty="0" smtClean="0"/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8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446" y="94100"/>
            <a:ext cx="11768848" cy="6763899"/>
          </a:xfrm>
        </p:spPr>
        <p:txBody>
          <a:bodyPr>
            <a:normAutofit/>
          </a:bodyPr>
          <a:lstStyle/>
          <a:p>
            <a:r>
              <a:rPr lang="en-US" sz="4000" b="1" i="1" u="sng" dirty="0" smtClean="0">
                <a:solidFill>
                  <a:srgbClr val="00B050"/>
                </a:solidFill>
              </a:rPr>
              <a:t>Remember:  (  Still true on  January 29, 2017  )</a:t>
            </a:r>
          </a:p>
          <a:p>
            <a:r>
              <a:rPr lang="en-US" sz="4000" dirty="0" smtClean="0"/>
              <a:t>"For </a:t>
            </a:r>
            <a:r>
              <a:rPr lang="en-US" sz="4000" b="1" u="sng" dirty="0" smtClean="0">
                <a:solidFill>
                  <a:srgbClr val="0070C0"/>
                </a:solidFill>
              </a:rPr>
              <a:t>the love of money </a:t>
            </a:r>
            <a:r>
              <a:rPr lang="en-US" sz="4000" dirty="0" smtClean="0"/>
              <a:t>is the root of all evil; which while some coveted after, they have erred from the faith, and pierced themselves through with many sorrows" (I Tim. 6:10). </a:t>
            </a:r>
            <a:endParaRPr lang="en-US" sz="4000" dirty="0" smtClean="0"/>
          </a:p>
          <a:p>
            <a:r>
              <a:rPr lang="en-US" sz="4000" b="1" u="sng" dirty="0" smtClean="0">
                <a:solidFill>
                  <a:srgbClr val="0070C0"/>
                </a:solidFill>
              </a:rPr>
              <a:t>"</a:t>
            </a:r>
            <a:r>
              <a:rPr lang="en-US" sz="4000" b="1" u="sng" dirty="0" smtClean="0">
                <a:solidFill>
                  <a:srgbClr val="0070C0"/>
                </a:solidFill>
              </a:rPr>
              <a:t>For what is a man profited' </a:t>
            </a:r>
            <a:r>
              <a:rPr lang="en-US" sz="4000" dirty="0" smtClean="0"/>
              <a:t>if he shall gain the whole world, and lose his own soul? or what shall a man give in exchange for his soul ?" (Matt. 16: 26).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2659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263" y="444298"/>
            <a:ext cx="11652116" cy="641370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Bible readers know that:  </a:t>
            </a:r>
            <a:r>
              <a:rPr lang="en-US" sz="4000" b="1" u="sng" dirty="0" smtClean="0">
                <a:solidFill>
                  <a:srgbClr val="0070C0"/>
                </a:solidFill>
              </a:rPr>
              <a:t>Strong </a:t>
            </a:r>
            <a:r>
              <a:rPr lang="en-US" sz="4000" b="1" u="sng" dirty="0" smtClean="0">
                <a:solidFill>
                  <a:srgbClr val="0070C0"/>
                </a:solidFill>
              </a:rPr>
              <a:t>Drink Deceives </a:t>
            </a:r>
          </a:p>
          <a:p>
            <a:r>
              <a:rPr lang="en-US" sz="4000" dirty="0" smtClean="0"/>
              <a:t>   "</a:t>
            </a:r>
            <a:r>
              <a:rPr lang="en-US" sz="4000" dirty="0" smtClean="0"/>
              <a:t>Wine is a mocker, strong drink is raging; and whosoever is </a:t>
            </a:r>
            <a:r>
              <a:rPr lang="en-US" sz="4000" b="1" u="sng" dirty="0" smtClean="0">
                <a:solidFill>
                  <a:srgbClr val="0070C0"/>
                </a:solidFill>
              </a:rPr>
              <a:t>deceived thereby </a:t>
            </a:r>
            <a:r>
              <a:rPr lang="en-US" sz="4000" dirty="0" smtClean="0"/>
              <a:t>is not wise" (Prov. 20:1</a:t>
            </a:r>
            <a:r>
              <a:rPr lang="en-US" sz="4000" dirty="0" smtClean="0"/>
              <a:t>).  </a:t>
            </a:r>
            <a:r>
              <a:rPr lang="en-US" sz="4000" b="1" u="sng" dirty="0" smtClean="0">
                <a:solidFill>
                  <a:srgbClr val="00B050"/>
                </a:solidFill>
              </a:rPr>
              <a:t>(Still true on January 29, 2017)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en-US" sz="4000" dirty="0" smtClean="0"/>
              <a:t> </a:t>
            </a:r>
            <a:r>
              <a:rPr lang="en-US" sz="4000" dirty="0" smtClean="0"/>
              <a:t>A drinking man thinks he can "drown his sorrows." Not really he is just being deceived. </a:t>
            </a:r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One preacher </a:t>
            </a:r>
            <a:r>
              <a:rPr lang="en-US" sz="4000" dirty="0" smtClean="0"/>
              <a:t>Told of seeing a </a:t>
            </a:r>
            <a:r>
              <a:rPr lang="en-US" sz="4000" dirty="0" smtClean="0"/>
              <a:t>beer </a:t>
            </a:r>
            <a:r>
              <a:rPr lang="en-US" sz="4000" dirty="0" smtClean="0"/>
              <a:t>ad, which told how a particular beer was sparkling, tasteful and </a:t>
            </a:r>
            <a:r>
              <a:rPr lang="en-US" sz="4000" dirty="0" smtClean="0"/>
              <a:t>delightful</a:t>
            </a:r>
            <a:r>
              <a:rPr lang="en-US" sz="4000" dirty="0"/>
              <a:t> </a:t>
            </a:r>
            <a:r>
              <a:rPr lang="en-US" sz="4000" dirty="0" smtClean="0"/>
              <a:t>He said </a:t>
            </a:r>
            <a:r>
              <a:rPr lang="en-US" sz="4000" dirty="0" smtClean="0"/>
              <a:t>He thought  </a:t>
            </a:r>
            <a:r>
              <a:rPr lang="en-US" sz="4000" dirty="0" smtClean="0"/>
              <a:t>that it could have read sparkling, tasteful, and </a:t>
            </a:r>
            <a:r>
              <a:rPr lang="en-US" sz="4000" b="1" u="sng" dirty="0" smtClean="0">
                <a:solidFill>
                  <a:srgbClr val="0070C0"/>
                </a:solidFill>
              </a:rPr>
              <a:t>deceitful!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62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97" y="0"/>
            <a:ext cx="11943946" cy="6731540"/>
          </a:xfrm>
        </p:spPr>
        <p:txBody>
          <a:bodyPr/>
          <a:lstStyle/>
          <a:p>
            <a:r>
              <a:rPr lang="en-US" sz="4400" b="1" u="sng" dirty="0" smtClean="0">
                <a:solidFill>
                  <a:srgbClr val="0070C0"/>
                </a:solidFill>
              </a:rPr>
              <a:t>One May Be Deceived by a Misuse</a:t>
            </a:r>
          </a:p>
          <a:p>
            <a:r>
              <a:rPr lang="en-US" sz="4400" b="1" u="sng" dirty="0" smtClean="0">
                <a:solidFill>
                  <a:srgbClr val="0070C0"/>
                </a:solidFill>
              </a:rPr>
              <a:t>Of His Tongue</a:t>
            </a:r>
          </a:p>
          <a:p>
            <a:r>
              <a:rPr lang="en-US" sz="4000" dirty="0" smtClean="0"/>
              <a:t>James said, "If any man among you seem to be religious, and </a:t>
            </a:r>
            <a:r>
              <a:rPr lang="en-US" sz="4000" dirty="0" err="1" smtClean="0"/>
              <a:t>bridleth</a:t>
            </a:r>
            <a:r>
              <a:rPr lang="en-US" sz="4000" dirty="0" smtClean="0"/>
              <a:t> not his tongue, but </a:t>
            </a:r>
            <a:r>
              <a:rPr lang="en-US" sz="4000" dirty="0" err="1" smtClean="0"/>
              <a:t>deceiveth</a:t>
            </a:r>
            <a:r>
              <a:rPr lang="en-US" sz="4000" dirty="0" smtClean="0"/>
              <a:t> his own heart, this man's religion is vain" (James 1:26</a:t>
            </a:r>
            <a:r>
              <a:rPr lang="en-US" sz="4000" dirty="0" smtClean="0"/>
              <a:t>).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en-US" sz="4000" dirty="0" smtClean="0"/>
              <a:t> Jesus clearly states in Matt.12:36-37 that we</a:t>
            </a:r>
          </a:p>
          <a:p>
            <a:r>
              <a:rPr lang="en-US" sz="4000" dirty="0" smtClean="0"/>
              <a:t>Shall be judged by our words!.  Don’t be deceived</a:t>
            </a:r>
          </a:p>
          <a:p>
            <a:r>
              <a:rPr lang="en-US" sz="4000" dirty="0" smtClean="0"/>
              <a:t>In thinking that won’t happen!  </a:t>
            </a:r>
            <a:r>
              <a:rPr lang="en-US" sz="4000" b="1" u="sng" dirty="0" smtClean="0">
                <a:solidFill>
                  <a:srgbClr val="00B050"/>
                </a:solidFill>
              </a:rPr>
              <a:t>(Still true on</a:t>
            </a:r>
          </a:p>
          <a:p>
            <a:r>
              <a:rPr lang="en-US" sz="4000" b="1" u="sng" dirty="0" smtClean="0">
                <a:solidFill>
                  <a:srgbClr val="00B050"/>
                </a:solidFill>
              </a:rPr>
              <a:t>January 29,2017</a:t>
            </a:r>
            <a:r>
              <a:rPr lang="en-US" sz="4000" dirty="0" smtClean="0"/>
              <a:t>)</a:t>
            </a:r>
            <a:r>
              <a:rPr lang="en-US" sz="4000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17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370"/>
            <a:ext cx="10515600" cy="6011593"/>
          </a:xfrm>
        </p:spPr>
        <p:txBody>
          <a:bodyPr>
            <a:normAutofit fontScale="85000" lnSpcReduction="20000"/>
          </a:bodyPr>
          <a:lstStyle/>
          <a:p>
            <a:r>
              <a:rPr lang="en-US" sz="3900" dirty="0" smtClean="0"/>
              <a:t>Another Deception we must be constantly aware of:              </a:t>
            </a:r>
            <a:r>
              <a:rPr lang="en-US" sz="8600" b="1" u="sng" dirty="0" smtClean="0">
                <a:solidFill>
                  <a:srgbClr val="0070C0"/>
                </a:solidFill>
              </a:rPr>
              <a:t>Time!</a:t>
            </a:r>
          </a:p>
          <a:p>
            <a:pPr marL="0" indent="0">
              <a:buNone/>
            </a:pPr>
            <a:r>
              <a:rPr lang="en-US" sz="3900" dirty="0" smtClean="0"/>
              <a:t>      James 4:17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Heb. 9:27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Eccl. 9:5</a:t>
            </a:r>
          </a:p>
          <a:p>
            <a:r>
              <a:rPr lang="en-US" sz="3900" dirty="0"/>
              <a:t> </a:t>
            </a:r>
            <a:r>
              <a:rPr lang="en-US" sz="3900" dirty="0" smtClean="0"/>
              <a:t>  Psalm 90:10 </a:t>
            </a:r>
            <a:r>
              <a:rPr lang="en-US" sz="3900" baseline="30000" dirty="0" smtClean="0"/>
              <a:t>10</a:t>
            </a:r>
            <a:r>
              <a:rPr lang="en-US" sz="3900" baseline="30000" dirty="0"/>
              <a:t> </a:t>
            </a:r>
            <a:r>
              <a:rPr lang="en-US" sz="3900" dirty="0"/>
              <a:t>The days of our years are threescore years and ten; and if by reason of strength they be fourscore years, yet is their strength </a:t>
            </a:r>
            <a:r>
              <a:rPr lang="en-US" sz="3900" dirty="0" err="1"/>
              <a:t>labour</a:t>
            </a:r>
            <a:r>
              <a:rPr lang="en-US" sz="3900" dirty="0"/>
              <a:t> and sorrow; for it is soon cut off, and we fly away</a:t>
            </a:r>
            <a:r>
              <a:rPr lang="en-US" sz="3900" dirty="0" smtClean="0"/>
              <a:t>.</a:t>
            </a:r>
          </a:p>
          <a:p>
            <a:r>
              <a:rPr lang="en-US" dirty="0"/>
              <a:t> </a:t>
            </a:r>
            <a:r>
              <a:rPr lang="en-US" sz="3900" b="1" u="sng" dirty="0">
                <a:solidFill>
                  <a:srgbClr val="0070C0"/>
                </a:solidFill>
              </a:rPr>
              <a:t>"Boast not thyself of tomorrow; for thou </a:t>
            </a:r>
            <a:r>
              <a:rPr lang="en-US" sz="3900" b="1" u="sng" dirty="0" err="1">
                <a:solidFill>
                  <a:srgbClr val="0070C0"/>
                </a:solidFill>
              </a:rPr>
              <a:t>knowest</a:t>
            </a:r>
            <a:r>
              <a:rPr lang="en-US" sz="3900" b="1" u="sng" dirty="0">
                <a:solidFill>
                  <a:srgbClr val="0070C0"/>
                </a:solidFill>
              </a:rPr>
              <a:t> not what a day may bring forth" (Prov. 27:1</a:t>
            </a:r>
            <a:r>
              <a:rPr lang="en-US" sz="3900" b="1" u="sng" dirty="0" smtClean="0">
                <a:solidFill>
                  <a:srgbClr val="0070C0"/>
                </a:solidFill>
              </a:rPr>
              <a:t>).</a:t>
            </a:r>
          </a:p>
          <a:p>
            <a:r>
              <a:rPr lang="en-US" sz="3900" b="1" u="sng" dirty="0">
                <a:solidFill>
                  <a:srgbClr val="0070C0"/>
                </a:solidFill>
              </a:rPr>
              <a:t> </a:t>
            </a:r>
            <a:r>
              <a:rPr lang="en-US" sz="3900" b="1" u="sng" dirty="0" smtClean="0">
                <a:solidFill>
                  <a:srgbClr val="0070C0"/>
                </a:solidFill>
              </a:rPr>
              <a:t>  </a:t>
            </a:r>
            <a:r>
              <a:rPr lang="en-US" sz="3900" b="1" dirty="0" smtClean="0">
                <a:solidFill>
                  <a:srgbClr val="00B050"/>
                </a:solidFill>
              </a:rPr>
              <a:t>  Still true on January 29,2017</a:t>
            </a:r>
            <a:endParaRPr lang="en-US" sz="3900" b="1" dirty="0">
              <a:solidFill>
                <a:srgbClr val="00B050"/>
              </a:solidFill>
            </a:endParaRP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19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262" y="210834"/>
            <a:ext cx="11895307" cy="642343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B050"/>
                </a:solidFill>
              </a:rPr>
              <a:t>We can listen to God</a:t>
            </a:r>
          </a:p>
          <a:p>
            <a:r>
              <a:rPr lang="en-US" sz="4800" b="1" dirty="0" smtClean="0">
                <a:solidFill>
                  <a:srgbClr val="00B050"/>
                </a:solidFill>
              </a:rPr>
              <a:t>We must listen to God</a:t>
            </a:r>
          </a:p>
          <a:p>
            <a:r>
              <a:rPr lang="en-US" sz="4800" b="1" dirty="0" smtClean="0">
                <a:solidFill>
                  <a:srgbClr val="00B050"/>
                </a:solidFill>
              </a:rPr>
              <a:t>We have to be ready and prepared to meet God.</a:t>
            </a:r>
          </a:p>
          <a:p>
            <a:endParaRPr lang="en-US" sz="4800" b="1" dirty="0"/>
          </a:p>
          <a:p>
            <a:r>
              <a:rPr lang="en-US" sz="4800" b="1" dirty="0" smtClean="0"/>
              <a:t>I want to be prepared, don’t you???</a:t>
            </a:r>
          </a:p>
          <a:p>
            <a:endParaRPr lang="en-US" sz="4800" b="1" dirty="0"/>
          </a:p>
          <a:p>
            <a:r>
              <a:rPr lang="en-US" sz="4800" b="1" dirty="0" smtClean="0"/>
              <a:t>   Today:  January 29, 2017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91828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26" y="162194"/>
            <a:ext cx="11905034" cy="6579073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/>
              </a:rPr>
              <a:t>“Even him, whose coming is after the working of Satan with all power and signs and lying wonders, And with all </a:t>
            </a:r>
            <a:r>
              <a:rPr lang="en-US" sz="4000" b="1" u="sng" dirty="0" smtClean="0">
                <a:solidFill>
                  <a:srgbClr val="00B0F0"/>
                </a:solidFill>
                <a:effectLst/>
              </a:rPr>
              <a:t>deceivableness of unrighteousness </a:t>
            </a:r>
            <a:r>
              <a:rPr lang="en-US" sz="4000" dirty="0" smtClean="0">
                <a:effectLst/>
              </a:rPr>
              <a:t>in them that perish; because they received not the love of the truth, that they might be saved. And for this cause God shall send them strong delusion, that they should believe a lie: That they all might be damned </a:t>
            </a:r>
            <a:r>
              <a:rPr lang="en-US" sz="4000" b="1" u="sng" dirty="0" smtClean="0">
                <a:solidFill>
                  <a:srgbClr val="00B0F0"/>
                </a:solidFill>
                <a:effectLst/>
              </a:rPr>
              <a:t>who believed not the truth</a:t>
            </a:r>
            <a:r>
              <a:rPr lang="en-US" sz="4000" dirty="0" smtClean="0">
                <a:effectLst/>
              </a:rPr>
              <a:t>, but had pleasure in unrighteousness.” 2 Thessalonians 2:9-12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9859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77" y="165370"/>
            <a:ext cx="12094723" cy="6585626"/>
          </a:xfrm>
        </p:spPr>
        <p:txBody>
          <a:bodyPr>
            <a:normAutofit/>
          </a:bodyPr>
          <a:lstStyle/>
          <a:p>
            <a:r>
              <a:rPr lang="en-US" sz="4400" dirty="0" smtClean="0"/>
              <a:t>2 Cor. 11:3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But I am afraid that, as the serpent</a:t>
            </a:r>
          </a:p>
          <a:p>
            <a:r>
              <a:rPr lang="en-US" sz="4400" u="sng" dirty="0" smtClean="0"/>
              <a:t> </a:t>
            </a:r>
            <a:r>
              <a:rPr lang="en-US" sz="4400" b="1" u="sng" dirty="0" smtClean="0">
                <a:solidFill>
                  <a:srgbClr val="7030A0"/>
                </a:solidFill>
              </a:rPr>
              <a:t>deceived Eve by his craftiness</a:t>
            </a:r>
            <a:r>
              <a:rPr lang="en-US" sz="4400" u="sng" dirty="0" smtClean="0"/>
              <a:t>,</a:t>
            </a:r>
            <a:r>
              <a:rPr lang="en-US" sz="4400" dirty="0" smtClean="0"/>
              <a:t> your minds will</a:t>
            </a:r>
          </a:p>
          <a:p>
            <a:r>
              <a:rPr lang="en-US" sz="4400" dirty="0" smtClean="0"/>
              <a:t> be led astray from the simplicity and purity of </a:t>
            </a:r>
          </a:p>
          <a:p>
            <a:r>
              <a:rPr lang="en-US" sz="4400" dirty="0" smtClean="0"/>
              <a:t>devotion to Christ</a:t>
            </a:r>
            <a:r>
              <a:rPr lang="en-US" sz="4400" dirty="0" smtClean="0"/>
              <a:t>.</a:t>
            </a:r>
          </a:p>
          <a:p>
            <a:endParaRPr lang="en-US" sz="4400" dirty="0"/>
          </a:p>
          <a:p>
            <a:r>
              <a:rPr lang="en-US" sz="4400" b="1" u="sng" dirty="0" smtClean="0">
                <a:solidFill>
                  <a:srgbClr val="00B050"/>
                </a:solidFill>
              </a:rPr>
              <a:t>Don’t let Satan, the devil, get you!!!</a:t>
            </a:r>
            <a:endParaRPr lang="en-US" sz="44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45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5" y="233464"/>
            <a:ext cx="11887200" cy="6624536"/>
          </a:xfrm>
        </p:spPr>
        <p:txBody>
          <a:bodyPr>
            <a:normAutofit lnSpcReduction="10000"/>
          </a:bodyPr>
          <a:lstStyle/>
          <a:p>
            <a:r>
              <a:rPr lang="en-US" sz="4400" b="1" dirty="0"/>
              <a:t>W</a:t>
            </a:r>
            <a:r>
              <a:rPr lang="en-US" sz="4400" b="1" dirty="0" smtClean="0">
                <a:effectLst/>
              </a:rPr>
              <a:t>e have a personal responsibility to see that</a:t>
            </a:r>
          </a:p>
          <a:p>
            <a:r>
              <a:rPr lang="en-US" sz="4400" b="1" dirty="0" smtClean="0">
                <a:effectLst/>
              </a:rPr>
              <a:t> we are not deceived.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</a:t>
            </a:r>
            <a:r>
              <a:rPr lang="en-US" sz="4000" b="1" u="sng" dirty="0" smtClean="0">
                <a:solidFill>
                  <a:srgbClr val="00B050"/>
                </a:solidFill>
              </a:rPr>
              <a:t>The</a:t>
            </a:r>
            <a:r>
              <a:rPr lang="en-US" sz="4000" b="1" u="sng" dirty="0" smtClean="0">
                <a:solidFill>
                  <a:srgbClr val="00B050"/>
                </a:solidFill>
                <a:effectLst/>
              </a:rPr>
              <a:t> Ephesians are commanded: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en-US" sz="4000" dirty="0" smtClean="0">
                <a:effectLst/>
              </a:rPr>
              <a:t>"Let no one </a:t>
            </a:r>
            <a:r>
              <a:rPr lang="en-US" sz="4000" b="1" u="sng" dirty="0" smtClean="0">
                <a:solidFill>
                  <a:srgbClr val="7030A0"/>
                </a:solidFill>
                <a:effectLst/>
              </a:rPr>
              <a:t>deceive you </a:t>
            </a:r>
            <a:r>
              <a:rPr lang="en-US" sz="4000" dirty="0" smtClean="0">
                <a:effectLst/>
              </a:rPr>
              <a:t>with empty words, for</a:t>
            </a:r>
          </a:p>
          <a:p>
            <a:r>
              <a:rPr lang="en-US" sz="4000" dirty="0" smtClean="0">
                <a:effectLst/>
              </a:rPr>
              <a:t> because of these things the wrath of God comes </a:t>
            </a:r>
          </a:p>
          <a:p>
            <a:r>
              <a:rPr lang="en-US" sz="4000" dirty="0" smtClean="0">
                <a:effectLst/>
              </a:rPr>
              <a:t>upon the sons of disobedience" (</a:t>
            </a:r>
            <a:r>
              <a:rPr lang="en-US" sz="4000" dirty="0" smtClean="0">
                <a:effectLst/>
                <a:hlinkClick r:id="rId2"/>
              </a:rPr>
              <a:t>Eph. 5:6</a:t>
            </a:r>
            <a:r>
              <a:rPr lang="en-US" sz="4000" dirty="0" smtClean="0">
                <a:effectLst/>
              </a:rPr>
              <a:t>).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Timothy is </a:t>
            </a:r>
            <a:r>
              <a:rPr lang="en-US" sz="4000" dirty="0" smtClean="0"/>
              <a:t>told</a:t>
            </a:r>
            <a:r>
              <a:rPr lang="en-US" sz="4000" dirty="0" smtClean="0"/>
              <a:t>:  </a:t>
            </a:r>
            <a:r>
              <a:rPr lang="en-US" sz="4000" dirty="0" smtClean="0">
                <a:effectLst/>
              </a:rPr>
              <a:t>"Now the Spirit expressly says that in latter times some will depart from the faith, </a:t>
            </a:r>
            <a:r>
              <a:rPr lang="en-US" sz="4000" u="sng" dirty="0" smtClean="0">
                <a:solidFill>
                  <a:srgbClr val="7030A0"/>
                </a:solidFill>
                <a:effectLst/>
              </a:rPr>
              <a:t>giving heed to deceiving spirits and doctrines of demons, </a:t>
            </a:r>
            <a:r>
              <a:rPr lang="en-US" sz="4000" dirty="0" smtClean="0">
                <a:effectLst/>
              </a:rPr>
              <a:t>speaking lies in hypocrisy, having their own conscience seared with a hot iron" (</a:t>
            </a:r>
            <a:r>
              <a:rPr lang="en-US" sz="4000" dirty="0" smtClean="0">
                <a:effectLst/>
                <a:hlinkClick r:id="rId3"/>
              </a:rPr>
              <a:t>1 Tim. 4:1-2</a:t>
            </a:r>
            <a:r>
              <a:rPr lang="en-US" sz="4000" dirty="0" smtClean="0">
                <a:effectLst/>
              </a:rPr>
              <a:t>).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0272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How can we get it back</a:t>
            </a:r>
          </a:p>
          <a:p>
            <a:r>
              <a:rPr lang="en-US" sz="6600" b="1" dirty="0" smtClean="0"/>
              <a:t>Together…?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38260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hlinkClick r:id="rId2" tooltip="Colossians 2:8"/>
              </a:rPr>
              <a:t>Colossians 2:8</a:t>
            </a:r>
            <a:r>
              <a:rPr lang="en-US" sz="4000" dirty="0" smtClean="0"/>
              <a:t> - Beware lest any man spoil you through philosophy and </a:t>
            </a:r>
            <a:r>
              <a:rPr lang="en-US" sz="8800" b="1" u="sng" dirty="0" smtClean="0">
                <a:solidFill>
                  <a:srgbClr val="002060"/>
                </a:solidFill>
              </a:rPr>
              <a:t>vain deceit</a:t>
            </a:r>
            <a:r>
              <a:rPr lang="en-US" sz="4000" dirty="0" smtClean="0"/>
              <a:t>, after the tradition of men, after the rudiments of the world, and not after Christ.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2925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>
                <a:hlinkClick r:id="rId2" tooltip="2 Timothy 3:13"/>
              </a:rPr>
              <a:t>2 Timothy 3:13</a:t>
            </a:r>
            <a:r>
              <a:rPr lang="en-US" sz="4000" dirty="0" smtClean="0"/>
              <a:t> - But evil men and seducers shall wax worse and worse, </a:t>
            </a:r>
            <a:r>
              <a:rPr lang="en-US" sz="9600" b="1" u="sng" dirty="0" smtClean="0">
                <a:solidFill>
                  <a:srgbClr val="00B050"/>
                </a:solidFill>
              </a:rPr>
              <a:t>deceiving, and being deceived.</a:t>
            </a:r>
            <a:endParaRPr lang="en-US" sz="96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7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hlinkClick r:id="rId2" tooltip="Titus 3:3-3:7"/>
              </a:rPr>
              <a:t>Titus 3:3-7</a:t>
            </a:r>
            <a:r>
              <a:rPr lang="en-US" sz="4000" dirty="0" smtClean="0"/>
              <a:t> - For we ourselves also were sometimes foolish, disobedient, </a:t>
            </a:r>
            <a:r>
              <a:rPr lang="en-US" sz="6000" b="1" u="sng" dirty="0" smtClean="0">
                <a:solidFill>
                  <a:srgbClr val="00B050"/>
                </a:solidFill>
              </a:rPr>
              <a:t>deceived</a:t>
            </a:r>
            <a:r>
              <a:rPr lang="en-US" sz="4000" dirty="0" smtClean="0"/>
              <a:t>, serving divers lusts and pleasures, living in malice and envy, hateful, [and] hating one another. </a:t>
            </a:r>
            <a:r>
              <a:rPr lang="en-US" dirty="0" smtClean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93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Don’t be deceived like </a:t>
            </a:r>
            <a:r>
              <a:rPr lang="en-US" b="1" u="sng" dirty="0" smtClean="0">
                <a:solidFill>
                  <a:srgbClr val="00B050"/>
                </a:solidFill>
              </a:rPr>
              <a:t>Joshua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6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Don’t be deceived like Jacob—thought Joseph was dead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5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Don’t be deceived like the Prodigal Son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2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460" y="191377"/>
            <a:ext cx="10515600" cy="646234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 feel so badly when someone </a:t>
            </a:r>
          </a:p>
          <a:p>
            <a:r>
              <a:rPr lang="en-US" sz="3600" dirty="0" smtClean="0"/>
              <a:t>Quits serving the Lord!   (Erring brethren, children</a:t>
            </a:r>
          </a:p>
          <a:p>
            <a:r>
              <a:rPr lang="en-US" sz="3600" dirty="0" smtClean="0"/>
              <a:t>Of God gone back into the world.  Lk. 9:62</a:t>
            </a:r>
          </a:p>
          <a:p>
            <a:endParaRPr lang="en-US" sz="3600" dirty="0"/>
          </a:p>
          <a:p>
            <a:r>
              <a:rPr lang="en-US" sz="3600" dirty="0" smtClean="0"/>
              <a:t>We ought to.</a:t>
            </a:r>
          </a:p>
          <a:p>
            <a:endParaRPr lang="en-US" sz="3600" dirty="0"/>
          </a:p>
          <a:p>
            <a:r>
              <a:rPr lang="en-US" sz="3600" b="1" u="sng" dirty="0" smtClean="0">
                <a:solidFill>
                  <a:srgbClr val="00B050"/>
                </a:solidFill>
              </a:rPr>
              <a:t>Our hearts can be broken by our actions,</a:t>
            </a:r>
          </a:p>
          <a:p>
            <a:r>
              <a:rPr lang="en-US" sz="3600" b="1" u="sng" dirty="0" smtClean="0">
                <a:solidFill>
                  <a:srgbClr val="00B050"/>
                </a:solidFill>
              </a:rPr>
              <a:t>Or the actions of others we love so dearly!</a:t>
            </a:r>
            <a:endParaRPr lang="en-US" sz="36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2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21830" cy="6857999"/>
          </a:xfrm>
        </p:spPr>
      </p:pic>
    </p:spTree>
    <p:extLst>
      <p:ext uri="{BB962C8B-B14F-4D97-AF65-F5344CB8AC3E}">
        <p14:creationId xmlns:p14="http://schemas.microsoft.com/office/powerpoint/2010/main" val="108698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Jesus is the only one that can mend us,</a:t>
            </a:r>
            <a:br>
              <a:rPr lang="en-US" b="1" u="sng" dirty="0" smtClean="0">
                <a:solidFill>
                  <a:srgbClr val="00B050"/>
                </a:solidFill>
              </a:rPr>
            </a:br>
            <a:r>
              <a:rPr lang="en-US" b="1" u="sng" dirty="0" smtClean="0">
                <a:solidFill>
                  <a:srgbClr val="00B050"/>
                </a:solidFill>
              </a:rPr>
              <a:t>and make us well  again!.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54554"/>
          </a:xfrm>
        </p:spPr>
        <p:txBody>
          <a:bodyPr>
            <a:normAutofit fontScale="47500" lnSpcReduction="20000"/>
          </a:bodyPr>
          <a:lstStyle/>
          <a:p>
            <a:r>
              <a:rPr lang="en-US" sz="7600" dirty="0" smtClean="0"/>
              <a:t>  He is inviting us all to turn</a:t>
            </a:r>
          </a:p>
          <a:p>
            <a:r>
              <a:rPr lang="en-US" sz="7600" dirty="0"/>
              <a:t> </a:t>
            </a:r>
            <a:r>
              <a:rPr lang="en-US" sz="7600" dirty="0" smtClean="0"/>
              <a:t> to Him this morning.  How</a:t>
            </a:r>
          </a:p>
          <a:p>
            <a:r>
              <a:rPr lang="en-US" sz="7600" dirty="0"/>
              <a:t> </a:t>
            </a:r>
            <a:r>
              <a:rPr lang="en-US" sz="7600" dirty="0" smtClean="0"/>
              <a:t> broken we get as we leave the</a:t>
            </a:r>
          </a:p>
          <a:p>
            <a:r>
              <a:rPr lang="en-US" sz="7600" dirty="0"/>
              <a:t> </a:t>
            </a:r>
            <a:r>
              <a:rPr lang="en-US" sz="7600" dirty="0" smtClean="0"/>
              <a:t> Lord and go  try living without Him.</a:t>
            </a:r>
          </a:p>
          <a:p>
            <a:r>
              <a:rPr lang="en-US" sz="7600" dirty="0"/>
              <a:t> </a:t>
            </a:r>
            <a:r>
              <a:rPr lang="en-US" sz="7600" dirty="0" smtClean="0"/>
              <a:t>  </a:t>
            </a:r>
          </a:p>
          <a:p>
            <a:r>
              <a:rPr lang="en-US" sz="7600" dirty="0"/>
              <a:t> </a:t>
            </a:r>
            <a:r>
              <a:rPr lang="en-US" sz="7600" dirty="0" smtClean="0"/>
              <a:t> He is our Friend…He is our </a:t>
            </a:r>
            <a:r>
              <a:rPr lang="en-US" sz="7600" dirty="0" err="1" smtClean="0"/>
              <a:t>Saviour</a:t>
            </a:r>
            <a:endParaRPr lang="en-US" sz="7600" dirty="0" smtClean="0"/>
          </a:p>
          <a:p>
            <a:r>
              <a:rPr lang="en-US" sz="7600" dirty="0"/>
              <a:t> </a:t>
            </a:r>
            <a:r>
              <a:rPr lang="en-US" sz="7600" dirty="0" smtClean="0"/>
              <a:t> He wants you, and He wants me.</a:t>
            </a:r>
          </a:p>
          <a:p>
            <a:endParaRPr lang="en-US" sz="39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30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Don’t put Him off this morning.</a:t>
            </a:r>
          </a:p>
          <a:p>
            <a:r>
              <a:rPr lang="en-US" sz="4000" b="1" dirty="0" smtClean="0">
                <a:solidFill>
                  <a:srgbClr val="00B050"/>
                </a:solidFill>
              </a:rPr>
              <a:t>Come to Jesus and let Him</a:t>
            </a:r>
          </a:p>
          <a:p>
            <a:r>
              <a:rPr lang="en-US" sz="4000" b="1" dirty="0" smtClean="0">
                <a:solidFill>
                  <a:srgbClr val="00B050"/>
                </a:solidFill>
              </a:rPr>
              <a:t>Mend you and make you whole</a:t>
            </a:r>
          </a:p>
          <a:p>
            <a:r>
              <a:rPr lang="en-US" sz="4000" b="1" dirty="0" smtClean="0">
                <a:solidFill>
                  <a:srgbClr val="00B050"/>
                </a:solidFill>
              </a:rPr>
              <a:t>Again!</a:t>
            </a:r>
            <a:endParaRPr lang="en-US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59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459"/>
            <a:ext cx="12033114" cy="6731541"/>
          </a:xfrm>
        </p:spPr>
      </p:pic>
    </p:spTree>
    <p:extLst>
      <p:ext uri="{BB962C8B-B14F-4D97-AF65-F5344CB8AC3E}">
        <p14:creationId xmlns:p14="http://schemas.microsoft.com/office/powerpoint/2010/main" val="2914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4824" y="389107"/>
            <a:ext cx="11692647" cy="6031048"/>
          </a:xfrm>
        </p:spPr>
        <p:txBody>
          <a:bodyPr/>
          <a:lstStyle/>
          <a:p>
            <a:r>
              <a:rPr lang="en-US" baseline="30000" dirty="0"/>
              <a:t> </a:t>
            </a:r>
            <a:r>
              <a:rPr lang="en-US" baseline="30000" dirty="0" smtClean="0"/>
              <a:t>  </a:t>
            </a:r>
          </a:p>
          <a:p>
            <a:endParaRPr lang="en-US" sz="4000" dirty="0" smtClean="0"/>
          </a:p>
          <a:p>
            <a:r>
              <a:rPr lang="en-US" sz="4000" b="1" u="sng" dirty="0" smtClean="0">
                <a:solidFill>
                  <a:srgbClr val="00B050"/>
                </a:solidFill>
              </a:rPr>
              <a:t>2 Tim. 3:12-17  </a:t>
            </a:r>
            <a:endParaRPr lang="en-US" sz="4000" b="1" u="sng" dirty="0">
              <a:solidFill>
                <a:srgbClr val="00B050"/>
              </a:solidFill>
            </a:endParaRPr>
          </a:p>
          <a:p>
            <a:r>
              <a:rPr lang="en-US" sz="4000" dirty="0" smtClean="0"/>
              <a:t>Yea</a:t>
            </a:r>
            <a:r>
              <a:rPr lang="en-US" sz="4000" dirty="0"/>
              <a:t>, and all that will live godly in Christ Jesus </a:t>
            </a:r>
            <a:endParaRPr lang="en-US" sz="4000" dirty="0" smtClean="0"/>
          </a:p>
          <a:p>
            <a:r>
              <a:rPr lang="en-US" sz="4000" dirty="0" smtClean="0"/>
              <a:t>shall </a:t>
            </a:r>
            <a:r>
              <a:rPr lang="en-US" sz="4000" dirty="0"/>
              <a:t>suffer persecution.</a:t>
            </a:r>
          </a:p>
          <a:p>
            <a:r>
              <a:rPr lang="en-US" sz="4000" baseline="30000" dirty="0"/>
              <a:t>13 </a:t>
            </a:r>
            <a:r>
              <a:rPr lang="en-US" sz="4000" dirty="0"/>
              <a:t>But evil men and seducers shall wax worse and worse</a:t>
            </a:r>
            <a:r>
              <a:rPr lang="en-US" sz="4000" dirty="0" smtClean="0"/>
              <a:t>,</a:t>
            </a:r>
          </a:p>
          <a:p>
            <a:r>
              <a:rPr lang="en-US" sz="4000" dirty="0" smtClean="0"/>
              <a:t>       </a:t>
            </a:r>
            <a:r>
              <a:rPr lang="en-US" sz="4000" b="1" u="sng" dirty="0" smtClean="0">
                <a:solidFill>
                  <a:srgbClr val="00B050"/>
                </a:solidFill>
              </a:rPr>
              <a:t>deceiving</a:t>
            </a:r>
            <a:r>
              <a:rPr lang="en-US" sz="4000" b="1" u="sng" dirty="0">
                <a:solidFill>
                  <a:srgbClr val="00B050"/>
                </a:solidFill>
              </a:rPr>
              <a:t>, and being deceived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267" y="418289"/>
            <a:ext cx="11700753" cy="6021320"/>
          </a:xfrm>
        </p:spPr>
        <p:txBody>
          <a:bodyPr>
            <a:normAutofit fontScale="32500" lnSpcReduction="20000"/>
          </a:bodyPr>
          <a:lstStyle/>
          <a:p>
            <a:r>
              <a:rPr lang="en-US" sz="11100" baseline="30000" dirty="0"/>
              <a:t>14 </a:t>
            </a:r>
            <a:r>
              <a:rPr lang="en-US" sz="11100" dirty="0"/>
              <a:t>But continue thou in the things which thou hast learned </a:t>
            </a:r>
          </a:p>
          <a:p>
            <a:r>
              <a:rPr lang="en-US" sz="11100" dirty="0"/>
              <a:t>and hast been assured of, knowing of whom thou hast learned them;</a:t>
            </a:r>
          </a:p>
          <a:p>
            <a:r>
              <a:rPr lang="en-US" sz="11100" baseline="30000" dirty="0"/>
              <a:t>15 </a:t>
            </a:r>
            <a:r>
              <a:rPr lang="en-US" sz="11100" dirty="0"/>
              <a:t>And that from a child thou hast known the holy scriptures, </a:t>
            </a:r>
          </a:p>
          <a:p>
            <a:r>
              <a:rPr lang="en-US" sz="11100" dirty="0"/>
              <a:t>which are able to make thee wise unto salvation through faith</a:t>
            </a:r>
          </a:p>
          <a:p>
            <a:r>
              <a:rPr lang="en-US" sz="11100" dirty="0"/>
              <a:t> which is in Christ Jesus.</a:t>
            </a:r>
          </a:p>
          <a:p>
            <a:r>
              <a:rPr lang="en-US" sz="11100" baseline="30000" dirty="0"/>
              <a:t>16 </a:t>
            </a:r>
            <a:r>
              <a:rPr lang="en-US" sz="11100" dirty="0"/>
              <a:t>All scripture is given by inspiration of God, and is profitable </a:t>
            </a:r>
            <a:endParaRPr lang="en-US" sz="11100" dirty="0" smtClean="0"/>
          </a:p>
          <a:p>
            <a:r>
              <a:rPr lang="en-US" sz="11100" dirty="0" smtClean="0"/>
              <a:t>for </a:t>
            </a:r>
            <a:r>
              <a:rPr lang="en-US" sz="11100" dirty="0"/>
              <a:t>doctrine, for reproof, for correction, for instruction in </a:t>
            </a:r>
            <a:endParaRPr lang="en-US" sz="11100" dirty="0" smtClean="0"/>
          </a:p>
          <a:p>
            <a:r>
              <a:rPr lang="en-US" sz="11100" dirty="0" smtClean="0"/>
              <a:t>righteousness</a:t>
            </a:r>
            <a:r>
              <a:rPr lang="en-US" sz="11100" dirty="0"/>
              <a:t>:</a:t>
            </a:r>
          </a:p>
          <a:p>
            <a:r>
              <a:rPr lang="en-US" sz="11100" baseline="30000" dirty="0"/>
              <a:t>17 </a:t>
            </a:r>
            <a:r>
              <a:rPr lang="en-US" sz="11100" dirty="0"/>
              <a:t>That the man of God may be perfect</a:t>
            </a:r>
            <a:r>
              <a:rPr lang="en-US" sz="11100" dirty="0" smtClean="0"/>
              <a:t>,</a:t>
            </a:r>
          </a:p>
          <a:p>
            <a:r>
              <a:rPr lang="en-US" sz="11100" dirty="0" smtClean="0"/>
              <a:t> </a:t>
            </a:r>
            <a:r>
              <a:rPr lang="en-US" sz="11100" dirty="0"/>
              <a:t>thoroughly furnished unto all good works.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32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B050"/>
                </a:solidFill>
              </a:rPr>
              <a:t>Deception Defined</a:t>
            </a:r>
            <a:r>
              <a:rPr lang="en-US" sz="6000" b="1" dirty="0" smtClean="0">
                <a:solidFill>
                  <a:srgbClr val="00B050"/>
                </a:solidFill>
              </a:rPr>
              <a:t>:</a:t>
            </a:r>
            <a:endParaRPr lang="en-US" sz="60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/>
              </a:rPr>
              <a:t>   Someone who is deceived has accepted </a:t>
            </a:r>
          </a:p>
          <a:p>
            <a:r>
              <a:rPr lang="en-US" sz="4000" b="1" dirty="0" smtClean="0">
                <a:effectLst/>
              </a:rPr>
              <a:t>"as true or valid what is false or invalid" (Webster).</a:t>
            </a:r>
          </a:p>
          <a:p>
            <a:r>
              <a:rPr lang="en-US" sz="4000" b="1" dirty="0" smtClean="0">
                <a:effectLst/>
              </a:rPr>
              <a:t>   Likewise, one who deceives others convinces</a:t>
            </a:r>
          </a:p>
          <a:p>
            <a:r>
              <a:rPr lang="en-US" sz="4000" b="1" dirty="0" smtClean="0">
                <a:effectLst/>
              </a:rPr>
              <a:t> them to accept, as truth, something false.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96706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4" y="340467"/>
            <a:ext cx="11896928" cy="6420255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>
                <a:effectLst/>
              </a:rPr>
              <a:t>Revelation 12:9 speaks of,</a:t>
            </a:r>
          </a:p>
          <a:p>
            <a:r>
              <a:rPr lang="en-US" sz="4000" dirty="0" smtClean="0">
                <a:effectLst/>
              </a:rPr>
              <a:t>“… that old serpent, called the Devil, and Satan, which </a:t>
            </a:r>
            <a:r>
              <a:rPr lang="en-US" sz="4000" b="1" u="sng" dirty="0" err="1" smtClean="0">
                <a:solidFill>
                  <a:srgbClr val="FF0000"/>
                </a:solidFill>
                <a:effectLst/>
              </a:rPr>
              <a:t>deceiveth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smtClean="0">
                <a:solidFill>
                  <a:srgbClr val="7030A0"/>
                </a:solidFill>
                <a:effectLst/>
              </a:rPr>
              <a:t>the whole world</a:t>
            </a:r>
            <a:r>
              <a:rPr lang="en-US" sz="4000" dirty="0" smtClean="0">
                <a:effectLst/>
              </a:rPr>
              <a:t>.”</a:t>
            </a:r>
          </a:p>
          <a:p>
            <a:endParaRPr lang="en-US" sz="4000" dirty="0" smtClean="0">
              <a:effectLst/>
            </a:endParaRPr>
          </a:p>
          <a:p>
            <a:r>
              <a:rPr lang="en-US" sz="4000" dirty="0" smtClean="0">
                <a:effectLst/>
              </a:rPr>
              <a:t>   The Lord put that and similar verses in his Word to warn us of a reality of world history: </a:t>
            </a:r>
            <a:endParaRPr lang="en-US" sz="4000" dirty="0" smtClean="0">
              <a:effectLst/>
            </a:endParaRPr>
          </a:p>
          <a:p>
            <a:r>
              <a:rPr lang="en-US" sz="4000" b="1" u="sng" dirty="0" smtClean="0">
                <a:solidFill>
                  <a:srgbClr val="00B050"/>
                </a:solidFill>
              </a:rPr>
              <a:t>The Whole World</a:t>
            </a:r>
            <a:r>
              <a:rPr lang="en-US" sz="4000" dirty="0" smtClean="0"/>
              <a:t>.   </a:t>
            </a:r>
            <a:r>
              <a:rPr lang="en-US" sz="4000" b="1" u="sng" dirty="0" smtClean="0">
                <a:solidFill>
                  <a:srgbClr val="00B050"/>
                </a:solidFill>
                <a:effectLst/>
              </a:rPr>
              <a:t>Global </a:t>
            </a:r>
            <a:r>
              <a:rPr lang="en-US" sz="4000" b="1" u="sng" dirty="0" smtClean="0">
                <a:solidFill>
                  <a:srgbClr val="00B050"/>
                </a:solidFill>
                <a:effectLst/>
              </a:rPr>
              <a:t>deception</a:t>
            </a:r>
            <a:r>
              <a:rPr lang="en-US" sz="4000" dirty="0" smtClean="0">
                <a:effectLst/>
              </a:rPr>
              <a:t>.</a:t>
            </a:r>
          </a:p>
          <a:p>
            <a:r>
              <a:rPr lang="en-US" sz="4000" dirty="0" smtClean="0">
                <a:effectLst/>
              </a:rPr>
              <a:t>.</a:t>
            </a:r>
            <a:endParaRPr lang="en-US" sz="4000" dirty="0" smtClean="0">
              <a:effectLst/>
            </a:endParaRPr>
          </a:p>
          <a:p>
            <a:r>
              <a:rPr lang="en-US" sz="4000" dirty="0" smtClean="0">
                <a:effectLst/>
              </a:rPr>
              <a:t>“In the latter times some shall depart from the faith, giving heed to seducing spirits, and doctrines of devils.”</a:t>
            </a:r>
          </a:p>
          <a:p>
            <a:r>
              <a:rPr lang="en-US" sz="4000" dirty="0" smtClean="0">
                <a:effectLst/>
              </a:rPr>
              <a:t>1 Timothy 4:1.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2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/>
              <a:t>Deception … Look at these 3 examples:</a:t>
            </a:r>
            <a:endParaRPr lang="en-US" sz="4400" b="1" u="sng" dirty="0"/>
          </a:p>
        </p:txBody>
      </p:sp>
    </p:spTree>
    <p:extLst>
      <p:ext uri="{BB962C8B-B14F-4D97-AF65-F5344CB8AC3E}">
        <p14:creationId xmlns:p14="http://schemas.microsoft.com/office/powerpoint/2010/main" val="166788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1876</Words>
  <Application>Microsoft Office PowerPoint</Application>
  <PresentationFormat>Widescreen</PresentationFormat>
  <Paragraphs>186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Deception Defined:</vt:lpstr>
      <vt:lpstr>PowerPoint Presentation</vt:lpstr>
      <vt:lpstr>PowerPoint Presentation</vt:lpstr>
      <vt:lpstr>PowerPoint Presentation</vt:lpstr>
      <vt:lpstr>Joshua..  Did not ask counsel at the mouth of the Lord.     Joshua 9:14</vt:lpstr>
      <vt:lpstr>Luke 15:11-32            The Prodigal Son</vt:lpstr>
      <vt:lpstr>Jacob’s Sons  …deceived their dad</vt:lpstr>
      <vt:lpstr>PowerPoint Presentation</vt:lpstr>
      <vt:lpstr>Romans 7:23-24   Paul</vt:lpstr>
      <vt:lpstr>When we realize we have been  deceived!</vt:lpstr>
      <vt:lpstr>PowerPoint Presentation</vt:lpstr>
      <vt:lpstr>PowerPoint Presentation</vt:lpstr>
      <vt:lpstr>Warnings from God:</vt:lpstr>
      <vt:lpstr>PowerPoint Presentation</vt:lpstr>
      <vt:lpstr>We must be careful about  money!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Don’t be deceived like Joshua</vt:lpstr>
      <vt:lpstr>Don’t be deceived like Jacob—thought Joseph was dead</vt:lpstr>
      <vt:lpstr>Don’t be deceived like the Prodigal Son</vt:lpstr>
      <vt:lpstr>PowerPoint Presentation</vt:lpstr>
      <vt:lpstr>PowerPoint Presentation</vt:lpstr>
      <vt:lpstr>Jesus is the only one that can mend us, and make us well  again!.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38</cp:revision>
  <cp:lastPrinted>2017-01-28T16:19:52Z</cp:lastPrinted>
  <dcterms:created xsi:type="dcterms:W3CDTF">2017-01-25T08:02:01Z</dcterms:created>
  <dcterms:modified xsi:type="dcterms:W3CDTF">2017-01-29T02:51:59Z</dcterms:modified>
</cp:coreProperties>
</file>