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92" r:id="rId3"/>
    <p:sldId id="287" r:id="rId4"/>
    <p:sldId id="288" r:id="rId5"/>
    <p:sldId id="289" r:id="rId6"/>
    <p:sldId id="256" r:id="rId7"/>
    <p:sldId id="284" r:id="rId8"/>
    <p:sldId id="285" r:id="rId9"/>
    <p:sldId id="266" r:id="rId10"/>
    <p:sldId id="257" r:id="rId11"/>
    <p:sldId id="267" r:id="rId12"/>
    <p:sldId id="258" r:id="rId13"/>
    <p:sldId id="260" r:id="rId14"/>
    <p:sldId id="261" r:id="rId15"/>
    <p:sldId id="262" r:id="rId16"/>
    <p:sldId id="265" r:id="rId17"/>
    <p:sldId id="268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90" r:id="rId32"/>
    <p:sldId id="294" r:id="rId33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4660"/>
  </p:normalViewPr>
  <p:slideViewPr>
    <p:cSldViewPr snapToGrid="0">
      <p:cViewPr varScale="1">
        <p:scale>
          <a:sx n="77" d="100"/>
          <a:sy n="77" d="100"/>
        </p:scale>
        <p:origin x="5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4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2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26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7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8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7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9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3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C9325-F1C3-4391-8735-AD3683866918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860DB-56AB-40BB-93BA-DBB439D13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8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"/>
            <a:ext cx="12115800" cy="6681355"/>
          </a:xfrm>
        </p:spPr>
        <p:txBody>
          <a:bodyPr>
            <a:normAutofit/>
          </a:bodyPr>
          <a:lstStyle/>
          <a:p>
            <a:endParaRPr lang="en-US" sz="6600" dirty="0" smtClean="0"/>
          </a:p>
          <a:p>
            <a:r>
              <a:rPr lang="en-US" sz="7200" b="1" i="1" u="sng" dirty="0" smtClean="0">
                <a:solidFill>
                  <a:srgbClr val="FF0000"/>
                </a:solidFill>
              </a:rPr>
              <a:t>The Promises of God </a:t>
            </a:r>
          </a:p>
          <a:p>
            <a:r>
              <a:rPr lang="en-US" sz="6600" dirty="0"/>
              <a:t> </a:t>
            </a:r>
            <a:r>
              <a:rPr lang="en-US" sz="6600" dirty="0" smtClean="0"/>
              <a:t> </a:t>
            </a:r>
          </a:p>
          <a:p>
            <a:r>
              <a:rPr lang="en-US" sz="6600" dirty="0"/>
              <a:t> </a:t>
            </a:r>
            <a:r>
              <a:rPr lang="en-US" sz="6600" dirty="0" smtClean="0"/>
              <a:t>       Romans 10:8-10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60129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1922"/>
            <a:ext cx="12192000" cy="6686077"/>
          </a:xfrm>
        </p:spPr>
        <p:txBody>
          <a:bodyPr/>
          <a:lstStyle/>
          <a:p>
            <a:r>
              <a:rPr lang="en-US" sz="4800" b="1" u="sng" dirty="0" smtClean="0">
                <a:solidFill>
                  <a:srgbClr val="0070C0"/>
                </a:solidFill>
              </a:rPr>
              <a:t>What did Jesus command?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The Lord Commanded baptism to be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     </a:t>
            </a:r>
            <a:r>
              <a:rPr lang="en-US" sz="3600" b="1" u="sng" dirty="0" smtClean="0">
                <a:solidFill>
                  <a:srgbClr val="0070C0"/>
                </a:solidFill>
              </a:rPr>
              <a:t>preached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          and </a:t>
            </a:r>
            <a:r>
              <a:rPr lang="en-US" sz="3600" b="1" u="sng" dirty="0" smtClean="0">
                <a:solidFill>
                  <a:srgbClr val="0070C0"/>
                </a:solidFill>
              </a:rPr>
              <a:t>practiced.</a:t>
            </a:r>
          </a:p>
          <a:p>
            <a:endParaRPr lang="en-US" sz="3600" dirty="0"/>
          </a:p>
          <a:p>
            <a:r>
              <a:rPr lang="en-US" sz="3600" dirty="0" smtClean="0"/>
              <a:t>Mark 16:15-16   </a:t>
            </a:r>
          </a:p>
          <a:p>
            <a:r>
              <a:rPr lang="en-US" sz="3600" dirty="0" smtClean="0"/>
              <a:t>Matt. 28:18-20</a:t>
            </a:r>
          </a:p>
          <a:p>
            <a:r>
              <a:rPr lang="en-US" sz="3600" dirty="0" smtClean="0"/>
              <a:t>Luke 24:45-47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6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136187"/>
            <a:ext cx="12003932" cy="6624536"/>
          </a:xfrm>
        </p:spPr>
        <p:txBody>
          <a:bodyPr/>
          <a:lstStyle/>
          <a:p>
            <a:r>
              <a:rPr lang="en-US" sz="4000" b="1" u="sng" dirty="0" smtClean="0">
                <a:solidFill>
                  <a:srgbClr val="0070C0"/>
                </a:solidFill>
              </a:rPr>
              <a:t>Luke 24:45-47 </a:t>
            </a:r>
            <a:endParaRPr lang="en-US" sz="4000" b="1" u="sng" dirty="0">
              <a:solidFill>
                <a:srgbClr val="0070C0"/>
              </a:solidFill>
            </a:endParaRPr>
          </a:p>
          <a:p>
            <a:r>
              <a:rPr lang="en-US" sz="4000" baseline="30000" dirty="0"/>
              <a:t>45 </a:t>
            </a:r>
            <a:r>
              <a:rPr lang="en-US" sz="4000" dirty="0"/>
              <a:t>Then opened he their understanding, that they might understand the scriptures,</a:t>
            </a:r>
          </a:p>
          <a:p>
            <a:r>
              <a:rPr lang="en-US" sz="4000" baseline="30000" dirty="0"/>
              <a:t>46 </a:t>
            </a:r>
            <a:r>
              <a:rPr lang="en-US" sz="4000" dirty="0"/>
              <a:t>And said unto them, Thus it is written, and thus it behooved Christ to suffer, and to rise from the dead the third day:</a:t>
            </a:r>
          </a:p>
          <a:p>
            <a:r>
              <a:rPr lang="en-US" sz="4000" baseline="30000" dirty="0"/>
              <a:t>47 </a:t>
            </a:r>
            <a:r>
              <a:rPr lang="en-US" sz="4000" dirty="0"/>
              <a:t>And that </a:t>
            </a:r>
            <a:r>
              <a:rPr lang="en-US" sz="4000" b="1" u="sng" dirty="0"/>
              <a:t>repentance and remission of sins </a:t>
            </a:r>
            <a:r>
              <a:rPr lang="en-US" sz="4000" dirty="0"/>
              <a:t>should be preached in his name among all nations, beginning at Jerusalem.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12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03" y="116732"/>
            <a:ext cx="11916383" cy="6673174"/>
          </a:xfrm>
        </p:spPr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All  have sinned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Rom. 3:23  For all have sinned and come short of </a:t>
            </a:r>
          </a:p>
          <a:p>
            <a:r>
              <a:rPr lang="en-US" sz="3600" dirty="0" smtClean="0"/>
              <a:t>The glory of God.</a:t>
            </a:r>
          </a:p>
          <a:p>
            <a:endParaRPr lang="en-US" sz="3600" dirty="0"/>
          </a:p>
          <a:p>
            <a:r>
              <a:rPr lang="en-US" sz="3600" u="sng" dirty="0" smtClean="0"/>
              <a:t>  </a:t>
            </a:r>
            <a:r>
              <a:rPr lang="en-US" sz="4000" b="1" u="sng" dirty="0" smtClean="0">
                <a:solidFill>
                  <a:srgbClr val="FF0000"/>
                </a:solidFill>
              </a:rPr>
              <a:t>All sinners Need to be baptized.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Acts 22:16  </a:t>
            </a:r>
            <a:r>
              <a:rPr lang="en-US" sz="3600" baseline="30000" dirty="0"/>
              <a:t> </a:t>
            </a:r>
            <a:r>
              <a:rPr lang="en-US" sz="3600" dirty="0"/>
              <a:t>And now why </a:t>
            </a:r>
            <a:r>
              <a:rPr lang="en-US" sz="3600" dirty="0" err="1"/>
              <a:t>tarriest</a:t>
            </a:r>
            <a:r>
              <a:rPr lang="en-US" sz="3600" dirty="0"/>
              <a:t> thou? </a:t>
            </a:r>
            <a:endParaRPr lang="en-US" sz="3600" dirty="0" smtClean="0"/>
          </a:p>
          <a:p>
            <a:r>
              <a:rPr lang="en-US" sz="3600" dirty="0" smtClean="0"/>
              <a:t>arise</a:t>
            </a:r>
            <a:r>
              <a:rPr lang="en-US" sz="3600" dirty="0"/>
              <a:t>, and </a:t>
            </a:r>
            <a:r>
              <a:rPr lang="en-US" sz="3600" b="1" u="sng" dirty="0">
                <a:solidFill>
                  <a:srgbClr val="FF0000"/>
                </a:solidFill>
              </a:rPr>
              <a:t>be baptized</a:t>
            </a:r>
            <a:r>
              <a:rPr lang="en-US" sz="3600" dirty="0"/>
              <a:t>, and wash away thy sins</a:t>
            </a:r>
            <a:r>
              <a:rPr lang="en-US" sz="3600" dirty="0" smtClean="0"/>
              <a:t>,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calling on the name of the Lord.</a:t>
            </a:r>
          </a:p>
        </p:txBody>
      </p:sp>
    </p:spTree>
    <p:extLst>
      <p:ext uri="{BB962C8B-B14F-4D97-AF65-F5344CB8AC3E}">
        <p14:creationId xmlns:p14="http://schemas.microsoft.com/office/powerpoint/2010/main" val="257707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13557"/>
            <a:ext cx="11984477" cy="6666622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7030A0"/>
                </a:solidFill>
              </a:rPr>
              <a:t>    Why  are people baptized?</a:t>
            </a:r>
          </a:p>
          <a:p>
            <a:r>
              <a:rPr lang="en-US" sz="4000" b="1" u="sng" dirty="0">
                <a:solidFill>
                  <a:srgbClr val="7030A0"/>
                </a:solidFill>
              </a:rPr>
              <a:t> </a:t>
            </a:r>
            <a:endParaRPr lang="en-US" sz="4000" b="1" u="sng" dirty="0" smtClean="0">
              <a:solidFill>
                <a:srgbClr val="7030A0"/>
              </a:solidFill>
            </a:endParaRPr>
          </a:p>
          <a:p>
            <a:r>
              <a:rPr lang="en-US" sz="4000" dirty="0"/>
              <a:t> </a:t>
            </a:r>
            <a:r>
              <a:rPr lang="en-US" sz="4000" dirty="0" smtClean="0"/>
              <a:t>     a) To</a:t>
            </a:r>
            <a:r>
              <a:rPr lang="en-US" sz="4000" b="1" u="sng" dirty="0" smtClean="0"/>
              <a:t> obey </a:t>
            </a:r>
            <a:r>
              <a:rPr lang="en-US" sz="4000" dirty="0" smtClean="0"/>
              <a:t>Jesus’ commandments   Mark 16:15,16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b)  To be</a:t>
            </a:r>
            <a:r>
              <a:rPr lang="en-US" sz="4000" b="1" u="sng" dirty="0" smtClean="0"/>
              <a:t> cleansed </a:t>
            </a:r>
            <a:r>
              <a:rPr lang="en-US" sz="4000" dirty="0" smtClean="0"/>
              <a:t>from sin.  Acts 2:38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c)  To be </a:t>
            </a:r>
            <a:r>
              <a:rPr lang="en-US" sz="4000" b="1" u="sng" dirty="0" smtClean="0"/>
              <a:t>added</a:t>
            </a:r>
            <a:r>
              <a:rPr lang="en-US" sz="4000" dirty="0" smtClean="0"/>
              <a:t> to the church. Acts 2:47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d)  To become a </a:t>
            </a:r>
            <a:r>
              <a:rPr lang="en-US" sz="4000" b="1" u="sng" dirty="0" smtClean="0"/>
              <a:t>new creature  </a:t>
            </a:r>
            <a:r>
              <a:rPr lang="en-US" sz="4000" dirty="0" smtClean="0"/>
              <a:t>2 Cor. 5:17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e)  To get </a:t>
            </a:r>
            <a:r>
              <a:rPr lang="en-US" sz="4000" b="1" u="sng" dirty="0" smtClean="0"/>
              <a:t>into Christ</a:t>
            </a:r>
            <a:r>
              <a:rPr lang="en-US" sz="4000" dirty="0" smtClean="0"/>
              <a:t>. Gal. 3:27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e)  To have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u="sng" dirty="0" smtClean="0">
                <a:solidFill>
                  <a:srgbClr val="FF0000"/>
                </a:solidFill>
              </a:rPr>
              <a:t>promise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/>
              <a:t>of going to Heaven when you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die.  Matt. 25:46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48926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68094"/>
            <a:ext cx="12042843" cy="6789906"/>
          </a:xfrm>
        </p:spPr>
        <p:txBody>
          <a:bodyPr>
            <a:normAutofit lnSpcReduction="10000"/>
          </a:bodyPr>
          <a:lstStyle/>
          <a:p>
            <a:r>
              <a:rPr lang="en-US" sz="3600" b="1" u="sng" dirty="0" smtClean="0">
                <a:solidFill>
                  <a:srgbClr val="7030A0"/>
                </a:solidFill>
              </a:rPr>
              <a:t> Who should be baptized?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a)  People who are </a:t>
            </a:r>
            <a:r>
              <a:rPr lang="en-US" sz="3600" b="1" u="sng" dirty="0" smtClean="0">
                <a:solidFill>
                  <a:srgbClr val="FF0000"/>
                </a:solidFill>
              </a:rPr>
              <a:t>lost</a:t>
            </a:r>
            <a:r>
              <a:rPr lang="en-US" sz="3600" dirty="0" smtClean="0"/>
              <a:t>…to be saved.    Acts 22:16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b)  Only </a:t>
            </a:r>
            <a:r>
              <a:rPr lang="en-US" sz="3600" b="1" u="sng" dirty="0" smtClean="0">
                <a:solidFill>
                  <a:srgbClr val="FF0000"/>
                </a:solidFill>
              </a:rPr>
              <a:t>believing</a:t>
            </a:r>
            <a:r>
              <a:rPr lang="en-US" sz="3600" dirty="0" smtClean="0"/>
              <a:t> people.  Matt. 28:18-20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c)  Only those who are  </a:t>
            </a:r>
            <a:r>
              <a:rPr lang="en-US" sz="3600" b="1" u="sng" dirty="0" smtClean="0">
                <a:solidFill>
                  <a:srgbClr val="FF0000"/>
                </a:solidFill>
              </a:rPr>
              <a:t>willing</a:t>
            </a:r>
            <a:r>
              <a:rPr lang="en-US" sz="3600" dirty="0" smtClean="0"/>
              <a:t> people.  Matt.11:28-30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All sinners! </a:t>
            </a:r>
          </a:p>
          <a:p>
            <a:r>
              <a:rPr lang="en-US" sz="3600" dirty="0" smtClean="0"/>
              <a:t>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</a:t>
            </a:r>
            <a:r>
              <a:rPr lang="en-US" sz="3600" b="1" u="sng" dirty="0" smtClean="0"/>
              <a:t>How old should one be to be baptized?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When one understands he/she is a sinner,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and lost because of sin.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When one understands what God’s word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teaches.   Matt.28:18-20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097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3556"/>
            <a:ext cx="12192000" cy="6744443"/>
          </a:xfrm>
        </p:spPr>
        <p:txBody>
          <a:bodyPr>
            <a:normAutofit fontScale="92500" lnSpcReduction="20000"/>
          </a:bodyPr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  When </a:t>
            </a:r>
            <a:r>
              <a:rPr lang="en-US" sz="4800" dirty="0" smtClean="0"/>
              <a:t>should a person be baptized? 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</a:t>
            </a:r>
          </a:p>
          <a:p>
            <a:r>
              <a:rPr lang="en-US" sz="4000" dirty="0" smtClean="0"/>
              <a:t>   </a:t>
            </a:r>
            <a:r>
              <a:rPr lang="en-US" sz="4000" b="1" dirty="0"/>
              <a:t>Acts </a:t>
            </a:r>
            <a:r>
              <a:rPr lang="en-US" sz="4000" b="1" dirty="0" smtClean="0"/>
              <a:t>16:30-33</a:t>
            </a:r>
          </a:p>
          <a:p>
            <a:r>
              <a:rPr lang="en-US" sz="4000" baseline="30000" dirty="0" smtClean="0"/>
              <a:t>30</a:t>
            </a:r>
            <a:r>
              <a:rPr lang="en-US" sz="4000" baseline="30000" dirty="0"/>
              <a:t> </a:t>
            </a:r>
            <a:r>
              <a:rPr lang="en-US" sz="4000" dirty="0"/>
              <a:t>And brought them out, and said, Sirs, what must I do to be saved?</a:t>
            </a:r>
          </a:p>
          <a:p>
            <a:r>
              <a:rPr lang="en-US" sz="4000" baseline="30000" dirty="0"/>
              <a:t>31 </a:t>
            </a:r>
            <a:r>
              <a:rPr lang="en-US" sz="4000" dirty="0"/>
              <a:t>And they said, Believe on the Lord Jesus Christ, and thou shalt be saved, and thy house.</a:t>
            </a:r>
          </a:p>
          <a:p>
            <a:r>
              <a:rPr lang="en-US" sz="4000" baseline="30000" dirty="0"/>
              <a:t>32 </a:t>
            </a:r>
            <a:r>
              <a:rPr lang="en-US" sz="4000" dirty="0"/>
              <a:t>And they </a:t>
            </a:r>
            <a:r>
              <a:rPr lang="en-US" sz="4000" dirty="0" err="1"/>
              <a:t>spake</a:t>
            </a:r>
            <a:r>
              <a:rPr lang="en-US" sz="4000" dirty="0"/>
              <a:t> unto him the word of the Lord, and to all that were in his house.</a:t>
            </a:r>
          </a:p>
          <a:p>
            <a:r>
              <a:rPr lang="en-US" sz="4000" baseline="30000" dirty="0"/>
              <a:t>33 </a:t>
            </a:r>
            <a:r>
              <a:rPr lang="en-US" sz="4000" dirty="0"/>
              <a:t>And he took them </a:t>
            </a:r>
            <a:r>
              <a:rPr lang="en-US" sz="4000" b="1" u="sng" dirty="0"/>
              <a:t>the same hour of the night</a:t>
            </a:r>
            <a:r>
              <a:rPr lang="en-US" sz="4000" dirty="0"/>
              <a:t>, and washed their stripes; and was baptized, he and all his, straightway.</a:t>
            </a:r>
          </a:p>
          <a:p>
            <a:r>
              <a:rPr lang="en-US" dirty="0" smtClean="0"/>
              <a:t>     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Acts 16:25 </a:t>
            </a:r>
            <a:r>
              <a:rPr lang="en-US" sz="3900" baseline="30000" dirty="0"/>
              <a:t> </a:t>
            </a:r>
            <a:r>
              <a:rPr lang="en-US" sz="3900" dirty="0"/>
              <a:t>And </a:t>
            </a:r>
            <a:r>
              <a:rPr lang="en-US" sz="4300" b="1" u="sng" dirty="0"/>
              <a:t>at midnight </a:t>
            </a:r>
            <a:r>
              <a:rPr lang="en-US" sz="3900" dirty="0"/>
              <a:t>Paul and Silas prayed, </a:t>
            </a:r>
            <a:endParaRPr lang="en-US" sz="3900" dirty="0" smtClean="0"/>
          </a:p>
          <a:p>
            <a:r>
              <a:rPr lang="en-US" sz="3900" dirty="0" smtClean="0"/>
              <a:t>and </a:t>
            </a:r>
            <a:r>
              <a:rPr lang="en-US" sz="3900" dirty="0"/>
              <a:t>sang praises unto God: and the prisoners heard them.</a:t>
            </a:r>
            <a:r>
              <a:rPr lang="en-US" sz="3900" dirty="0" smtClean="0"/>
              <a:t> </a:t>
            </a: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val="59310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5021"/>
            <a:ext cx="12062298" cy="6176963"/>
          </a:xfrm>
        </p:spPr>
        <p:txBody>
          <a:bodyPr>
            <a:normAutofit/>
          </a:bodyPr>
          <a:lstStyle/>
          <a:p>
            <a:r>
              <a:rPr lang="en-US" sz="4800" dirty="0"/>
              <a:t>I</a:t>
            </a:r>
            <a:r>
              <a:rPr lang="en-US" sz="4800" dirty="0" smtClean="0"/>
              <a:t>s </a:t>
            </a:r>
            <a:r>
              <a:rPr lang="en-US" sz="4800" dirty="0"/>
              <a:t>this immersion in water important? </a:t>
            </a:r>
            <a:endParaRPr lang="en-US" sz="4800" dirty="0" smtClean="0"/>
          </a:p>
          <a:p>
            <a:r>
              <a:rPr lang="en-US" sz="4800" dirty="0" smtClean="0"/>
              <a:t>              </a:t>
            </a:r>
            <a:r>
              <a:rPr lang="en-US" sz="5400" b="1" u="sng" dirty="0" smtClean="0">
                <a:solidFill>
                  <a:srgbClr val="FF0000"/>
                </a:solidFill>
              </a:rPr>
              <a:t>Is </a:t>
            </a:r>
            <a:r>
              <a:rPr lang="en-US" sz="5400" b="1" u="sng" dirty="0">
                <a:solidFill>
                  <a:srgbClr val="FF0000"/>
                </a:solidFill>
              </a:rPr>
              <a:t>it necessary? </a:t>
            </a:r>
            <a:endParaRPr lang="en-US" sz="5400" b="1" u="sng" dirty="0" smtClean="0">
              <a:solidFill>
                <a:srgbClr val="FF0000"/>
              </a:solidFill>
            </a:endParaRPr>
          </a:p>
          <a:p>
            <a:r>
              <a:rPr lang="en-US" sz="4800" dirty="0" smtClean="0"/>
              <a:t>Many </a:t>
            </a:r>
            <a:r>
              <a:rPr lang="en-US" sz="4800" dirty="0"/>
              <a:t>say it is not really important or it is important but not really necessary, which is to say, not really important. </a:t>
            </a:r>
            <a:endParaRPr lang="en-US" sz="4800" dirty="0" smtClean="0"/>
          </a:p>
          <a:p>
            <a:r>
              <a:rPr lang="en-US" sz="4800" dirty="0" smtClean="0"/>
              <a:t>Was it important for: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853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32" y="97277"/>
            <a:ext cx="12075268" cy="6653618"/>
          </a:xfrm>
        </p:spPr>
        <p:txBody>
          <a:bodyPr/>
          <a:lstStyle/>
          <a:p>
            <a:r>
              <a:rPr lang="en-US" sz="4400" dirty="0" smtClean="0"/>
              <a:t>The </a:t>
            </a:r>
            <a:r>
              <a:rPr lang="en-US" sz="4400" b="1" u="sng" dirty="0" smtClean="0">
                <a:solidFill>
                  <a:srgbClr val="FF0000"/>
                </a:solidFill>
              </a:rPr>
              <a:t>people on Pentecost </a:t>
            </a:r>
            <a:r>
              <a:rPr lang="en-US" sz="4400" dirty="0" smtClean="0"/>
              <a:t>who were guilty of</a:t>
            </a:r>
          </a:p>
          <a:p>
            <a:r>
              <a:rPr lang="en-US" sz="4400" dirty="0" smtClean="0"/>
              <a:t>Crucifying The Son of God.</a:t>
            </a:r>
          </a:p>
          <a:p>
            <a:endParaRPr lang="en-US" sz="4400" dirty="0" smtClean="0"/>
          </a:p>
          <a:p>
            <a:r>
              <a:rPr lang="en-US" sz="4400" dirty="0"/>
              <a:t> </a:t>
            </a:r>
            <a:r>
              <a:rPr lang="en-US" sz="4400" dirty="0" smtClean="0"/>
              <a:t>  Acts 2:36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Acts 2:38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Acts 2:41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41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991" y="103830"/>
            <a:ext cx="11934218" cy="6637438"/>
          </a:xfrm>
        </p:spPr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70C0"/>
                </a:solidFill>
              </a:rPr>
              <a:t>Men and Women of Samaria</a:t>
            </a:r>
          </a:p>
          <a:p>
            <a:r>
              <a:rPr lang="en-US" sz="5400" b="1" dirty="0">
                <a:solidFill>
                  <a:srgbClr val="0070C0"/>
                </a:solidFill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</a:rPr>
              <a:t>   </a:t>
            </a:r>
            <a:r>
              <a:rPr lang="en-US" sz="5400" b="1" dirty="0" smtClean="0"/>
              <a:t>Acts 8:12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12039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170" y="133012"/>
            <a:ext cx="11982855" cy="6724988"/>
          </a:xfrm>
        </p:spPr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0070C0"/>
                </a:solidFill>
              </a:rPr>
              <a:t>Simon the sorcerer</a:t>
            </a:r>
          </a:p>
          <a:p>
            <a:r>
              <a:rPr lang="en-US" sz="6600" b="1" dirty="0">
                <a:solidFill>
                  <a:srgbClr val="0070C0"/>
                </a:solidFill>
              </a:rPr>
              <a:t> </a:t>
            </a:r>
            <a:r>
              <a:rPr lang="en-US" sz="6600" b="1" dirty="0" smtClean="0">
                <a:solidFill>
                  <a:srgbClr val="0070C0"/>
                </a:solidFill>
              </a:rPr>
              <a:t>   </a:t>
            </a:r>
            <a:r>
              <a:rPr lang="en-US" sz="6600" b="1" dirty="0" smtClean="0"/>
              <a:t>Acts 8:13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41727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15800" cy="6858000"/>
          </a:xfrm>
        </p:spPr>
        <p:txBody>
          <a:bodyPr/>
          <a:lstStyle/>
          <a:p>
            <a:endParaRPr lang="en-US" sz="4000" b="1" dirty="0" smtClean="0"/>
          </a:p>
          <a:p>
            <a:r>
              <a:rPr lang="en-US" sz="4000" b="1" dirty="0" smtClean="0"/>
              <a:t>Romans </a:t>
            </a:r>
            <a:r>
              <a:rPr lang="en-US" sz="4000" b="1" dirty="0"/>
              <a:t>10:8-10 </a:t>
            </a:r>
            <a:r>
              <a:rPr lang="en-US" sz="4000" baseline="30000" dirty="0" smtClean="0"/>
              <a:t>8</a:t>
            </a:r>
            <a:r>
              <a:rPr lang="en-US" sz="4000" baseline="30000" dirty="0"/>
              <a:t> </a:t>
            </a:r>
            <a:r>
              <a:rPr lang="en-US" sz="4000" dirty="0"/>
              <a:t>But what </a:t>
            </a:r>
            <a:r>
              <a:rPr lang="en-US" sz="4000" dirty="0" err="1"/>
              <a:t>saith</a:t>
            </a:r>
            <a:r>
              <a:rPr lang="en-US" sz="4000" dirty="0"/>
              <a:t> it? The word is nigh thee, even in thy mouth, and in thy heart: that is, the word of faith, which we preach;</a:t>
            </a:r>
          </a:p>
          <a:p>
            <a:r>
              <a:rPr lang="en-US" sz="4000" baseline="30000" dirty="0"/>
              <a:t>9 </a:t>
            </a:r>
            <a:r>
              <a:rPr lang="en-US" sz="4000" dirty="0"/>
              <a:t>That </a:t>
            </a:r>
            <a:r>
              <a:rPr lang="en-US" sz="4000" b="1" dirty="0"/>
              <a:t>if</a:t>
            </a:r>
            <a:r>
              <a:rPr lang="en-US" sz="4000" dirty="0"/>
              <a:t> thou shalt confess with thy mouth the Lord Jesus, and shalt</a:t>
            </a:r>
            <a:r>
              <a:rPr lang="en-US" sz="4000" b="1" u="sng" dirty="0"/>
              <a:t> believe </a:t>
            </a:r>
            <a:r>
              <a:rPr lang="en-US" sz="4000" dirty="0"/>
              <a:t>in thine heart that God hath raised him from the dead, </a:t>
            </a:r>
            <a:r>
              <a:rPr lang="en-US" sz="4000" b="1" u="sng" dirty="0"/>
              <a:t>thou shalt be saved.</a:t>
            </a:r>
          </a:p>
          <a:p>
            <a:r>
              <a:rPr lang="en-US" sz="4000" baseline="30000" dirty="0"/>
              <a:t>10 </a:t>
            </a:r>
            <a:r>
              <a:rPr lang="en-US" sz="4000" dirty="0"/>
              <a:t>For with the heart man believeth unto righteousness; and with the mouth confession is made unto salvation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42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6" y="262646"/>
            <a:ext cx="12046084" cy="6595353"/>
          </a:xfrm>
        </p:spPr>
        <p:txBody>
          <a:bodyPr>
            <a:normAutofit/>
          </a:bodyPr>
          <a:lstStyle/>
          <a:p>
            <a:r>
              <a:rPr lang="en-US" sz="6600" u="sng" dirty="0" smtClean="0">
                <a:solidFill>
                  <a:srgbClr val="0070C0"/>
                </a:solidFill>
              </a:rPr>
              <a:t>The Ethiopian eunuch</a:t>
            </a:r>
          </a:p>
          <a:p>
            <a:r>
              <a:rPr lang="en-US" sz="6600" dirty="0">
                <a:solidFill>
                  <a:srgbClr val="0070C0"/>
                </a:solidFill>
              </a:rPr>
              <a:t> </a:t>
            </a:r>
            <a:r>
              <a:rPr lang="en-US" sz="6600" dirty="0" smtClean="0">
                <a:solidFill>
                  <a:srgbClr val="0070C0"/>
                </a:solidFill>
              </a:rPr>
              <a:t>  </a:t>
            </a:r>
            <a:r>
              <a:rPr lang="en-US" sz="6600" dirty="0" smtClean="0"/>
              <a:t>Acts 8:38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81927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642" y="94100"/>
            <a:ext cx="12036357" cy="6656895"/>
          </a:xfrm>
        </p:spPr>
        <p:txBody>
          <a:bodyPr/>
          <a:lstStyle/>
          <a:p>
            <a:r>
              <a:rPr lang="en-US" sz="6000" u="sng" dirty="0" smtClean="0">
                <a:solidFill>
                  <a:srgbClr val="0070C0"/>
                </a:solidFill>
              </a:rPr>
              <a:t>(Saul)   Paul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5400" dirty="0" smtClean="0"/>
              <a:t>Acts 9:18; </a:t>
            </a:r>
          </a:p>
          <a:p>
            <a:r>
              <a:rPr lang="en-US" sz="5400" dirty="0"/>
              <a:t> </a:t>
            </a:r>
            <a:r>
              <a:rPr lang="en-US" sz="5400" dirty="0" smtClean="0"/>
              <a:t>Acts 22:16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21664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720" y="0"/>
            <a:ext cx="11895306" cy="6858000"/>
          </a:xfrm>
        </p:spPr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70C0"/>
                </a:solidFill>
              </a:rPr>
              <a:t>Cornelius </a:t>
            </a:r>
            <a:r>
              <a:rPr lang="en-US" sz="5400" b="1" dirty="0" smtClean="0">
                <a:solidFill>
                  <a:srgbClr val="0070C0"/>
                </a:solidFill>
              </a:rPr>
              <a:t>and those of his household who received the </a:t>
            </a:r>
          </a:p>
          <a:p>
            <a:r>
              <a:rPr lang="en-US" sz="5400" b="1" dirty="0">
                <a:solidFill>
                  <a:srgbClr val="0070C0"/>
                </a:solidFill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</a:rPr>
              <a:t> word of God.  </a:t>
            </a:r>
          </a:p>
          <a:p>
            <a:r>
              <a:rPr lang="en-US" sz="5400" b="1" dirty="0">
                <a:solidFill>
                  <a:srgbClr val="0070C0"/>
                </a:solidFill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</a:rPr>
              <a:t>       </a:t>
            </a:r>
            <a:r>
              <a:rPr lang="en-US" sz="6000" b="1" dirty="0" smtClean="0"/>
              <a:t>Acts 10:47-48</a:t>
            </a:r>
          </a:p>
          <a:p>
            <a:r>
              <a:rPr lang="en-US" sz="5400" b="1" u="sng" dirty="0">
                <a:solidFill>
                  <a:srgbClr val="0070C0"/>
                </a:solidFill>
              </a:rPr>
              <a:t> </a:t>
            </a:r>
            <a:r>
              <a:rPr lang="en-US" sz="5400" b="1" u="sng" dirty="0" smtClean="0">
                <a:solidFill>
                  <a:srgbClr val="0070C0"/>
                </a:solidFill>
              </a:rPr>
              <a:t>   </a:t>
            </a:r>
            <a:endParaRPr lang="en-US" sz="5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8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49" y="142740"/>
            <a:ext cx="11974749" cy="6598528"/>
          </a:xfrm>
        </p:spPr>
        <p:txBody>
          <a:bodyPr/>
          <a:lstStyle/>
          <a:p>
            <a:r>
              <a:rPr lang="en-US" sz="6600" b="1" u="sng" dirty="0" smtClean="0">
                <a:solidFill>
                  <a:srgbClr val="0070C0"/>
                </a:solidFill>
              </a:rPr>
              <a:t>Lydia </a:t>
            </a:r>
            <a:r>
              <a:rPr lang="en-US" dirty="0" smtClean="0"/>
              <a:t> </a:t>
            </a:r>
          </a:p>
          <a:p>
            <a:r>
              <a:rPr lang="en-US" sz="5400" dirty="0" smtClean="0"/>
              <a:t>and those of her household who received the word</a:t>
            </a:r>
          </a:p>
          <a:p>
            <a:r>
              <a:rPr lang="en-US" sz="5400" dirty="0"/>
              <a:t> </a:t>
            </a:r>
            <a:r>
              <a:rPr lang="en-US" sz="5400" dirty="0" smtClean="0"/>
              <a:t>  </a:t>
            </a:r>
          </a:p>
          <a:p>
            <a:r>
              <a:rPr lang="en-US" sz="5400" dirty="0"/>
              <a:t> </a:t>
            </a:r>
            <a:r>
              <a:rPr lang="en-US" sz="5400" dirty="0" smtClean="0"/>
              <a:t>  Acts 16:15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78197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450" y="308109"/>
            <a:ext cx="11652115" cy="6413703"/>
          </a:xfrm>
        </p:spPr>
        <p:txBody>
          <a:bodyPr/>
          <a:lstStyle/>
          <a:p>
            <a:r>
              <a:rPr lang="en-US" sz="8000" u="sng" dirty="0" smtClean="0">
                <a:solidFill>
                  <a:srgbClr val="0070C0"/>
                </a:solidFill>
              </a:rPr>
              <a:t>The Philippian jailor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</a:t>
            </a:r>
            <a:r>
              <a:rPr lang="en-US" sz="4800" dirty="0" smtClean="0">
                <a:solidFill>
                  <a:srgbClr val="0070C0"/>
                </a:solidFill>
              </a:rPr>
              <a:t>and his family who received the word.</a:t>
            </a:r>
          </a:p>
          <a:p>
            <a:r>
              <a:rPr lang="en-US" sz="5400" dirty="0"/>
              <a:t> </a:t>
            </a:r>
            <a:r>
              <a:rPr lang="en-US" sz="5400" dirty="0" smtClean="0"/>
              <a:t>     Acts 16:33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406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45915"/>
            <a:ext cx="11994205" cy="6624536"/>
          </a:xfrm>
        </p:spPr>
        <p:txBody>
          <a:bodyPr/>
          <a:lstStyle/>
          <a:p>
            <a:r>
              <a:rPr lang="en-US" sz="5400" b="1" u="sng" dirty="0" err="1" smtClean="0">
                <a:solidFill>
                  <a:srgbClr val="0070C0"/>
                </a:solidFill>
              </a:rPr>
              <a:t>Crispus</a:t>
            </a:r>
            <a:r>
              <a:rPr lang="en-US" sz="5400" b="1" u="sng" dirty="0" smtClean="0">
                <a:solidFill>
                  <a:srgbClr val="0070C0"/>
                </a:solidFill>
              </a:rPr>
              <a:t>, Gaius, and many Corinthians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Acts 18:8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I Cor. 1:14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23916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133013"/>
            <a:ext cx="11935838" cy="6627710"/>
          </a:xfrm>
        </p:spPr>
        <p:txBody>
          <a:bodyPr/>
          <a:lstStyle/>
          <a:p>
            <a:r>
              <a:rPr lang="en-US" sz="5400" b="1" u="sng" dirty="0" smtClean="0">
                <a:solidFill>
                  <a:srgbClr val="0070C0"/>
                </a:solidFill>
              </a:rPr>
              <a:t>The Disciples in Ephesus being re-baptized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sz="7200" b="1" dirty="0" smtClean="0"/>
              <a:t>Acts 19:5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56466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3557"/>
            <a:ext cx="12072026" cy="6588800"/>
          </a:xfrm>
        </p:spPr>
        <p:txBody>
          <a:bodyPr/>
          <a:lstStyle/>
          <a:p>
            <a:r>
              <a:rPr lang="en-US" sz="6000" b="1" u="sng" dirty="0" smtClean="0">
                <a:solidFill>
                  <a:srgbClr val="0070C0"/>
                </a:solidFill>
              </a:rPr>
              <a:t>Household of Stephanus</a:t>
            </a:r>
          </a:p>
          <a:p>
            <a:r>
              <a:rPr lang="en-US" sz="6600" b="1" dirty="0"/>
              <a:t> </a:t>
            </a:r>
            <a:r>
              <a:rPr lang="en-US" sz="6600" b="1" dirty="0" smtClean="0"/>
              <a:t>  I Cor. 1:16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01000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70C0"/>
                </a:solidFill>
              </a:rPr>
              <a:t>Why is baptism SO important?</a:t>
            </a:r>
            <a:endParaRPr lang="en-US" sz="5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71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460" y="94101"/>
            <a:ext cx="11887200" cy="6608255"/>
          </a:xfrm>
        </p:spPr>
        <p:txBody>
          <a:bodyPr>
            <a:normAutofit fontScale="92500" lnSpcReduction="20000"/>
          </a:bodyPr>
          <a:lstStyle/>
          <a:p>
            <a:r>
              <a:rPr lang="en-US" sz="4300" b="1" dirty="0"/>
              <a:t>2 Thessalonians </a:t>
            </a:r>
            <a:r>
              <a:rPr lang="en-US" sz="4300" b="1" dirty="0" smtClean="0"/>
              <a:t>1:7-10</a:t>
            </a:r>
          </a:p>
          <a:p>
            <a:r>
              <a:rPr lang="en-US" sz="4300" b="1" baseline="30000" dirty="0"/>
              <a:t> </a:t>
            </a:r>
            <a:r>
              <a:rPr lang="en-US" sz="4300" baseline="30000" dirty="0" smtClean="0"/>
              <a:t>7</a:t>
            </a:r>
            <a:r>
              <a:rPr lang="en-US" sz="4300" baseline="30000" dirty="0"/>
              <a:t> </a:t>
            </a:r>
            <a:r>
              <a:rPr lang="en-US" sz="4300" dirty="0"/>
              <a:t>And to you who are troubled rest with us, when the Lord Jesus shall be revealed from heaven with his mighty angels,</a:t>
            </a:r>
          </a:p>
          <a:p>
            <a:r>
              <a:rPr lang="en-US" sz="4300" baseline="30000" dirty="0"/>
              <a:t>8 </a:t>
            </a:r>
            <a:r>
              <a:rPr lang="en-US" sz="4300" dirty="0"/>
              <a:t>In flaming fire taking vengeance on them that know not God, </a:t>
            </a:r>
            <a:r>
              <a:rPr lang="en-US" sz="5800" b="1" u="sng" dirty="0">
                <a:solidFill>
                  <a:srgbClr val="0070C0"/>
                </a:solidFill>
              </a:rPr>
              <a:t>and that obey not the gospel of our Lord Jesus Christ</a:t>
            </a:r>
            <a:r>
              <a:rPr lang="en-US" sz="4300" dirty="0"/>
              <a:t>:</a:t>
            </a:r>
          </a:p>
          <a:p>
            <a:r>
              <a:rPr lang="en-US" sz="4300" baseline="30000" dirty="0"/>
              <a:t>9 </a:t>
            </a:r>
            <a:r>
              <a:rPr lang="en-US" sz="4300" dirty="0"/>
              <a:t>Who shall be punished with everlasting destruction from the presence of the Lord, and from the glory of his power;</a:t>
            </a:r>
          </a:p>
          <a:p>
            <a:r>
              <a:rPr lang="en-US" sz="4300" baseline="30000" dirty="0"/>
              <a:t>10 </a:t>
            </a:r>
            <a:r>
              <a:rPr lang="en-US" sz="4300" dirty="0"/>
              <a:t>When he shall come to be glorified in his saints, and to be admired in all them that believe (because our testimony among you was believed) in that day.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Promises of God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2 Peter 1:1-4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01973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03" y="356748"/>
            <a:ext cx="11554840" cy="6374791"/>
          </a:xfrm>
        </p:spPr>
        <p:txBody>
          <a:bodyPr>
            <a:normAutofit fontScale="85000" lnSpcReduction="20000"/>
          </a:bodyPr>
          <a:lstStyle/>
          <a:p>
            <a:r>
              <a:rPr lang="en-US" sz="6600" b="1" u="sng" dirty="0" smtClean="0">
                <a:solidFill>
                  <a:srgbClr val="0070C0"/>
                </a:solidFill>
              </a:rPr>
              <a:t>What doth hinder you from </a:t>
            </a:r>
          </a:p>
          <a:p>
            <a:r>
              <a:rPr lang="en-US" sz="6600" b="1" u="sng" dirty="0" smtClean="0">
                <a:solidFill>
                  <a:srgbClr val="0070C0"/>
                </a:solidFill>
              </a:rPr>
              <a:t>Being baptized   NOW?</a:t>
            </a:r>
          </a:p>
          <a:p>
            <a:endParaRPr lang="en-US" sz="6600" b="1" u="sng" dirty="0" smtClean="0">
              <a:solidFill>
                <a:srgbClr val="0070C0"/>
              </a:solidFill>
            </a:endParaRPr>
          </a:p>
          <a:p>
            <a:r>
              <a:rPr lang="en-US" sz="6600" b="1" dirty="0" smtClean="0"/>
              <a:t>   2 </a:t>
            </a:r>
            <a:r>
              <a:rPr lang="en-US" sz="6600" b="1" dirty="0"/>
              <a:t>Corinthians </a:t>
            </a:r>
            <a:r>
              <a:rPr lang="en-US" sz="6600" b="1" dirty="0" smtClean="0"/>
              <a:t>6:2</a:t>
            </a:r>
            <a:r>
              <a:rPr lang="en-US" sz="6600" baseline="30000" dirty="0" smtClean="0"/>
              <a:t>2</a:t>
            </a:r>
            <a:r>
              <a:rPr lang="en-US" sz="6600" baseline="30000" dirty="0"/>
              <a:t> </a:t>
            </a:r>
            <a:r>
              <a:rPr lang="en-US" sz="6600" dirty="0"/>
              <a:t>(For he </a:t>
            </a:r>
            <a:r>
              <a:rPr lang="en-US" sz="6600" dirty="0" err="1"/>
              <a:t>saith</a:t>
            </a:r>
            <a:r>
              <a:rPr lang="en-US" sz="6600" dirty="0"/>
              <a:t>, I have heard thee in a time accepted, and in the day of salvation have I </a:t>
            </a:r>
            <a:r>
              <a:rPr lang="en-US" sz="6600" dirty="0" err="1"/>
              <a:t>succoured</a:t>
            </a:r>
            <a:r>
              <a:rPr lang="en-US" sz="6600" dirty="0"/>
              <a:t> thee: behold, </a:t>
            </a:r>
            <a:r>
              <a:rPr lang="en-US" sz="6600" b="1" u="sng" dirty="0">
                <a:solidFill>
                  <a:srgbClr val="0070C0"/>
                </a:solidFill>
              </a:rPr>
              <a:t>now</a:t>
            </a:r>
            <a:r>
              <a:rPr lang="en-US" sz="6600" dirty="0"/>
              <a:t> is the accepted time; behold, </a:t>
            </a:r>
            <a:r>
              <a:rPr lang="en-US" sz="6600" b="1" u="sng" dirty="0">
                <a:solidFill>
                  <a:srgbClr val="0070C0"/>
                </a:solidFill>
              </a:rPr>
              <a:t>now</a:t>
            </a:r>
            <a:r>
              <a:rPr lang="en-US" sz="6600" dirty="0"/>
              <a:t> is the day of salvation.)</a:t>
            </a:r>
          </a:p>
          <a:p>
            <a:endParaRPr lang="en-US" sz="6600" b="1" u="sng" dirty="0" smtClean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97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093677" cy="677442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Exceeding great and precious promises of God</a:t>
            </a:r>
          </a:p>
          <a:p>
            <a:endParaRPr lang="en-US" sz="3600" dirty="0"/>
          </a:p>
          <a:p>
            <a:r>
              <a:rPr lang="en-US" sz="3600" dirty="0" smtClean="0"/>
              <a:t>What promise could be more important</a:t>
            </a:r>
          </a:p>
          <a:p>
            <a:r>
              <a:rPr lang="en-US" sz="3600" dirty="0" smtClean="0"/>
              <a:t>Than being baptized to please God!   </a:t>
            </a:r>
          </a:p>
          <a:p>
            <a:endParaRPr lang="en-US" sz="3600" dirty="0"/>
          </a:p>
          <a:p>
            <a:r>
              <a:rPr lang="en-US" sz="3600" dirty="0" smtClean="0"/>
              <a:t>The individual that is baptized scripturally then</a:t>
            </a:r>
          </a:p>
          <a:p>
            <a:r>
              <a:rPr lang="en-US" sz="3600" dirty="0" smtClean="0"/>
              <a:t>Has ‘all spiritual blessings “  Eph. 1:3</a:t>
            </a:r>
          </a:p>
          <a:p>
            <a:r>
              <a:rPr lang="en-US" sz="3600" dirty="0" smtClean="0"/>
              <a:t>And Phil. 4:19  God will supply your ever need!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205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15800" cy="6858000"/>
          </a:xfrm>
        </p:spPr>
        <p:txBody>
          <a:bodyPr/>
          <a:lstStyle/>
          <a:p>
            <a:endParaRPr lang="en-US" sz="4000" b="1" dirty="0" smtClean="0"/>
          </a:p>
          <a:p>
            <a:r>
              <a:rPr lang="en-US" sz="4000" b="1" dirty="0" smtClean="0"/>
              <a:t>Romans </a:t>
            </a:r>
            <a:r>
              <a:rPr lang="en-US" sz="4000" b="1" dirty="0"/>
              <a:t>10:8-10 </a:t>
            </a:r>
            <a:r>
              <a:rPr lang="en-US" sz="4000" baseline="30000" dirty="0" smtClean="0"/>
              <a:t>8</a:t>
            </a:r>
            <a:r>
              <a:rPr lang="en-US" sz="4000" baseline="30000" dirty="0"/>
              <a:t> </a:t>
            </a:r>
            <a:r>
              <a:rPr lang="en-US" sz="4000" dirty="0"/>
              <a:t>But what </a:t>
            </a:r>
            <a:r>
              <a:rPr lang="en-US" sz="4000" dirty="0" err="1"/>
              <a:t>saith</a:t>
            </a:r>
            <a:r>
              <a:rPr lang="en-US" sz="4000" dirty="0"/>
              <a:t> it? The word is nigh thee, even in thy mouth, and in thy heart: that is, the word of faith, which we preach;</a:t>
            </a:r>
          </a:p>
          <a:p>
            <a:r>
              <a:rPr lang="en-US" sz="4000" baseline="30000" dirty="0"/>
              <a:t>9 </a:t>
            </a:r>
            <a:r>
              <a:rPr lang="en-US" sz="4000" dirty="0"/>
              <a:t>That </a:t>
            </a:r>
            <a:r>
              <a:rPr lang="en-US" sz="4000" b="1" dirty="0"/>
              <a:t>if</a:t>
            </a:r>
            <a:r>
              <a:rPr lang="en-US" sz="4000" dirty="0"/>
              <a:t> thou shalt confess with thy mouth the Lord Jesus, and shalt</a:t>
            </a:r>
            <a:r>
              <a:rPr lang="en-US" sz="4000" b="1" u="sng" dirty="0"/>
              <a:t> believe </a:t>
            </a:r>
            <a:r>
              <a:rPr lang="en-US" sz="4000" dirty="0"/>
              <a:t>in thine heart that God hath raised him from the dead, </a:t>
            </a:r>
            <a:r>
              <a:rPr lang="en-US" sz="4000" b="1" u="sng" dirty="0"/>
              <a:t>thou shalt be saved.</a:t>
            </a:r>
          </a:p>
          <a:p>
            <a:r>
              <a:rPr lang="en-US" sz="4000" baseline="30000" dirty="0"/>
              <a:t>10 </a:t>
            </a:r>
            <a:r>
              <a:rPr lang="en-US" sz="4000" dirty="0"/>
              <a:t>For with the heart man believeth unto righteousness; and with the mouth confession is made unto salvation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61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344"/>
            <a:ext cx="12192000" cy="676765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2 Peter 1:1-4 </a:t>
            </a:r>
            <a:r>
              <a:rPr lang="en-US" sz="3600" dirty="0" smtClean="0"/>
              <a:t>1 Simon Peter, a servant and an apostle of Jesus Christ, to them that have obtained like precious faith with us through the righteousness of God and our </a:t>
            </a:r>
            <a:r>
              <a:rPr lang="en-US" sz="3600" dirty="0" err="1" smtClean="0"/>
              <a:t>Saviour</a:t>
            </a:r>
            <a:r>
              <a:rPr lang="en-US" sz="3600" dirty="0" smtClean="0"/>
              <a:t> Jesus Christ:</a:t>
            </a:r>
          </a:p>
          <a:p>
            <a:r>
              <a:rPr lang="en-US" sz="3600" baseline="30000" dirty="0" smtClean="0"/>
              <a:t>2 </a:t>
            </a:r>
            <a:r>
              <a:rPr lang="en-US" sz="3600" dirty="0" smtClean="0"/>
              <a:t>Grace and peace be multiplied unto you through the knowledge of God, and of Jesus our Lord,</a:t>
            </a:r>
          </a:p>
          <a:p>
            <a:r>
              <a:rPr lang="en-US" sz="3600" baseline="30000" dirty="0" smtClean="0"/>
              <a:t>3 </a:t>
            </a:r>
            <a:r>
              <a:rPr lang="en-US" sz="3600" dirty="0" smtClean="0"/>
              <a:t>According as his divine power hath given unto us all things that pertain unto life and godliness, through the knowledge of him that hath called us to glory and virtue:</a:t>
            </a:r>
          </a:p>
          <a:p>
            <a:r>
              <a:rPr lang="en-US" sz="3600" baseline="30000" dirty="0" smtClean="0"/>
              <a:t>4 </a:t>
            </a:r>
            <a:r>
              <a:rPr lang="en-US" sz="3600" dirty="0" smtClean="0"/>
              <a:t>Whereby are given unto us </a:t>
            </a:r>
            <a:r>
              <a:rPr lang="en-US" sz="3600" b="1" u="sng" dirty="0" smtClean="0">
                <a:solidFill>
                  <a:srgbClr val="FF0000"/>
                </a:solidFill>
              </a:rPr>
              <a:t>exceeding great and precious promises: </a:t>
            </a:r>
            <a:r>
              <a:rPr lang="en-US" sz="3600" dirty="0" smtClean="0"/>
              <a:t>that by these ye might be partakers of the divine nature, having escaped the corruption that is in the world through lust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83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Starting point:</a:t>
            </a:r>
          </a:p>
          <a:p>
            <a:r>
              <a:rPr lang="en-US" sz="5400" dirty="0"/>
              <a:t> </a:t>
            </a:r>
            <a:r>
              <a:rPr lang="en-US" sz="5400" dirty="0" smtClean="0"/>
              <a:t>  The promise linked to baptism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9102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0070C0"/>
                </a:solidFill>
              </a:rPr>
              <a:t>How important is </a:t>
            </a:r>
            <a:br>
              <a:rPr lang="en-US" sz="7200" b="1" dirty="0" smtClean="0">
                <a:solidFill>
                  <a:srgbClr val="0070C0"/>
                </a:solidFill>
              </a:rPr>
            </a:br>
            <a:r>
              <a:rPr lang="en-US" sz="7200" b="1" dirty="0" smtClean="0">
                <a:solidFill>
                  <a:srgbClr val="0070C0"/>
                </a:solidFill>
              </a:rPr>
              <a:t>scriptural Baptism?</a:t>
            </a:r>
            <a:endParaRPr lang="en-US" sz="72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Romans 6:1-7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635925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5" y="74645"/>
            <a:ext cx="11830455" cy="6579073"/>
          </a:xfrm>
        </p:spPr>
        <p:txBody>
          <a:bodyPr>
            <a:normAutofit lnSpcReduction="10000"/>
          </a:bodyPr>
          <a:lstStyle/>
          <a:p>
            <a:r>
              <a:rPr lang="en-US" sz="4000" b="1" u="sng" dirty="0" smtClean="0">
                <a:solidFill>
                  <a:srgbClr val="0070C0"/>
                </a:solidFill>
              </a:rPr>
              <a:t>Rom. </a:t>
            </a:r>
            <a:r>
              <a:rPr lang="en-US" sz="4000" b="1" u="sng" dirty="0">
                <a:solidFill>
                  <a:srgbClr val="0070C0"/>
                </a:solidFill>
              </a:rPr>
              <a:t>6:1-7 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r>
              <a:rPr lang="en-US" sz="4000" dirty="0"/>
              <a:t> What shall we say then? Shall we continue in sin, that grace may abound?</a:t>
            </a:r>
          </a:p>
          <a:p>
            <a:r>
              <a:rPr lang="en-US" sz="4000" baseline="30000" dirty="0"/>
              <a:t>2 </a:t>
            </a:r>
            <a:r>
              <a:rPr lang="en-US" sz="4000" dirty="0"/>
              <a:t>God forbid. How shall we, that are dead to sin, live any longer therein?</a:t>
            </a:r>
          </a:p>
          <a:p>
            <a:r>
              <a:rPr lang="en-US" sz="4000" baseline="30000" dirty="0"/>
              <a:t>3 </a:t>
            </a:r>
            <a:r>
              <a:rPr lang="en-US" sz="4000" dirty="0"/>
              <a:t>Know ye not, that so many of us as were baptized into Jesus Christ were baptized into his death?</a:t>
            </a:r>
          </a:p>
          <a:p>
            <a:r>
              <a:rPr lang="en-US" sz="4000" baseline="30000" dirty="0"/>
              <a:t>4</a:t>
            </a:r>
            <a:r>
              <a:rPr lang="en-US" sz="4000" b="1" u="sng" baseline="30000" dirty="0">
                <a:solidFill>
                  <a:srgbClr val="FF0000"/>
                </a:solidFill>
              </a:rPr>
              <a:t> </a:t>
            </a:r>
            <a:r>
              <a:rPr lang="en-US" sz="4000" b="1" u="sng" dirty="0">
                <a:solidFill>
                  <a:srgbClr val="FF0000"/>
                </a:solidFill>
              </a:rPr>
              <a:t>Therefore we are buried with him by baptism into death</a:t>
            </a:r>
            <a:r>
              <a:rPr lang="en-US" sz="4000" dirty="0"/>
              <a:t>: that like as Christ was raised up from the dead by the glory of the Father, even so we also should walk in newness of life.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73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70" y="0"/>
            <a:ext cx="11945566" cy="6770451"/>
          </a:xfrm>
        </p:spPr>
        <p:txBody>
          <a:bodyPr>
            <a:normAutofit/>
          </a:bodyPr>
          <a:lstStyle/>
          <a:p>
            <a:r>
              <a:rPr lang="en-US" sz="4800" baseline="30000" dirty="0"/>
              <a:t>5 </a:t>
            </a:r>
            <a:r>
              <a:rPr lang="en-US" sz="4800" dirty="0"/>
              <a:t>For if we have been planted together in the likeness of his death, we shall be also in the likeness of his resurrection:</a:t>
            </a:r>
          </a:p>
          <a:p>
            <a:r>
              <a:rPr lang="en-US" sz="4800" baseline="30000" dirty="0"/>
              <a:t>6 </a:t>
            </a:r>
            <a:r>
              <a:rPr lang="en-US" sz="4800" dirty="0"/>
              <a:t>Knowing this, that our old man is crucified with him, that the body of sin might be destroyed, that henceforth we should not serve sin.</a:t>
            </a:r>
          </a:p>
          <a:p>
            <a:r>
              <a:rPr lang="en-US" sz="4800" baseline="30000" dirty="0"/>
              <a:t>7 </a:t>
            </a:r>
            <a:r>
              <a:rPr lang="en-US" sz="4800" dirty="0"/>
              <a:t>For he that is dead is freed from sin.</a:t>
            </a:r>
          </a:p>
        </p:txBody>
      </p:sp>
    </p:spTree>
    <p:extLst>
      <p:ext uri="{BB962C8B-B14F-4D97-AF65-F5344CB8AC3E}">
        <p14:creationId xmlns:p14="http://schemas.microsoft.com/office/powerpoint/2010/main" val="130539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3464"/>
            <a:ext cx="11353800" cy="6624536"/>
          </a:xfrm>
        </p:spPr>
        <p:txBody>
          <a:bodyPr/>
          <a:lstStyle/>
          <a:p>
            <a:r>
              <a:rPr lang="en-US" sz="6000" b="1" u="sng" dirty="0">
                <a:solidFill>
                  <a:srgbClr val="0070C0"/>
                </a:solidFill>
              </a:rPr>
              <a:t>Baptism -  </a:t>
            </a:r>
            <a:r>
              <a:rPr lang="en-US" sz="4000" b="1" u="sng" dirty="0"/>
              <a:t>its </a:t>
            </a:r>
            <a:r>
              <a:rPr lang="en-US" sz="4000" b="1" u="sng" dirty="0" smtClean="0"/>
              <a:t>meaning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  </a:t>
            </a:r>
            <a:r>
              <a:rPr lang="en-US" sz="4000" b="1" u="sng" dirty="0" smtClean="0"/>
              <a:t> “which </a:t>
            </a:r>
            <a:r>
              <a:rPr lang="en-US" sz="4000" b="1" u="sng" dirty="0"/>
              <a:t>is to dip or immerse</a:t>
            </a:r>
            <a:r>
              <a:rPr lang="en-US" sz="4000" b="1" dirty="0"/>
              <a:t>. </a:t>
            </a:r>
            <a:r>
              <a:rPr lang="en-US" sz="4000" b="1" dirty="0" smtClean="0"/>
              <a:t>“</a:t>
            </a:r>
          </a:p>
          <a:p>
            <a:endParaRPr lang="en-US" sz="4000" b="1" dirty="0" smtClean="0"/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            the </a:t>
            </a:r>
            <a:r>
              <a:rPr lang="en-US" sz="4000" b="1" dirty="0"/>
              <a:t>proper </a:t>
            </a:r>
            <a:r>
              <a:rPr lang="en-US" sz="4000" b="1" u="sng" dirty="0"/>
              <a:t>mode of baptism</a:t>
            </a:r>
            <a:r>
              <a:rPr lang="en-US" sz="4000" b="1" dirty="0"/>
              <a:t>, </a:t>
            </a:r>
            <a:endParaRPr lang="en-US" sz="4000" b="1" dirty="0" smtClean="0"/>
          </a:p>
          <a:p>
            <a:endParaRPr lang="en-US" sz="4000" b="1" dirty="0" smtClean="0"/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  that </a:t>
            </a:r>
            <a:r>
              <a:rPr lang="en-US" sz="4000" b="1" dirty="0"/>
              <a:t>being by immersion in water</a:t>
            </a:r>
            <a:r>
              <a:rPr lang="en-US" sz="4000" b="1" dirty="0" smtClean="0"/>
              <a:t>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           </a:t>
            </a:r>
            <a:r>
              <a:rPr lang="en-US" sz="3600" b="1" dirty="0" smtClean="0">
                <a:solidFill>
                  <a:srgbClr val="0070C0"/>
                </a:solidFill>
              </a:rPr>
              <a:t>1.  Not sprinkling</a:t>
            </a:r>
          </a:p>
          <a:p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                  2.  Not pouring</a:t>
            </a:r>
          </a:p>
          <a:p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                  3.  Immersion</a:t>
            </a:r>
            <a:endParaRPr lang="en-US" sz="3600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30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3787</TotalTime>
  <Words>566</Words>
  <Application>Microsoft Office PowerPoint</Application>
  <PresentationFormat>Widescreen</PresentationFormat>
  <Paragraphs>145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The Promises of God</vt:lpstr>
      <vt:lpstr>PowerPoint Presentation</vt:lpstr>
      <vt:lpstr>PowerPoint Presentation</vt:lpstr>
      <vt:lpstr>How important is  scriptural Baptism?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important is  scriptural Baptism?</dc:title>
  <dc:creator>mac</dc:creator>
  <cp:lastModifiedBy>Eddie Gooch</cp:lastModifiedBy>
  <cp:revision>22</cp:revision>
  <cp:lastPrinted>2016-12-17T09:44:39Z</cp:lastPrinted>
  <dcterms:created xsi:type="dcterms:W3CDTF">2016-12-16T04:46:32Z</dcterms:created>
  <dcterms:modified xsi:type="dcterms:W3CDTF">2019-10-13T14:13:34Z</dcterms:modified>
</cp:coreProperties>
</file>