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2"/>
  </p:handoutMasterIdLst>
  <p:sldIdLst>
    <p:sldId id="256" r:id="rId2"/>
    <p:sldId id="287" r:id="rId3"/>
    <p:sldId id="288" r:id="rId4"/>
    <p:sldId id="289" r:id="rId5"/>
    <p:sldId id="290" r:id="rId6"/>
    <p:sldId id="257" r:id="rId7"/>
    <p:sldId id="258" r:id="rId8"/>
    <p:sldId id="280" r:id="rId9"/>
    <p:sldId id="259" r:id="rId10"/>
    <p:sldId id="291" r:id="rId11"/>
    <p:sldId id="272" r:id="rId12"/>
    <p:sldId id="274" r:id="rId13"/>
    <p:sldId id="293" r:id="rId14"/>
    <p:sldId id="275" r:id="rId15"/>
    <p:sldId id="279" r:id="rId16"/>
    <p:sldId id="260" r:id="rId17"/>
    <p:sldId id="296" r:id="rId18"/>
    <p:sldId id="295" r:id="rId19"/>
    <p:sldId id="262" r:id="rId20"/>
    <p:sldId id="264" r:id="rId21"/>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F48F795B-7228-4E4D-97E8-C0A2E8B313B1}" type="datetimeFigureOut">
              <a:rPr lang="en-US" smtClean="0"/>
              <a:t>8/15/2020</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D51ACC49-6A0E-46E0-A928-879B9A1EC4F1}" type="slidenum">
              <a:rPr lang="en-US" smtClean="0"/>
              <a:t>‹#›</a:t>
            </a:fld>
            <a:endParaRPr lang="en-US"/>
          </a:p>
        </p:txBody>
      </p:sp>
    </p:spTree>
    <p:extLst>
      <p:ext uri="{BB962C8B-B14F-4D97-AF65-F5344CB8AC3E}">
        <p14:creationId xmlns:p14="http://schemas.microsoft.com/office/powerpoint/2010/main" val="229996832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1AA7C5-CFFF-4D6E-8402-7695BD1F8916}" type="datetimeFigureOut">
              <a:rPr lang="en-US" smtClean="0"/>
              <a:t>8/15/2020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44111F-6DC4-4136-969C-343CD20CD8E1}" type="slidenum">
              <a:rPr lang="en-US" smtClean="0"/>
              <a:t>‹#›</a:t>
            </a:fld>
            <a:endParaRPr lang="en-US"/>
          </a:p>
        </p:txBody>
      </p:sp>
    </p:spTree>
    <p:extLst>
      <p:ext uri="{BB962C8B-B14F-4D97-AF65-F5344CB8AC3E}">
        <p14:creationId xmlns:p14="http://schemas.microsoft.com/office/powerpoint/2010/main" val="1349974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1AA7C5-CFFF-4D6E-8402-7695BD1F8916}" type="datetimeFigureOut">
              <a:rPr lang="en-US" smtClean="0"/>
              <a:t>8/15/2020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44111F-6DC4-4136-969C-343CD20CD8E1}" type="slidenum">
              <a:rPr lang="en-US" smtClean="0"/>
              <a:t>‹#›</a:t>
            </a:fld>
            <a:endParaRPr lang="en-US"/>
          </a:p>
        </p:txBody>
      </p:sp>
    </p:spTree>
    <p:extLst>
      <p:ext uri="{BB962C8B-B14F-4D97-AF65-F5344CB8AC3E}">
        <p14:creationId xmlns:p14="http://schemas.microsoft.com/office/powerpoint/2010/main" val="3836416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1AA7C5-CFFF-4D6E-8402-7695BD1F8916}" type="datetimeFigureOut">
              <a:rPr lang="en-US" smtClean="0"/>
              <a:t>8/15/2020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44111F-6DC4-4136-969C-343CD20CD8E1}" type="slidenum">
              <a:rPr lang="en-US" smtClean="0"/>
              <a:t>‹#›</a:t>
            </a:fld>
            <a:endParaRPr lang="en-US"/>
          </a:p>
        </p:txBody>
      </p:sp>
    </p:spTree>
    <p:extLst>
      <p:ext uri="{BB962C8B-B14F-4D97-AF65-F5344CB8AC3E}">
        <p14:creationId xmlns:p14="http://schemas.microsoft.com/office/powerpoint/2010/main" val="1268847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1AA7C5-CFFF-4D6E-8402-7695BD1F8916}" type="datetimeFigureOut">
              <a:rPr lang="en-US" smtClean="0"/>
              <a:t>8/15/2020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44111F-6DC4-4136-969C-343CD20CD8E1}" type="slidenum">
              <a:rPr lang="en-US" smtClean="0"/>
              <a:t>‹#›</a:t>
            </a:fld>
            <a:endParaRPr lang="en-US"/>
          </a:p>
        </p:txBody>
      </p:sp>
    </p:spTree>
    <p:extLst>
      <p:ext uri="{BB962C8B-B14F-4D97-AF65-F5344CB8AC3E}">
        <p14:creationId xmlns:p14="http://schemas.microsoft.com/office/powerpoint/2010/main" val="1410925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1AA7C5-CFFF-4D6E-8402-7695BD1F8916}" type="datetimeFigureOut">
              <a:rPr lang="en-US" smtClean="0"/>
              <a:t>8/15/2020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44111F-6DC4-4136-969C-343CD20CD8E1}" type="slidenum">
              <a:rPr lang="en-US" smtClean="0"/>
              <a:t>‹#›</a:t>
            </a:fld>
            <a:endParaRPr lang="en-US"/>
          </a:p>
        </p:txBody>
      </p:sp>
    </p:spTree>
    <p:extLst>
      <p:ext uri="{BB962C8B-B14F-4D97-AF65-F5344CB8AC3E}">
        <p14:creationId xmlns:p14="http://schemas.microsoft.com/office/powerpoint/2010/main" val="3387522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1AA7C5-CFFF-4D6E-8402-7695BD1F8916}" type="datetimeFigureOut">
              <a:rPr lang="en-US" smtClean="0"/>
              <a:t>8/15/2020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44111F-6DC4-4136-969C-343CD20CD8E1}" type="slidenum">
              <a:rPr lang="en-US" smtClean="0"/>
              <a:t>‹#›</a:t>
            </a:fld>
            <a:endParaRPr lang="en-US"/>
          </a:p>
        </p:txBody>
      </p:sp>
    </p:spTree>
    <p:extLst>
      <p:ext uri="{BB962C8B-B14F-4D97-AF65-F5344CB8AC3E}">
        <p14:creationId xmlns:p14="http://schemas.microsoft.com/office/powerpoint/2010/main" val="3482509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1AA7C5-CFFF-4D6E-8402-7695BD1F8916}" type="datetimeFigureOut">
              <a:rPr lang="en-US" smtClean="0"/>
              <a:t>8/15/2020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44111F-6DC4-4136-969C-343CD20CD8E1}" type="slidenum">
              <a:rPr lang="en-US" smtClean="0"/>
              <a:t>‹#›</a:t>
            </a:fld>
            <a:endParaRPr lang="en-US"/>
          </a:p>
        </p:txBody>
      </p:sp>
    </p:spTree>
    <p:extLst>
      <p:ext uri="{BB962C8B-B14F-4D97-AF65-F5344CB8AC3E}">
        <p14:creationId xmlns:p14="http://schemas.microsoft.com/office/powerpoint/2010/main" val="1622518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1AA7C5-CFFF-4D6E-8402-7695BD1F8916}" type="datetimeFigureOut">
              <a:rPr lang="en-US" smtClean="0"/>
              <a:t>8/15/2020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44111F-6DC4-4136-969C-343CD20CD8E1}" type="slidenum">
              <a:rPr lang="en-US" smtClean="0"/>
              <a:t>‹#›</a:t>
            </a:fld>
            <a:endParaRPr lang="en-US"/>
          </a:p>
        </p:txBody>
      </p:sp>
    </p:spTree>
    <p:extLst>
      <p:ext uri="{BB962C8B-B14F-4D97-AF65-F5344CB8AC3E}">
        <p14:creationId xmlns:p14="http://schemas.microsoft.com/office/powerpoint/2010/main" val="2181924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1AA7C5-CFFF-4D6E-8402-7695BD1F8916}" type="datetimeFigureOut">
              <a:rPr lang="en-US" smtClean="0"/>
              <a:t>8/15/2020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44111F-6DC4-4136-969C-343CD20CD8E1}" type="slidenum">
              <a:rPr lang="en-US" smtClean="0"/>
              <a:t>‹#›</a:t>
            </a:fld>
            <a:endParaRPr lang="en-US"/>
          </a:p>
        </p:txBody>
      </p:sp>
    </p:spTree>
    <p:extLst>
      <p:ext uri="{BB962C8B-B14F-4D97-AF65-F5344CB8AC3E}">
        <p14:creationId xmlns:p14="http://schemas.microsoft.com/office/powerpoint/2010/main" val="1319902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1AA7C5-CFFF-4D6E-8402-7695BD1F8916}" type="datetimeFigureOut">
              <a:rPr lang="en-US" smtClean="0"/>
              <a:t>8/15/2020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44111F-6DC4-4136-969C-343CD20CD8E1}" type="slidenum">
              <a:rPr lang="en-US" smtClean="0"/>
              <a:t>‹#›</a:t>
            </a:fld>
            <a:endParaRPr lang="en-US"/>
          </a:p>
        </p:txBody>
      </p:sp>
    </p:spTree>
    <p:extLst>
      <p:ext uri="{BB962C8B-B14F-4D97-AF65-F5344CB8AC3E}">
        <p14:creationId xmlns:p14="http://schemas.microsoft.com/office/powerpoint/2010/main" val="352221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1AA7C5-CFFF-4D6E-8402-7695BD1F8916}" type="datetimeFigureOut">
              <a:rPr lang="en-US" smtClean="0"/>
              <a:t>8/15/2020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44111F-6DC4-4136-969C-343CD20CD8E1}" type="slidenum">
              <a:rPr lang="en-US" smtClean="0"/>
              <a:t>‹#›</a:t>
            </a:fld>
            <a:endParaRPr lang="en-US"/>
          </a:p>
        </p:txBody>
      </p:sp>
    </p:spTree>
    <p:extLst>
      <p:ext uri="{BB962C8B-B14F-4D97-AF65-F5344CB8AC3E}">
        <p14:creationId xmlns:p14="http://schemas.microsoft.com/office/powerpoint/2010/main" val="3218166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1AA7C5-CFFF-4D6E-8402-7695BD1F8916}" type="datetimeFigureOut">
              <a:rPr lang="en-US" smtClean="0"/>
              <a:t>8/15/2020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44111F-6DC4-4136-969C-343CD20CD8E1}" type="slidenum">
              <a:rPr lang="en-US" smtClean="0"/>
              <a:t>‹#›</a:t>
            </a:fld>
            <a:endParaRPr lang="en-US"/>
          </a:p>
        </p:txBody>
      </p:sp>
    </p:spTree>
    <p:extLst>
      <p:ext uri="{BB962C8B-B14F-4D97-AF65-F5344CB8AC3E}">
        <p14:creationId xmlns:p14="http://schemas.microsoft.com/office/powerpoint/2010/main" val="3167571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8800" b="1" dirty="0" smtClean="0"/>
              <a:t>The Amazing Conclusion  </a:t>
            </a:r>
            <a:endParaRPr lang="en-US" sz="8800" b="1" dirty="0"/>
          </a:p>
        </p:txBody>
      </p:sp>
      <p:sp>
        <p:nvSpPr>
          <p:cNvPr id="3" name="Subtitle 2"/>
          <p:cNvSpPr>
            <a:spLocks noGrp="1"/>
          </p:cNvSpPr>
          <p:nvPr>
            <p:ph type="subTitle" idx="1"/>
          </p:nvPr>
        </p:nvSpPr>
        <p:spPr/>
        <p:txBody>
          <a:bodyPr>
            <a:normAutofit/>
          </a:bodyPr>
          <a:lstStyle/>
          <a:p>
            <a:r>
              <a:rPr lang="en-US" sz="4800" b="1" u="sng" dirty="0" smtClean="0">
                <a:solidFill>
                  <a:srgbClr val="00B0F0"/>
                </a:solidFill>
              </a:rPr>
              <a:t>Eccl. 12:13-14</a:t>
            </a:r>
            <a:endParaRPr lang="en-US" sz="4800" b="1" u="sng" dirty="0">
              <a:solidFill>
                <a:srgbClr val="00B0F0"/>
              </a:solidFill>
            </a:endParaRPr>
          </a:p>
        </p:txBody>
      </p:sp>
    </p:spTree>
    <p:extLst>
      <p:ext uri="{BB962C8B-B14F-4D97-AF65-F5344CB8AC3E}">
        <p14:creationId xmlns:p14="http://schemas.microsoft.com/office/powerpoint/2010/main" val="2175469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4126" y="79952"/>
            <a:ext cx="11537373" cy="6778048"/>
          </a:xfrm>
        </p:spPr>
        <p:txBody>
          <a:bodyPr/>
          <a:lstStyle/>
          <a:p>
            <a:r>
              <a:rPr lang="en-US" sz="4000" dirty="0"/>
              <a:t>F</a:t>
            </a:r>
          </a:p>
          <a:p>
            <a:r>
              <a:rPr lang="en-US" sz="4000" dirty="0"/>
              <a:t>E</a:t>
            </a:r>
          </a:p>
          <a:p>
            <a:r>
              <a:rPr lang="en-US" sz="4000" dirty="0"/>
              <a:t>A </a:t>
            </a:r>
          </a:p>
          <a:p>
            <a:r>
              <a:rPr lang="en-US" sz="4000" dirty="0" smtClean="0"/>
              <a:t>R        </a:t>
            </a:r>
          </a:p>
          <a:p>
            <a:endParaRPr lang="en-US" sz="4000" dirty="0"/>
          </a:p>
          <a:p>
            <a:r>
              <a:rPr lang="en-US" sz="6000" dirty="0" smtClean="0"/>
              <a:t>GOD </a:t>
            </a:r>
            <a:r>
              <a:rPr lang="en-US" sz="4000" dirty="0" smtClean="0"/>
              <a:t> (not man, or a group of men)</a:t>
            </a:r>
          </a:p>
          <a:p>
            <a:endParaRPr lang="en-US" sz="4000" dirty="0"/>
          </a:p>
          <a:p>
            <a:r>
              <a:rPr lang="en-US" sz="4000" dirty="0" smtClean="0"/>
              <a:t>Someone has suggested the following:</a:t>
            </a:r>
            <a:endParaRPr lang="en-US" sz="4000" dirty="0"/>
          </a:p>
          <a:p>
            <a:endParaRPr lang="en-US" dirty="0"/>
          </a:p>
        </p:txBody>
      </p:sp>
    </p:spTree>
    <p:extLst>
      <p:ext uri="{BB962C8B-B14F-4D97-AF65-F5344CB8AC3E}">
        <p14:creationId xmlns:p14="http://schemas.microsoft.com/office/powerpoint/2010/main" val="23235375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85000" lnSpcReduction="10000"/>
          </a:bodyPr>
          <a:lstStyle/>
          <a:p>
            <a:r>
              <a:rPr lang="en-US" sz="3900" b="1" u="sng" dirty="0"/>
              <a:t>First, "F" stands for faith in </a:t>
            </a:r>
            <a:r>
              <a:rPr lang="en-US" sz="3900" b="1" u="sng" dirty="0" smtClean="0"/>
              <a:t>the existence of GOD.</a:t>
            </a:r>
            <a:endParaRPr lang="en-US" sz="3900" dirty="0" smtClean="0"/>
          </a:p>
          <a:p>
            <a:pPr marL="0" indent="0">
              <a:buNone/>
            </a:pPr>
            <a:r>
              <a:rPr lang="en-US" sz="3900" dirty="0" smtClean="0"/>
              <a:t>  Without faith, it is impossible to please God.”  </a:t>
            </a:r>
            <a:r>
              <a:rPr lang="en-US" sz="3900" b="1" u="sng" dirty="0" smtClean="0">
                <a:solidFill>
                  <a:srgbClr val="00B0F0"/>
                </a:solidFill>
              </a:rPr>
              <a:t>You </a:t>
            </a:r>
            <a:r>
              <a:rPr lang="en-US" sz="3900" b="1" u="sng" dirty="0">
                <a:solidFill>
                  <a:srgbClr val="00B0F0"/>
                </a:solidFill>
              </a:rPr>
              <a:t>cannot come to God unless you know he is there. </a:t>
            </a:r>
            <a:r>
              <a:rPr lang="en-US" sz="3900" b="1" dirty="0"/>
              <a:t>Hebrews 11:6 </a:t>
            </a:r>
            <a:r>
              <a:rPr lang="en-US" sz="3900" b="1" u="sng" dirty="0" smtClean="0"/>
              <a:t>“But without</a:t>
            </a:r>
          </a:p>
          <a:p>
            <a:pPr marL="0" indent="0">
              <a:buNone/>
            </a:pPr>
            <a:r>
              <a:rPr lang="en-US" sz="3900" b="1" u="sng" dirty="0" smtClean="0"/>
              <a:t>Faith it is impossible to please him: for he that cometh to God must believe that he is, and that he is a rewarder of them that diligently seek him”</a:t>
            </a:r>
          </a:p>
          <a:p>
            <a:r>
              <a:rPr lang="en-US" sz="3900" dirty="0"/>
              <a:t> </a:t>
            </a:r>
            <a:r>
              <a:rPr lang="en-US" sz="3900" dirty="0" smtClean="0"/>
              <a:t>  Where does fear begin?   It begins with the acknowledgment that there is A God!</a:t>
            </a:r>
            <a:r>
              <a:rPr lang="en-US" sz="3900" b="1" u="sng" dirty="0" smtClean="0"/>
              <a:t>.  </a:t>
            </a:r>
            <a:r>
              <a:rPr lang="en-US" sz="3900" b="1" u="sng" dirty="0" smtClean="0">
                <a:solidFill>
                  <a:srgbClr val="FF0000"/>
                </a:solidFill>
              </a:rPr>
              <a:t>Faith that God exists</a:t>
            </a:r>
            <a:r>
              <a:rPr lang="en-US" sz="3900" b="1" dirty="0" smtClean="0">
                <a:solidFill>
                  <a:srgbClr val="FF0000"/>
                </a:solidFill>
              </a:rPr>
              <a:t>.   </a:t>
            </a:r>
          </a:p>
          <a:p>
            <a:r>
              <a:rPr lang="en-US" sz="3900" dirty="0"/>
              <a:t> </a:t>
            </a:r>
            <a:r>
              <a:rPr lang="en-US" sz="3900" dirty="0" smtClean="0"/>
              <a:t>  a)  </a:t>
            </a:r>
            <a:r>
              <a:rPr lang="en-US" sz="3900" b="1" u="sng" dirty="0" smtClean="0"/>
              <a:t>The Creation </a:t>
            </a:r>
            <a:r>
              <a:rPr lang="en-US" sz="3900" dirty="0" smtClean="0"/>
              <a:t>of God declares God.  </a:t>
            </a:r>
            <a:r>
              <a:rPr lang="en-US" sz="3900" u="sng" dirty="0" smtClean="0"/>
              <a:t>(Psa. 19:1)</a:t>
            </a:r>
          </a:p>
          <a:p>
            <a:r>
              <a:rPr lang="en-US" sz="3900" dirty="0"/>
              <a:t> </a:t>
            </a:r>
            <a:r>
              <a:rPr lang="en-US" sz="3900" dirty="0" smtClean="0"/>
              <a:t>  b)  The Bible, the Word of God, shouts  it.  </a:t>
            </a:r>
            <a:r>
              <a:rPr lang="en-US" sz="3900" u="sng" dirty="0" smtClean="0"/>
              <a:t>Eph. 4:1-6</a:t>
            </a:r>
            <a:r>
              <a:rPr lang="en-US" sz="3900" dirty="0" smtClean="0"/>
              <a:t>) ONE God </a:t>
            </a:r>
          </a:p>
          <a:p>
            <a:pPr marL="0" indent="0">
              <a:buNone/>
            </a:pPr>
            <a:r>
              <a:rPr lang="en-US" sz="3900" b="1" dirty="0"/>
              <a:t> </a:t>
            </a:r>
            <a:r>
              <a:rPr lang="en-US" sz="3900" b="1" dirty="0" smtClean="0"/>
              <a:t>     c)   John 1:1 </a:t>
            </a:r>
            <a:r>
              <a:rPr lang="en-US" sz="3900" b="1" u="sng" dirty="0" smtClean="0"/>
              <a:t> In the beginning </a:t>
            </a:r>
            <a:r>
              <a:rPr lang="en-US" sz="3900" b="1" dirty="0" smtClean="0"/>
              <a:t>was the Word, and the Word </a:t>
            </a:r>
            <a:r>
              <a:rPr lang="en-US" sz="3900" b="1" u="sng" dirty="0" smtClean="0"/>
              <a:t>was with God</a:t>
            </a:r>
            <a:r>
              <a:rPr lang="en-US" sz="3900" b="1" dirty="0" smtClean="0"/>
              <a:t>, and the Word was God.”.</a:t>
            </a:r>
          </a:p>
          <a:p>
            <a:pPr marL="0" indent="0">
              <a:buNone/>
            </a:pPr>
            <a:r>
              <a:rPr lang="en-US" sz="3900" b="1" dirty="0"/>
              <a:t> </a:t>
            </a:r>
            <a:r>
              <a:rPr lang="en-US" sz="3900" b="1" dirty="0" smtClean="0"/>
              <a:t>     </a:t>
            </a:r>
            <a:r>
              <a:rPr lang="en-US" sz="3900" b="1" dirty="0"/>
              <a:t>Francis Schaeffer says that this is the great and first truth of the gospel --</a:t>
            </a:r>
            <a:r>
              <a:rPr lang="en-US" sz="3900" b="1" u="sng" dirty="0"/>
              <a:t> </a:t>
            </a:r>
            <a:r>
              <a:rPr lang="en-US" sz="4200" b="1" i="1" u="sng" dirty="0">
                <a:solidFill>
                  <a:srgbClr val="00B0F0"/>
                </a:solidFill>
              </a:rPr>
              <a:t>The God Who Is There.</a:t>
            </a:r>
            <a:endParaRPr lang="en-US" sz="4200" u="sng" dirty="0">
              <a:solidFill>
                <a:srgbClr val="00B0F0"/>
              </a:solidFill>
            </a:endParaRPr>
          </a:p>
          <a:p>
            <a:endParaRPr lang="en-US" dirty="0"/>
          </a:p>
        </p:txBody>
      </p:sp>
    </p:spTree>
    <p:extLst>
      <p:ext uri="{BB962C8B-B14F-4D97-AF65-F5344CB8AC3E}">
        <p14:creationId xmlns:p14="http://schemas.microsoft.com/office/powerpoint/2010/main" val="3803591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p:cTn id="2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1353800" cy="6733309"/>
          </a:xfrm>
        </p:spPr>
        <p:txBody>
          <a:bodyPr>
            <a:normAutofit fontScale="25000" lnSpcReduction="20000"/>
          </a:bodyPr>
          <a:lstStyle/>
          <a:p>
            <a:r>
              <a:rPr lang="en-US" sz="14400" b="1" u="sng" dirty="0"/>
              <a:t>Then "E": experience of his grace</a:t>
            </a:r>
            <a:r>
              <a:rPr lang="en-US" sz="14400" dirty="0"/>
              <a:t>. You never can properly fear God</a:t>
            </a:r>
            <a:r>
              <a:rPr lang="en-US" sz="14400" b="1" dirty="0"/>
              <a:t> </a:t>
            </a:r>
            <a:r>
              <a:rPr lang="en-US" sz="14400" b="1" u="sng" dirty="0"/>
              <a:t>until you have learned what kind of a God he is.</a:t>
            </a:r>
          </a:p>
          <a:p>
            <a:r>
              <a:rPr lang="en-US" sz="14400" dirty="0"/>
              <a:t>    He is a God of mercy, of grace, of forgiveness</a:t>
            </a:r>
            <a:r>
              <a:rPr lang="en-US" sz="14400" dirty="0" smtClean="0"/>
              <a:t>.  That helps you to under-Stand who God is!   </a:t>
            </a:r>
            <a:r>
              <a:rPr lang="en-US" sz="14400" dirty="0"/>
              <a:t>Until you have stood before him and felt your guilt, acknowledged it, known you were </a:t>
            </a:r>
            <a:r>
              <a:rPr lang="en-US" sz="14400" dirty="0" smtClean="0"/>
              <a:t>wrong, and corrected it .</a:t>
            </a:r>
          </a:p>
          <a:p>
            <a:r>
              <a:rPr lang="en-US" sz="14400" dirty="0" smtClean="0"/>
              <a:t>.Isa. 59:1-2 ‘Behold, the Lord’s hand is not </a:t>
            </a:r>
            <a:r>
              <a:rPr lang="en-US" sz="14400" dirty="0" err="1" smtClean="0"/>
              <a:t>shortened,that</a:t>
            </a:r>
            <a:r>
              <a:rPr lang="en-US" sz="14400" dirty="0" smtClean="0"/>
              <a:t> it cannot </a:t>
            </a:r>
            <a:r>
              <a:rPr lang="en-US" sz="14400" dirty="0" err="1" smtClean="0"/>
              <a:t>save;neither</a:t>
            </a:r>
            <a:r>
              <a:rPr lang="en-US" sz="14400" dirty="0" smtClean="0"/>
              <a:t> his ear </a:t>
            </a:r>
            <a:r>
              <a:rPr lang="en-US" sz="14400" dirty="0" err="1" smtClean="0"/>
              <a:t>heavy,that</a:t>
            </a:r>
            <a:r>
              <a:rPr lang="en-US" sz="14400" dirty="0" smtClean="0"/>
              <a:t> it cannot </a:t>
            </a:r>
            <a:r>
              <a:rPr lang="en-US" sz="14400" dirty="0" err="1" smtClean="0"/>
              <a:t>hear:but</a:t>
            </a:r>
            <a:r>
              <a:rPr lang="en-US" sz="14400" dirty="0" smtClean="0"/>
              <a:t> </a:t>
            </a:r>
            <a:r>
              <a:rPr lang="en-US" sz="14400" b="1" dirty="0" smtClean="0"/>
              <a:t>your </a:t>
            </a:r>
            <a:r>
              <a:rPr lang="en-US" sz="14400" dirty="0" smtClean="0"/>
              <a:t>iniquities have separated between you and your </a:t>
            </a:r>
            <a:r>
              <a:rPr lang="en-US" sz="14400" dirty="0" err="1" smtClean="0"/>
              <a:t>God,and</a:t>
            </a:r>
            <a:r>
              <a:rPr lang="en-US" sz="14400" dirty="0" smtClean="0"/>
              <a:t> </a:t>
            </a:r>
            <a:r>
              <a:rPr lang="en-US" sz="14400" b="1" u="sng" dirty="0" smtClean="0"/>
              <a:t>your sins </a:t>
            </a:r>
            <a:r>
              <a:rPr lang="en-US" sz="14400" dirty="0" smtClean="0"/>
              <a:t>have hid his face from you, that he will not hear.” Jesus said to the woman that was taken in the act of adultery:</a:t>
            </a:r>
          </a:p>
          <a:p>
            <a:pPr marL="0" indent="0">
              <a:buNone/>
            </a:pPr>
            <a:r>
              <a:rPr lang="en-US" sz="14400" dirty="0" smtClean="0"/>
              <a:t>"Neither </a:t>
            </a:r>
            <a:r>
              <a:rPr lang="en-US" sz="14400" dirty="0"/>
              <a:t>do I condemn you</a:t>
            </a:r>
            <a:r>
              <a:rPr lang="en-US" sz="14400" dirty="0" smtClean="0"/>
              <a:t>;  </a:t>
            </a:r>
            <a:r>
              <a:rPr lang="en-US" sz="14400" dirty="0"/>
              <a:t>go and sin no more" (John 8:11 KJV), </a:t>
            </a:r>
            <a:r>
              <a:rPr lang="en-US" sz="14400" dirty="0" smtClean="0"/>
              <a:t>You </a:t>
            </a:r>
            <a:r>
              <a:rPr lang="en-US" sz="14400" dirty="0"/>
              <a:t>will never be able to properly fear </a:t>
            </a:r>
            <a:r>
              <a:rPr lang="en-US" sz="14400" dirty="0" smtClean="0"/>
              <a:t>God</a:t>
            </a:r>
            <a:r>
              <a:rPr lang="en-US" sz="14400" dirty="0"/>
              <a:t> </a:t>
            </a:r>
            <a:r>
              <a:rPr lang="en-US" sz="14400" dirty="0" smtClean="0"/>
              <a:t>until you know  _that </a:t>
            </a:r>
            <a:r>
              <a:rPr lang="en-US" sz="14400" dirty="0"/>
              <a:t>God </a:t>
            </a:r>
            <a:r>
              <a:rPr lang="en-US" sz="14400" dirty="0" smtClean="0"/>
              <a:t> has forgiven you! </a:t>
            </a:r>
            <a:r>
              <a:rPr lang="en-US" sz="12800" b="1" dirty="0" smtClean="0"/>
              <a:t>When </a:t>
            </a:r>
            <a:r>
              <a:rPr lang="en-US" sz="12800" b="1" dirty="0"/>
              <a:t>I</a:t>
            </a:r>
            <a:r>
              <a:rPr lang="en-US" sz="12800" b="1" dirty="0" smtClean="0"/>
              <a:t> know that God has forgiven an old 84 year old man like me, that experience tells me what God is like</a:t>
            </a:r>
            <a:r>
              <a:rPr lang="en-US" dirty="0" smtClean="0"/>
              <a:t/>
            </a:r>
            <a:br>
              <a:rPr lang="en-US" dirty="0" smtClean="0"/>
            </a:br>
            <a:endParaRPr lang="en-US" dirty="0"/>
          </a:p>
        </p:txBody>
      </p:sp>
    </p:spTree>
    <p:extLst>
      <p:ext uri="{BB962C8B-B14F-4D97-AF65-F5344CB8AC3E}">
        <p14:creationId xmlns:p14="http://schemas.microsoft.com/office/powerpoint/2010/main" val="1054357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14300"/>
            <a:ext cx="12084627" cy="6567055"/>
          </a:xfrm>
        </p:spPr>
        <p:txBody>
          <a:bodyPr/>
          <a:lstStyle/>
          <a:p>
            <a:endParaRPr lang="en-US" b="1" u="sng" dirty="0" smtClean="0"/>
          </a:p>
          <a:p>
            <a:r>
              <a:rPr lang="en-US" b="1" u="sng" dirty="0" smtClean="0"/>
              <a:t> </a:t>
            </a:r>
            <a:r>
              <a:rPr lang="en-US" sz="3600" b="1" u="sng" dirty="0"/>
              <a:t>Eph. 2:8-9  </a:t>
            </a:r>
            <a:r>
              <a:rPr lang="en-US" sz="3600" dirty="0"/>
              <a:t>For by grace are ye saved through faith; and that not </a:t>
            </a:r>
            <a:r>
              <a:rPr lang="en-US" sz="3600" dirty="0" smtClean="0"/>
              <a:t>of yourselves</a:t>
            </a:r>
            <a:r>
              <a:rPr lang="en-US" sz="3600" dirty="0"/>
              <a:t>:  it is the gift of God</a:t>
            </a:r>
            <a:r>
              <a:rPr lang="en-US" sz="3600" dirty="0" smtClean="0"/>
              <a:t>.</a:t>
            </a:r>
          </a:p>
          <a:p>
            <a:endParaRPr lang="en-US" sz="3600" dirty="0"/>
          </a:p>
          <a:p>
            <a:r>
              <a:rPr lang="en-US" sz="3600" dirty="0"/>
              <a:t>  </a:t>
            </a:r>
            <a:r>
              <a:rPr lang="en-US" sz="3600" b="1" dirty="0"/>
              <a:t>Rom. 5:8-9  </a:t>
            </a:r>
            <a:r>
              <a:rPr lang="en-US" sz="3600" dirty="0"/>
              <a:t>For God </a:t>
            </a:r>
            <a:r>
              <a:rPr lang="en-US" sz="3600" dirty="0" err="1"/>
              <a:t>commendeth</a:t>
            </a:r>
            <a:r>
              <a:rPr lang="en-US" sz="3600" dirty="0"/>
              <a:t> his love toward us, in that </a:t>
            </a:r>
            <a:r>
              <a:rPr lang="en-US" sz="3600" dirty="0" smtClean="0"/>
              <a:t>while We </a:t>
            </a:r>
            <a:r>
              <a:rPr lang="en-US" sz="3600" dirty="0"/>
              <a:t>were yet sinners, Christ died for us</a:t>
            </a:r>
            <a:r>
              <a:rPr lang="en-US" sz="3600" dirty="0" smtClean="0"/>
              <a:t>…</a:t>
            </a:r>
          </a:p>
          <a:p>
            <a:endParaRPr lang="en-US" sz="3600" dirty="0"/>
          </a:p>
          <a:p>
            <a:r>
              <a:rPr lang="en-US" sz="3600" dirty="0"/>
              <a:t>  </a:t>
            </a:r>
            <a:r>
              <a:rPr lang="en-US" sz="3600" b="1" dirty="0"/>
              <a:t>John 3:16  </a:t>
            </a:r>
          </a:p>
        </p:txBody>
      </p:sp>
    </p:spTree>
    <p:extLst>
      <p:ext uri="{BB962C8B-B14F-4D97-AF65-F5344CB8AC3E}">
        <p14:creationId xmlns:p14="http://schemas.microsoft.com/office/powerpoint/2010/main" val="26924802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227" y="0"/>
            <a:ext cx="11828318" cy="6858000"/>
          </a:xfrm>
        </p:spPr>
        <p:txBody>
          <a:bodyPr/>
          <a:lstStyle/>
          <a:p>
            <a:r>
              <a:rPr lang="en-US" sz="3600" b="1" u="sng" dirty="0" smtClean="0"/>
              <a:t> </a:t>
            </a:r>
            <a:r>
              <a:rPr lang="en-US" sz="3600" b="1" u="sng" dirty="0"/>
              <a:t>"A": awe at the majesty</a:t>
            </a:r>
            <a:r>
              <a:rPr lang="en-US" sz="3600" dirty="0"/>
              <a:t>, the wisdom and the wonder of God. </a:t>
            </a:r>
          </a:p>
          <a:p>
            <a:r>
              <a:rPr lang="en-US" sz="3600" dirty="0"/>
              <a:t>   </a:t>
            </a:r>
            <a:r>
              <a:rPr lang="en-US" sz="3600" b="1" u="sng" dirty="0"/>
              <a:t> What a Being he is! </a:t>
            </a:r>
            <a:r>
              <a:rPr lang="en-US" sz="3600" b="1" u="sng" dirty="0" smtClean="0"/>
              <a:t>God is alive!   God is Real.</a:t>
            </a:r>
          </a:p>
          <a:p>
            <a:r>
              <a:rPr lang="en-US" sz="3600" b="1" dirty="0"/>
              <a:t> </a:t>
            </a:r>
            <a:r>
              <a:rPr lang="en-US" sz="3600" b="1" dirty="0" smtClean="0"/>
              <a:t>   </a:t>
            </a:r>
            <a:r>
              <a:rPr lang="en-US" sz="3600" dirty="0" smtClean="0"/>
              <a:t>What </a:t>
            </a:r>
            <a:r>
              <a:rPr lang="en-US" sz="3600" dirty="0"/>
              <a:t>a marvelous mind that can comprehend all the billions of pieces of information in this universe and hold them continually before him, that can hear every voice and relate to every person who has ever lived</a:t>
            </a:r>
            <a:r>
              <a:rPr lang="en-US" sz="3600" dirty="0" smtClean="0"/>
              <a:t>!  Who</a:t>
            </a:r>
          </a:p>
          <a:p>
            <a:r>
              <a:rPr lang="en-US" sz="3600" dirty="0" smtClean="0"/>
              <a:t>Knows every thought, every hair on every head, </a:t>
            </a:r>
          </a:p>
          <a:p>
            <a:r>
              <a:rPr lang="en-US" sz="3600" dirty="0"/>
              <a:t> </a:t>
            </a:r>
            <a:r>
              <a:rPr lang="en-US" sz="3600" dirty="0" smtClean="0"/>
              <a:t>   </a:t>
            </a:r>
            <a:r>
              <a:rPr lang="en-US" sz="3600" dirty="0"/>
              <a:t>What a marvelous God</a:t>
            </a:r>
            <a:r>
              <a:rPr lang="en-US" sz="3600" dirty="0" smtClean="0"/>
              <a:t>!  We sing God is so good…</a:t>
            </a:r>
            <a:br>
              <a:rPr lang="en-US" sz="3600" dirty="0" smtClean="0"/>
            </a:br>
            <a:r>
              <a:rPr lang="en-US" sz="3600" dirty="0" smtClean="0"/>
              <a:t>We stand in  </a:t>
            </a:r>
            <a:r>
              <a:rPr lang="en-US" sz="3600" dirty="0"/>
              <a:t>Awe at the sense of his majesty, his comprehensiveness, his unfailing wisdom and power, is part of fearing God.</a:t>
            </a:r>
          </a:p>
          <a:p>
            <a:endParaRPr lang="en-US" dirty="0"/>
          </a:p>
        </p:txBody>
      </p:sp>
    </p:spTree>
    <p:extLst>
      <p:ext uri="{BB962C8B-B14F-4D97-AF65-F5344CB8AC3E}">
        <p14:creationId xmlns:p14="http://schemas.microsoft.com/office/powerpoint/2010/main" val="4106758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95018" cy="6858000"/>
          </a:xfrm>
        </p:spPr>
        <p:txBody>
          <a:bodyPr>
            <a:normAutofit fontScale="25000" lnSpcReduction="20000"/>
          </a:bodyPr>
          <a:lstStyle/>
          <a:p>
            <a:pPr marL="0" indent="0">
              <a:buNone/>
            </a:pPr>
            <a:r>
              <a:rPr lang="en-US" sz="14400" b="1" u="sng" dirty="0" smtClean="0"/>
              <a:t> </a:t>
            </a:r>
            <a:r>
              <a:rPr lang="en-US" sz="14400" b="1" u="sng" dirty="0"/>
              <a:t>"R," stands for resolve</a:t>
            </a:r>
            <a:r>
              <a:rPr lang="en-US" sz="14400" dirty="0"/>
              <a:t>. </a:t>
            </a:r>
            <a:endParaRPr lang="en-US" sz="14400" dirty="0" smtClean="0"/>
          </a:p>
          <a:p>
            <a:r>
              <a:rPr lang="en-US" sz="14400" dirty="0" smtClean="0"/>
              <a:t> Resolve </a:t>
            </a:r>
            <a:r>
              <a:rPr lang="en-US" sz="14400" dirty="0"/>
              <a:t>to do what he says, to obey his word, to "keep his commandments</a:t>
            </a:r>
            <a:r>
              <a:rPr lang="en-US" sz="14400" dirty="0" smtClean="0"/>
              <a:t>,".  Heb. 5:8,9</a:t>
            </a:r>
          </a:p>
          <a:p>
            <a:r>
              <a:rPr lang="en-US" sz="14400" dirty="0" smtClean="0"/>
              <a:t>  </a:t>
            </a:r>
            <a:r>
              <a:rPr lang="en-US" sz="14400" b="1" dirty="0" smtClean="0"/>
              <a:t>The Prodigal Son.   </a:t>
            </a:r>
            <a:r>
              <a:rPr lang="en-US" sz="14400" b="1" u="sng" dirty="0" smtClean="0"/>
              <a:t>Luke 15:18 </a:t>
            </a:r>
          </a:p>
          <a:p>
            <a:r>
              <a:rPr lang="en-US" sz="14400" dirty="0"/>
              <a:t> </a:t>
            </a:r>
            <a:r>
              <a:rPr lang="en-US" sz="14400" dirty="0" smtClean="0"/>
              <a:t>  I will arise and go to my father….  </a:t>
            </a:r>
          </a:p>
          <a:p>
            <a:r>
              <a:rPr lang="en-US" sz="14400" dirty="0"/>
              <a:t> </a:t>
            </a:r>
            <a:r>
              <a:rPr lang="en-US" sz="14400" dirty="0" smtClean="0"/>
              <a:t>  </a:t>
            </a:r>
            <a:r>
              <a:rPr lang="en-US" sz="14400" b="1" u="sng" dirty="0" smtClean="0"/>
              <a:t>Luke 15:  20  </a:t>
            </a:r>
            <a:r>
              <a:rPr lang="en-US" sz="14400" dirty="0" smtClean="0"/>
              <a:t>And he arose, and came to his father… You must resolve in your heart, and carry that Resolution out….</a:t>
            </a:r>
            <a:r>
              <a:rPr lang="en-US" sz="14400" b="1" u="sng" dirty="0" smtClean="0"/>
              <a:t>Do it</a:t>
            </a:r>
            <a:r>
              <a:rPr lang="en-US" sz="14400" dirty="0" smtClean="0"/>
              <a:t>.  </a:t>
            </a:r>
          </a:p>
          <a:p>
            <a:r>
              <a:rPr lang="en-US" sz="14400" b="1" dirty="0"/>
              <a:t> </a:t>
            </a:r>
            <a:r>
              <a:rPr lang="en-US" sz="14400" b="1" dirty="0" smtClean="0"/>
              <a:t> John 14:15 </a:t>
            </a:r>
            <a:r>
              <a:rPr lang="en-US" sz="14400" dirty="0" smtClean="0"/>
              <a:t>If you love me, you will keep my commandments.    </a:t>
            </a:r>
          </a:p>
          <a:p>
            <a:r>
              <a:rPr lang="en-US" sz="14400" b="1" dirty="0" smtClean="0"/>
              <a:t>Mat. 22:36-38  </a:t>
            </a:r>
            <a:r>
              <a:rPr lang="en-US" sz="14400" dirty="0" smtClean="0"/>
              <a:t>Master which is the greatest commandment of all..</a:t>
            </a:r>
          </a:p>
          <a:p>
            <a:r>
              <a:rPr lang="en-US" sz="14400" dirty="0" smtClean="0"/>
              <a:t>.What?   </a:t>
            </a:r>
            <a:r>
              <a:rPr lang="en-US" sz="14400" dirty="0"/>
              <a:t>L</a:t>
            </a:r>
            <a:r>
              <a:rPr lang="en-US" sz="14400" dirty="0" smtClean="0"/>
              <a:t>ove the Lord with ==</a:t>
            </a:r>
            <a:r>
              <a:rPr lang="en-US" sz="14400" b="1" dirty="0" smtClean="0"/>
              <a:t>all</a:t>
            </a:r>
            <a:r>
              <a:rPr lang="en-US" sz="14400" dirty="0" smtClean="0"/>
              <a:t>---your </a:t>
            </a:r>
            <a:r>
              <a:rPr lang="en-US" sz="14400" b="1" dirty="0" smtClean="0"/>
              <a:t>heart</a:t>
            </a:r>
            <a:r>
              <a:rPr lang="en-US" sz="14400" dirty="0" smtClean="0"/>
              <a:t>, with </a:t>
            </a:r>
            <a:r>
              <a:rPr lang="en-US" sz="14400" b="1" dirty="0" smtClean="0"/>
              <a:t>all</a:t>
            </a:r>
            <a:r>
              <a:rPr lang="en-US" sz="14400" dirty="0" smtClean="0"/>
              <a:t> your </a:t>
            </a:r>
            <a:r>
              <a:rPr lang="en-US" sz="14400" b="1" dirty="0" smtClean="0"/>
              <a:t>soul</a:t>
            </a:r>
            <a:r>
              <a:rPr lang="en-US" sz="14400" dirty="0" smtClean="0"/>
              <a:t>, with </a:t>
            </a:r>
            <a:r>
              <a:rPr lang="en-US" sz="14400" b="1" dirty="0" smtClean="0"/>
              <a:t>all</a:t>
            </a:r>
            <a:r>
              <a:rPr lang="en-US" sz="14400" dirty="0" smtClean="0"/>
              <a:t>   Your </a:t>
            </a:r>
            <a:r>
              <a:rPr lang="en-US" sz="14400" b="1" dirty="0" smtClean="0"/>
              <a:t>mind</a:t>
            </a:r>
            <a:r>
              <a:rPr lang="en-US" sz="14400" dirty="0" smtClean="0"/>
              <a:t>.  This is the great and 1</a:t>
            </a:r>
            <a:r>
              <a:rPr lang="en-US" sz="14400" baseline="30000" dirty="0" smtClean="0"/>
              <a:t>st</a:t>
            </a:r>
            <a:r>
              <a:rPr lang="en-US" sz="14400" dirty="0" smtClean="0"/>
              <a:t> commandment.  And the 2</a:t>
            </a:r>
            <a:r>
              <a:rPr lang="en-US" sz="14400" baseline="30000" dirty="0" smtClean="0"/>
              <a:t>nd</a:t>
            </a:r>
            <a:r>
              <a:rPr lang="en-US" sz="14400" dirty="0" smtClean="0"/>
              <a:t> Is like unto it, thou shalt love your neighbor as yourself.</a:t>
            </a:r>
            <a:endParaRPr lang="en-US" sz="14400" dirty="0"/>
          </a:p>
          <a:p>
            <a:endParaRPr lang="en-US" dirty="0"/>
          </a:p>
        </p:txBody>
      </p:sp>
    </p:spTree>
    <p:extLst>
      <p:ext uri="{BB962C8B-B14F-4D97-AF65-F5344CB8AC3E}">
        <p14:creationId xmlns:p14="http://schemas.microsoft.com/office/powerpoint/2010/main" val="204648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randombar(horizontal)">
                                      <p:cBhvr>
                                        <p:cTn id="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63845" cy="6764482"/>
          </a:xfrm>
        </p:spPr>
        <p:txBody>
          <a:bodyPr>
            <a:noAutofit/>
          </a:bodyPr>
          <a:lstStyle/>
          <a:p>
            <a:r>
              <a:rPr lang="en-US" sz="3600" dirty="0" smtClean="0"/>
              <a:t>  </a:t>
            </a:r>
          </a:p>
          <a:p>
            <a:r>
              <a:rPr lang="en-US" sz="4400" b="1" dirty="0" smtClean="0"/>
              <a:t>Did Noah love God?  </a:t>
            </a:r>
          </a:p>
          <a:p>
            <a:r>
              <a:rPr lang="en-US" sz="3600" dirty="0" smtClean="0"/>
              <a:t>How much did Noah love God?  Gen.6:8  But Noah</a:t>
            </a:r>
          </a:p>
          <a:p>
            <a:r>
              <a:rPr lang="en-US" sz="3600" dirty="0" smtClean="0"/>
              <a:t>Found grace in the eyes of the Lord.  </a:t>
            </a:r>
          </a:p>
          <a:p>
            <a:r>
              <a:rPr lang="en-US" sz="3600" dirty="0"/>
              <a:t> </a:t>
            </a:r>
            <a:r>
              <a:rPr lang="en-US" sz="3600" dirty="0" smtClean="0"/>
              <a:t>   </a:t>
            </a:r>
            <a:r>
              <a:rPr lang="en-US" sz="3600" b="1" u="sng" dirty="0" smtClean="0"/>
              <a:t>Why?  </a:t>
            </a:r>
            <a:r>
              <a:rPr lang="en-US" sz="3600" dirty="0" smtClean="0"/>
              <a:t>V.9  “Noah  was a just man, and perfect in his generations, And </a:t>
            </a:r>
            <a:r>
              <a:rPr lang="en-US" sz="3600" b="1" u="sng" dirty="0" smtClean="0"/>
              <a:t>Noah Walked with God</a:t>
            </a:r>
            <a:r>
              <a:rPr lang="en-US" sz="3600" dirty="0" smtClean="0"/>
              <a:t>.  </a:t>
            </a:r>
          </a:p>
          <a:p>
            <a:pPr marL="0" indent="0">
              <a:buNone/>
            </a:pPr>
            <a:r>
              <a:rPr lang="en-US" sz="3600" dirty="0"/>
              <a:t> </a:t>
            </a:r>
            <a:r>
              <a:rPr lang="en-US" sz="3600" dirty="0" smtClean="0"/>
              <a:t>   Gen. 6:22  He was told to build an ark.  What did he do? Gen 6: 22  </a:t>
            </a:r>
            <a:r>
              <a:rPr lang="en-US" sz="3600" b="1" dirty="0" smtClean="0"/>
              <a:t>Thus did Noah; according to all that God commanded him,   So did he.  </a:t>
            </a:r>
          </a:p>
        </p:txBody>
      </p:sp>
    </p:spTree>
    <p:extLst>
      <p:ext uri="{BB962C8B-B14F-4D97-AF65-F5344CB8AC3E}">
        <p14:creationId xmlns:p14="http://schemas.microsoft.com/office/powerpoint/2010/main" val="3907617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54" y="-1"/>
            <a:ext cx="12025746" cy="6858001"/>
          </a:xfrm>
        </p:spPr>
        <p:txBody>
          <a:bodyPr>
            <a:noAutofit/>
          </a:bodyPr>
          <a:lstStyle/>
          <a:p>
            <a:r>
              <a:rPr lang="en-US" sz="3600" dirty="0" smtClean="0"/>
              <a:t> </a:t>
            </a:r>
            <a:r>
              <a:rPr lang="en-US" sz="3600" b="1" dirty="0"/>
              <a:t>How much did Hezekiah love God</a:t>
            </a:r>
            <a:r>
              <a:rPr lang="en-US" sz="3600" b="1" dirty="0" smtClean="0"/>
              <a:t>?</a:t>
            </a:r>
          </a:p>
          <a:p>
            <a:r>
              <a:rPr lang="en-US" sz="3600" dirty="0" smtClean="0"/>
              <a:t>Isa. 38:1ff and 2 Kings 20 </a:t>
            </a:r>
            <a:r>
              <a:rPr lang="en-US" sz="3600" dirty="0" err="1" smtClean="0"/>
              <a:t>ff</a:t>
            </a:r>
            <a:endParaRPr lang="en-US" sz="3600" dirty="0"/>
          </a:p>
          <a:p>
            <a:r>
              <a:rPr lang="en-US" sz="3600" dirty="0"/>
              <a:t>  </a:t>
            </a:r>
            <a:r>
              <a:rPr lang="en-US" sz="3600" dirty="0" smtClean="0"/>
              <a:t> </a:t>
            </a:r>
            <a:r>
              <a:rPr lang="en-US" sz="3600" dirty="0"/>
              <a:t>Isaiah told him he </a:t>
            </a:r>
            <a:r>
              <a:rPr lang="en-US" sz="3600" dirty="0" smtClean="0"/>
              <a:t>was to  </a:t>
            </a:r>
            <a:r>
              <a:rPr lang="en-US" sz="3600" dirty="0"/>
              <a:t>set his house in order,</a:t>
            </a:r>
          </a:p>
          <a:p>
            <a:r>
              <a:rPr lang="en-US" sz="3600" dirty="0"/>
              <a:t>      </a:t>
            </a:r>
            <a:r>
              <a:rPr lang="en-US" sz="3600" dirty="0" smtClean="0"/>
              <a:t>for </a:t>
            </a:r>
            <a:r>
              <a:rPr lang="en-US" sz="3600" dirty="0"/>
              <a:t>he would die.   </a:t>
            </a:r>
            <a:r>
              <a:rPr lang="en-US" sz="3600" dirty="0" smtClean="0"/>
              <a:t>Hezekiah’s  reaction:   </a:t>
            </a:r>
          </a:p>
          <a:p>
            <a:r>
              <a:rPr lang="en-US" sz="3600" dirty="0"/>
              <a:t> </a:t>
            </a:r>
            <a:r>
              <a:rPr lang="en-US" sz="3600" dirty="0" smtClean="0"/>
              <a:t>     1.   Hezekiah turned his face toward the wall</a:t>
            </a:r>
          </a:p>
          <a:p>
            <a:r>
              <a:rPr lang="en-US" sz="3600" dirty="0"/>
              <a:t> </a:t>
            </a:r>
            <a:r>
              <a:rPr lang="en-US" sz="3600" dirty="0" smtClean="0"/>
              <a:t>     2.  Hezekiah prayed unto the Lord.</a:t>
            </a:r>
          </a:p>
          <a:p>
            <a:r>
              <a:rPr lang="en-US" sz="3600" dirty="0"/>
              <a:t> </a:t>
            </a:r>
            <a:r>
              <a:rPr lang="en-US" sz="3600" dirty="0" smtClean="0"/>
              <a:t>                   What did he say in his prayer:</a:t>
            </a:r>
          </a:p>
          <a:p>
            <a:r>
              <a:rPr lang="en-US" sz="3600" dirty="0"/>
              <a:t> </a:t>
            </a:r>
            <a:r>
              <a:rPr lang="en-US" sz="3600" dirty="0" smtClean="0"/>
              <a:t>                   </a:t>
            </a:r>
            <a:r>
              <a:rPr lang="en-US" sz="3600" b="1" dirty="0" smtClean="0"/>
              <a:t>Listen to him:  “</a:t>
            </a:r>
            <a:r>
              <a:rPr lang="en-US" sz="3600" b="1" u="sng" dirty="0" smtClean="0"/>
              <a:t>Isa. 38:3  </a:t>
            </a:r>
            <a:r>
              <a:rPr lang="en-US" sz="3600" b="1" dirty="0" smtClean="0"/>
              <a:t>“Remember now, O Lord, I Beseech thee, how I have walked before thee in truth and with a Perfect heart, and have done that which is good in thy sight. And Hezekiah wept sore. </a:t>
            </a:r>
            <a:r>
              <a:rPr lang="en-US" sz="4000" b="1" dirty="0" smtClean="0"/>
              <a:t>“  </a:t>
            </a:r>
          </a:p>
        </p:txBody>
      </p:sp>
    </p:spTree>
    <p:extLst>
      <p:ext uri="{BB962C8B-B14F-4D97-AF65-F5344CB8AC3E}">
        <p14:creationId xmlns:p14="http://schemas.microsoft.com/office/powerpoint/2010/main" val="2184961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p:cTn id="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9" y="83126"/>
            <a:ext cx="12088091" cy="6681355"/>
          </a:xfrm>
        </p:spPr>
        <p:txBody>
          <a:bodyPr>
            <a:normAutofit/>
          </a:bodyPr>
          <a:lstStyle/>
          <a:p>
            <a:r>
              <a:rPr lang="en-US" sz="3600" b="1" u="sng" dirty="0">
                <a:effectLst>
                  <a:outerShdw blurRad="38100" dist="38100" dir="2700000" algn="tl">
                    <a:srgbClr val="000000">
                      <a:alpha val="43137"/>
                    </a:srgbClr>
                  </a:outerShdw>
                </a:effectLst>
              </a:rPr>
              <a:t> God’s response</a:t>
            </a:r>
            <a:r>
              <a:rPr lang="en-US" sz="3600" dirty="0"/>
              <a:t>:   He told Isaiah “</a:t>
            </a:r>
            <a:r>
              <a:rPr lang="en-US" sz="3600" dirty="0" err="1"/>
              <a:t>Go,and</a:t>
            </a:r>
            <a:r>
              <a:rPr lang="en-US" sz="3600" dirty="0"/>
              <a:t> say to Hezekiah, Thus </a:t>
            </a:r>
            <a:r>
              <a:rPr lang="en-US" sz="3600" dirty="0" err="1"/>
              <a:t>saith</a:t>
            </a:r>
            <a:r>
              <a:rPr lang="en-US" sz="3600" dirty="0"/>
              <a:t> </a:t>
            </a:r>
            <a:r>
              <a:rPr lang="en-US" sz="3600" dirty="0" smtClean="0"/>
              <a:t> The </a:t>
            </a:r>
            <a:r>
              <a:rPr lang="en-US" sz="3600" dirty="0"/>
              <a:t>Lord, the God of David thy father.  I have heard </a:t>
            </a:r>
            <a:r>
              <a:rPr lang="en-US" sz="3600" dirty="0" smtClean="0"/>
              <a:t>thy prayer</a:t>
            </a:r>
            <a:r>
              <a:rPr lang="en-US" sz="3600" dirty="0"/>
              <a:t>, I have </a:t>
            </a:r>
            <a:r>
              <a:rPr lang="en-US" sz="3600" dirty="0" smtClean="0"/>
              <a:t>seen Thy </a:t>
            </a:r>
            <a:r>
              <a:rPr lang="en-US" sz="3600" dirty="0"/>
              <a:t>tears:  behold, I will add unto thy days 15 years. </a:t>
            </a:r>
            <a:endParaRPr lang="en-US" sz="3600" dirty="0" smtClean="0"/>
          </a:p>
          <a:p>
            <a:r>
              <a:rPr lang="en-US" sz="3600" dirty="0" smtClean="0"/>
              <a:t>         In </a:t>
            </a:r>
            <a:r>
              <a:rPr lang="en-US" sz="3600" dirty="0"/>
              <a:t>2 Kings 20:5</a:t>
            </a:r>
          </a:p>
          <a:p>
            <a:r>
              <a:rPr lang="en-US" sz="3600" dirty="0"/>
              <a:t>“..behold I will heal </a:t>
            </a:r>
            <a:r>
              <a:rPr lang="en-US" sz="3600" dirty="0" err="1"/>
              <a:t>thee..on</a:t>
            </a:r>
            <a:r>
              <a:rPr lang="en-US" sz="3600" dirty="0"/>
              <a:t> the 3</a:t>
            </a:r>
            <a:r>
              <a:rPr lang="en-US" sz="3600" baseline="30000" dirty="0"/>
              <a:t>rd</a:t>
            </a:r>
            <a:r>
              <a:rPr lang="en-US" sz="3600" dirty="0"/>
              <a:t> day thou shalt go up  unto the</a:t>
            </a:r>
          </a:p>
          <a:p>
            <a:r>
              <a:rPr lang="en-US" sz="3600" dirty="0"/>
              <a:t>House of the Lord.”  </a:t>
            </a:r>
            <a:endParaRPr lang="en-US" sz="3600" dirty="0" smtClean="0"/>
          </a:p>
          <a:p>
            <a:r>
              <a:rPr lang="en-US" sz="3600" b="1" u="sng" dirty="0" smtClean="0"/>
              <a:t>It happened just as God said! </a:t>
            </a:r>
            <a:endParaRPr lang="en-US" sz="3600" b="1" u="sng" dirty="0"/>
          </a:p>
        </p:txBody>
      </p:sp>
    </p:spTree>
    <p:extLst>
      <p:ext uri="{BB962C8B-B14F-4D97-AF65-F5344CB8AC3E}">
        <p14:creationId xmlns:p14="http://schemas.microsoft.com/office/powerpoint/2010/main" val="26376001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10000"/>
          </a:bodyPr>
          <a:lstStyle/>
          <a:p>
            <a:r>
              <a:rPr lang="en-US" sz="3900" b="1" dirty="0" smtClean="0"/>
              <a:t>God has different things for each of us.</a:t>
            </a:r>
          </a:p>
          <a:p>
            <a:r>
              <a:rPr lang="en-US" sz="3600" dirty="0" smtClean="0"/>
              <a:t>1.  Some will have a long illness…(Woman with an issue of</a:t>
            </a:r>
          </a:p>
          <a:p>
            <a:r>
              <a:rPr lang="en-US" sz="3600" dirty="0"/>
              <a:t> </a:t>
            </a:r>
            <a:r>
              <a:rPr lang="en-US" sz="3600" dirty="0" smtClean="0"/>
              <a:t>    blood some 12 years)  (Matt. 9:20-22; Mark 5:25-34; Luke 8:43-48)  </a:t>
            </a:r>
          </a:p>
          <a:p>
            <a:r>
              <a:rPr lang="en-US" sz="3600" dirty="0" smtClean="0"/>
              <a:t>2.  Some will be relatively poor   (Poor widow) Mark 12:41-44</a:t>
            </a:r>
          </a:p>
          <a:p>
            <a:r>
              <a:rPr lang="en-US" sz="3600" dirty="0" smtClean="0"/>
              <a:t>Luke 21:1-4)</a:t>
            </a:r>
          </a:p>
          <a:p>
            <a:r>
              <a:rPr lang="en-US" sz="3600" dirty="0" smtClean="0"/>
              <a:t>3.  Some will have an abundance of things  Job</a:t>
            </a:r>
          </a:p>
          <a:p>
            <a:r>
              <a:rPr lang="en-US" sz="3600" dirty="0"/>
              <a:t> </a:t>
            </a:r>
            <a:r>
              <a:rPr lang="en-US" sz="3600" dirty="0" smtClean="0"/>
              <a:t>    Job 1:1-5  Great family  7 sons, 3 daughters;</a:t>
            </a:r>
          </a:p>
          <a:p>
            <a:r>
              <a:rPr lang="en-US" sz="3600" dirty="0"/>
              <a:t> </a:t>
            </a:r>
            <a:r>
              <a:rPr lang="en-US" sz="3600" dirty="0" smtClean="0"/>
              <a:t>   7,000 sheep; 3,000 camels; 500 yoke of oxen, 500 she asses; -and a very great household…the greatest of all the men of the east…  And a great father to his children:</a:t>
            </a:r>
          </a:p>
          <a:p>
            <a:r>
              <a:rPr lang="en-US" sz="3600" dirty="0" smtClean="0"/>
              <a:t>Job 1:5  It may be that my sons have sinned, and cursed God in their hearts,  and he offered sacrifices for each of them!…</a:t>
            </a:r>
          </a:p>
        </p:txBody>
      </p:sp>
    </p:spTree>
    <p:extLst>
      <p:ext uri="{BB962C8B-B14F-4D97-AF65-F5344CB8AC3E}">
        <p14:creationId xmlns:p14="http://schemas.microsoft.com/office/powerpoint/2010/main" val="2676863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5" end="5"/>
                                            </p:txEl>
                                          </p:spTgt>
                                        </p:tgtEl>
                                      </p:cBhvr>
                                    </p:animEffect>
                                  </p:childTnLst>
                                </p:cTn>
                              </p:par>
                              <p:par>
                                <p:cTn id="39" presetID="31" presetClass="entr" presetSubtype="0" fill="hold"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p:cTn id="4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6" end="6"/>
                                            </p:txEl>
                                          </p:spTgt>
                                        </p:tgtEl>
                                      </p:cBhvr>
                                    </p:animEffect>
                                  </p:childTnLst>
                                </p:cTn>
                              </p:par>
                              <p:par>
                                <p:cTn id="45" presetID="31" presetClass="entr" presetSubtype="0" fill="hold"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7" end="7"/>
                                            </p:txEl>
                                          </p:spTgt>
                                        </p:tgtEl>
                                      </p:cBhvr>
                                    </p:animEffect>
                                  </p:childTnLst>
                                </p:cTn>
                              </p:par>
                              <p:par>
                                <p:cTn id="51" presetID="31" presetClass="entr" presetSubtype="0" fill="hold"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 calcmode="lin" valueType="num">
                                      <p:cBhvr>
                                        <p:cTn id="5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6"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85264"/>
          </a:xfrm>
        </p:spPr>
        <p:txBody>
          <a:bodyPr>
            <a:normAutofit/>
          </a:bodyPr>
          <a:lstStyle/>
          <a:p>
            <a:endParaRPr lang="en-US" sz="3600" b="1" u="sng" dirty="0" smtClean="0">
              <a:effectLst>
                <a:outerShdw blurRad="38100" dist="38100" dir="2700000" algn="tl">
                  <a:srgbClr val="000000">
                    <a:alpha val="43137"/>
                  </a:srgbClr>
                </a:outerShdw>
              </a:effectLst>
            </a:endParaRPr>
          </a:p>
          <a:p>
            <a:r>
              <a:rPr lang="en-US" sz="4000" b="1" u="sng" dirty="0" smtClean="0">
                <a:effectLst>
                  <a:outerShdw blurRad="38100" dist="38100" dir="2700000" algn="tl">
                    <a:srgbClr val="000000">
                      <a:alpha val="43137"/>
                    </a:srgbClr>
                  </a:outerShdw>
                </a:effectLst>
              </a:rPr>
              <a:t>Eccl. 12:13, 14</a:t>
            </a:r>
          </a:p>
          <a:p>
            <a:r>
              <a:rPr lang="en-US" sz="4000" dirty="0" smtClean="0"/>
              <a:t>   LET US….</a:t>
            </a:r>
          </a:p>
          <a:p>
            <a:r>
              <a:rPr lang="en-US" sz="4000" b="1" u="sng" dirty="0" smtClean="0"/>
              <a:t>   HEAR the Conclusion</a:t>
            </a:r>
          </a:p>
          <a:p>
            <a:r>
              <a:rPr lang="en-US" sz="4000" dirty="0" smtClean="0"/>
              <a:t>   Of the whole matter:</a:t>
            </a:r>
          </a:p>
          <a:p>
            <a:r>
              <a:rPr lang="en-US" sz="4000" b="1" dirty="0">
                <a:solidFill>
                  <a:srgbClr val="FF0000"/>
                </a:solidFill>
              </a:rPr>
              <a:t> </a:t>
            </a:r>
            <a:r>
              <a:rPr lang="en-US" sz="4000" b="1" dirty="0" smtClean="0">
                <a:solidFill>
                  <a:srgbClr val="FF0000"/>
                </a:solidFill>
              </a:rPr>
              <a:t>  </a:t>
            </a:r>
            <a:r>
              <a:rPr lang="en-US" sz="4000" b="1" u="sng" dirty="0" smtClean="0">
                <a:solidFill>
                  <a:srgbClr val="FF0000"/>
                </a:solidFill>
              </a:rPr>
              <a:t>FEAR GOD</a:t>
            </a:r>
            <a:r>
              <a:rPr lang="en-US" sz="4000" b="1" dirty="0" smtClean="0">
                <a:solidFill>
                  <a:srgbClr val="FF0000"/>
                </a:solidFill>
              </a:rPr>
              <a:t>, </a:t>
            </a:r>
            <a:r>
              <a:rPr lang="en-US" sz="4000" dirty="0" smtClean="0"/>
              <a:t>AND </a:t>
            </a:r>
            <a:r>
              <a:rPr lang="en-US" sz="4000" b="1" u="sng" dirty="0" smtClean="0"/>
              <a:t>KEEP HIS COMMANDMENTS</a:t>
            </a:r>
            <a:r>
              <a:rPr lang="en-US" sz="4000" dirty="0" smtClean="0"/>
              <a:t>:</a:t>
            </a:r>
          </a:p>
          <a:p>
            <a:r>
              <a:rPr lang="en-US" sz="4000" dirty="0"/>
              <a:t> </a:t>
            </a:r>
            <a:r>
              <a:rPr lang="en-US" sz="4000" dirty="0" smtClean="0"/>
              <a:t>  for </a:t>
            </a:r>
            <a:r>
              <a:rPr lang="en-US" sz="4000" u="sng" dirty="0" smtClean="0"/>
              <a:t>this is</a:t>
            </a:r>
          </a:p>
          <a:p>
            <a:r>
              <a:rPr lang="en-US" sz="4000" dirty="0"/>
              <a:t> </a:t>
            </a:r>
            <a:r>
              <a:rPr lang="en-US" sz="4000" dirty="0" smtClean="0"/>
              <a:t>  the whole ‘duty’ of man.</a:t>
            </a:r>
          </a:p>
        </p:txBody>
      </p:sp>
    </p:spTree>
    <p:extLst>
      <p:ext uri="{BB962C8B-B14F-4D97-AF65-F5344CB8AC3E}">
        <p14:creationId xmlns:p14="http://schemas.microsoft.com/office/powerpoint/2010/main" val="2495231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3908"/>
            <a:ext cx="12095018" cy="6754091"/>
          </a:xfrm>
        </p:spPr>
        <p:txBody>
          <a:bodyPr>
            <a:normAutofit fontScale="92500" lnSpcReduction="10000"/>
          </a:bodyPr>
          <a:lstStyle/>
          <a:p>
            <a:r>
              <a:rPr lang="en-US" sz="4800" b="1" dirty="0" smtClean="0"/>
              <a:t>The Amazing Conclusion:    This is the Whole of Man</a:t>
            </a:r>
          </a:p>
          <a:p>
            <a:pPr marL="0" indent="0">
              <a:buNone/>
            </a:pPr>
            <a:r>
              <a:rPr lang="en-US" sz="3600" dirty="0" smtClean="0"/>
              <a:t>1.  God is good.</a:t>
            </a:r>
          </a:p>
          <a:p>
            <a:pPr marL="0" indent="0">
              <a:buNone/>
            </a:pPr>
            <a:r>
              <a:rPr lang="en-US" sz="3600" dirty="0" smtClean="0"/>
              <a:t>2.  Jesus is real.</a:t>
            </a:r>
          </a:p>
          <a:p>
            <a:pPr marL="0" indent="0">
              <a:buNone/>
            </a:pPr>
            <a:r>
              <a:rPr lang="en-US" sz="3600" dirty="0" smtClean="0"/>
              <a:t>3.  Jesus saves our souls</a:t>
            </a:r>
          </a:p>
          <a:p>
            <a:pPr marL="0" indent="0">
              <a:buNone/>
            </a:pPr>
            <a:r>
              <a:rPr lang="en-US" sz="3600" dirty="0" smtClean="0"/>
              <a:t>4.  I PRAISE HIS NAME.</a:t>
            </a:r>
          </a:p>
          <a:p>
            <a:r>
              <a:rPr lang="en-US" sz="3600" dirty="0"/>
              <a:t> </a:t>
            </a:r>
            <a:r>
              <a:rPr lang="en-US" sz="3600" dirty="0" smtClean="0"/>
              <a:t>     No question about what God will do…He is good.</a:t>
            </a:r>
          </a:p>
          <a:p>
            <a:r>
              <a:rPr lang="en-US" sz="3600" dirty="0"/>
              <a:t> </a:t>
            </a:r>
            <a:r>
              <a:rPr lang="en-US" sz="3600" dirty="0" smtClean="0"/>
              <a:t>     No question about the existence of Jesus as our savior</a:t>
            </a:r>
          </a:p>
          <a:p>
            <a:r>
              <a:rPr lang="en-US" sz="3600" dirty="0"/>
              <a:t> </a:t>
            </a:r>
            <a:r>
              <a:rPr lang="en-US" sz="3600" dirty="0" smtClean="0"/>
              <a:t>     No question about what Jesus can do…save us.</a:t>
            </a:r>
          </a:p>
          <a:p>
            <a:r>
              <a:rPr lang="en-US" sz="3600" dirty="0"/>
              <a:t> </a:t>
            </a:r>
            <a:r>
              <a:rPr lang="en-US" sz="3600" dirty="0" smtClean="0"/>
              <a:t>    What is the amazing thing that we can do:</a:t>
            </a:r>
          </a:p>
          <a:p>
            <a:r>
              <a:rPr lang="en-US" sz="3600" dirty="0"/>
              <a:t> </a:t>
            </a:r>
            <a:r>
              <a:rPr lang="en-US" sz="3600" dirty="0" smtClean="0"/>
              <a:t>         PRAISE HIS NAME…MAGNIFY HIS HOLINESS &amp; Obey</a:t>
            </a:r>
          </a:p>
          <a:p>
            <a:r>
              <a:rPr lang="en-US" sz="3600" dirty="0" smtClean="0"/>
              <a:t>Him.   </a:t>
            </a:r>
          </a:p>
          <a:p>
            <a:endParaRPr lang="en-US" dirty="0"/>
          </a:p>
        </p:txBody>
      </p:sp>
    </p:spTree>
    <p:extLst>
      <p:ext uri="{BB962C8B-B14F-4D97-AF65-F5344CB8AC3E}">
        <p14:creationId xmlns:p14="http://schemas.microsoft.com/office/powerpoint/2010/main" val="2112245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 calcmode="lin" valueType="num">
                                      <p:cBhvr>
                                        <p:cTn id="7"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9" end="9"/>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anim calcmode="lin" valueType="num">
                                      <p:cBhvr>
                                        <p:cTn id="13"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dirty="0" smtClean="0"/>
          </a:p>
          <a:p>
            <a:endParaRPr lang="en-US" sz="8000" b="1" dirty="0" smtClean="0"/>
          </a:p>
          <a:p>
            <a:r>
              <a:rPr lang="en-US" sz="8000" b="1" dirty="0" smtClean="0"/>
              <a:t>For </a:t>
            </a:r>
            <a:r>
              <a:rPr lang="en-US" sz="3600" dirty="0" smtClean="0"/>
              <a:t>GOD shall bring</a:t>
            </a:r>
            <a:r>
              <a:rPr lang="en-US" sz="3600" b="1" u="sng" dirty="0" smtClean="0"/>
              <a:t> every </a:t>
            </a:r>
            <a:r>
              <a:rPr lang="en-US" sz="3600" dirty="0" smtClean="0"/>
              <a:t>work</a:t>
            </a:r>
          </a:p>
          <a:p>
            <a:r>
              <a:rPr lang="en-US" sz="3600" dirty="0" smtClean="0"/>
              <a:t>INTO JUDGMENT,</a:t>
            </a:r>
          </a:p>
          <a:p>
            <a:r>
              <a:rPr lang="en-US" sz="3600" dirty="0" smtClean="0"/>
              <a:t>With every secret thing,</a:t>
            </a:r>
          </a:p>
          <a:p>
            <a:r>
              <a:rPr lang="en-US" sz="3600" dirty="0" smtClean="0"/>
              <a:t>Whether it be good, or</a:t>
            </a:r>
          </a:p>
          <a:p>
            <a:r>
              <a:rPr lang="en-US" sz="3600" dirty="0" smtClean="0"/>
              <a:t>Whether it be evil.</a:t>
            </a:r>
            <a:endParaRPr lang="en-US" sz="3600" dirty="0"/>
          </a:p>
        </p:txBody>
      </p:sp>
    </p:spTree>
    <p:extLst>
      <p:ext uri="{BB962C8B-B14F-4D97-AF65-F5344CB8AC3E}">
        <p14:creationId xmlns:p14="http://schemas.microsoft.com/office/powerpoint/2010/main" val="364407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9" y="0"/>
            <a:ext cx="12088091" cy="6785264"/>
          </a:xfrm>
        </p:spPr>
        <p:txBody>
          <a:bodyPr/>
          <a:lstStyle/>
          <a:p>
            <a:endParaRPr lang="en-US" sz="4400" dirty="0" smtClean="0"/>
          </a:p>
          <a:p>
            <a:r>
              <a:rPr lang="en-US" sz="4400" dirty="0" smtClean="0"/>
              <a:t>In these two verses, </a:t>
            </a:r>
          </a:p>
          <a:p>
            <a:r>
              <a:rPr lang="en-US" sz="4400" dirty="0" smtClean="0"/>
              <a:t>The first of which we shall speak on</a:t>
            </a:r>
          </a:p>
          <a:p>
            <a:r>
              <a:rPr lang="en-US" sz="4400" dirty="0" smtClean="0"/>
              <a:t>This morning,</a:t>
            </a:r>
          </a:p>
          <a:p>
            <a:r>
              <a:rPr lang="en-US" sz="4400" dirty="0" smtClean="0"/>
              <a:t>And the last we shall speak on, the Lord</a:t>
            </a:r>
          </a:p>
          <a:p>
            <a:r>
              <a:rPr lang="en-US" sz="4400" dirty="0" smtClean="0"/>
              <a:t>Willing, tonight</a:t>
            </a:r>
          </a:p>
          <a:p>
            <a:endParaRPr lang="en-US" dirty="0"/>
          </a:p>
        </p:txBody>
      </p:sp>
    </p:spTree>
    <p:extLst>
      <p:ext uri="{BB962C8B-B14F-4D97-AF65-F5344CB8AC3E}">
        <p14:creationId xmlns:p14="http://schemas.microsoft.com/office/powerpoint/2010/main" val="38048895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858000"/>
          </a:xfrm>
        </p:spPr>
        <p:txBody>
          <a:bodyPr>
            <a:normAutofit/>
          </a:bodyPr>
          <a:lstStyle/>
          <a:p>
            <a:r>
              <a:rPr lang="en-US" dirty="0" smtClean="0"/>
              <a:t/>
            </a:r>
            <a:br>
              <a:rPr lang="en-US" dirty="0" smtClean="0"/>
            </a:br>
            <a:r>
              <a:rPr lang="en-US" sz="3600" dirty="0" smtClean="0"/>
              <a:t>Why does the Bible tell us that the day of death</a:t>
            </a:r>
          </a:p>
          <a:p>
            <a:r>
              <a:rPr lang="en-US" sz="3600" dirty="0" smtClean="0"/>
              <a:t>Is better than the day of one’s birth?  CONCLUSION!</a:t>
            </a:r>
          </a:p>
          <a:p>
            <a:endParaRPr lang="en-US" sz="3600" dirty="0" smtClean="0"/>
          </a:p>
          <a:p>
            <a:r>
              <a:rPr lang="en-US" sz="3600" b="1" dirty="0" smtClean="0"/>
              <a:t>Eccl. 7:1  </a:t>
            </a:r>
            <a:r>
              <a:rPr lang="en-US" sz="3600" dirty="0" smtClean="0"/>
              <a:t>A good name is better than precious</a:t>
            </a:r>
          </a:p>
          <a:p>
            <a:r>
              <a:rPr lang="en-US" sz="3600" dirty="0" smtClean="0"/>
              <a:t>Ointment; and </a:t>
            </a:r>
            <a:r>
              <a:rPr lang="en-US" sz="3600" b="1" dirty="0" smtClean="0"/>
              <a:t>the day of death than the </a:t>
            </a:r>
          </a:p>
          <a:p>
            <a:r>
              <a:rPr lang="en-US" sz="3600" b="1" dirty="0" smtClean="0"/>
              <a:t>Day of one’s birth”..  </a:t>
            </a:r>
          </a:p>
          <a:p>
            <a:endParaRPr lang="en-US" sz="3600" dirty="0"/>
          </a:p>
          <a:p>
            <a:r>
              <a:rPr lang="en-US" sz="3600" dirty="0" smtClean="0"/>
              <a:t>Why?  Look down in </a:t>
            </a:r>
            <a:r>
              <a:rPr lang="en-US" sz="3600" b="1" dirty="0" smtClean="0"/>
              <a:t>Eccl. 7:8  “Better is the end </a:t>
            </a:r>
          </a:p>
          <a:p>
            <a:r>
              <a:rPr lang="en-US" sz="3600" b="1" dirty="0" smtClean="0"/>
              <a:t>Of a thing than the beginning”.  </a:t>
            </a:r>
          </a:p>
        </p:txBody>
      </p:sp>
    </p:spTree>
    <p:extLst>
      <p:ext uri="{BB962C8B-B14F-4D97-AF65-F5344CB8AC3E}">
        <p14:creationId xmlns:p14="http://schemas.microsoft.com/office/powerpoint/2010/main" val="2280564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p:cTn id="1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4" end="4"/>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p:cTn id="1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dirty="0" smtClean="0"/>
              <a:t>1.  </a:t>
            </a:r>
            <a:r>
              <a:rPr lang="en-US" sz="3600" b="1" u="sng" dirty="0" smtClean="0">
                <a:solidFill>
                  <a:srgbClr val="FF0000"/>
                </a:solidFill>
              </a:rPr>
              <a:t>Better</a:t>
            </a:r>
            <a:r>
              <a:rPr lang="en-US" sz="3600" dirty="0" smtClean="0"/>
              <a:t> is the end of a thing, than the beginning.</a:t>
            </a:r>
          </a:p>
          <a:p>
            <a:r>
              <a:rPr lang="en-US" sz="3600" dirty="0"/>
              <a:t> </a:t>
            </a:r>
            <a:r>
              <a:rPr lang="en-US" sz="3600" dirty="0" smtClean="0"/>
              <a:t>    </a:t>
            </a:r>
            <a:r>
              <a:rPr lang="en-US" sz="3600" b="1" u="sng" dirty="0" err="1" smtClean="0"/>
              <a:t>Ecc</a:t>
            </a:r>
            <a:r>
              <a:rPr lang="en-US" sz="3600" b="1" u="sng" dirty="0" smtClean="0"/>
              <a:t>. 7:8  </a:t>
            </a:r>
            <a:r>
              <a:rPr lang="en-US" sz="3600" dirty="0" smtClean="0"/>
              <a:t>Better is </a:t>
            </a:r>
            <a:r>
              <a:rPr lang="en-US" sz="3600" u="sng" dirty="0" smtClean="0"/>
              <a:t>the end </a:t>
            </a:r>
            <a:r>
              <a:rPr lang="en-US" sz="3600" dirty="0" smtClean="0"/>
              <a:t>of a thing than the beginning..</a:t>
            </a:r>
          </a:p>
          <a:p>
            <a:r>
              <a:rPr lang="en-US" sz="3600" dirty="0"/>
              <a:t> </a:t>
            </a:r>
            <a:r>
              <a:rPr lang="en-US" sz="3600" dirty="0" smtClean="0"/>
              <a:t>    </a:t>
            </a:r>
            <a:r>
              <a:rPr lang="en-US" sz="3600" b="1" u="sng" dirty="0" smtClean="0"/>
              <a:t>2 Tim. 4:7-8    </a:t>
            </a:r>
            <a:r>
              <a:rPr lang="en-US" sz="3600" dirty="0" smtClean="0"/>
              <a:t>“ I have fought a good fight, I have </a:t>
            </a:r>
            <a:r>
              <a:rPr lang="en-US" sz="3600" b="1" u="sng" dirty="0" smtClean="0"/>
              <a:t>finished</a:t>
            </a:r>
          </a:p>
          <a:p>
            <a:r>
              <a:rPr lang="en-US" sz="3600" dirty="0" smtClean="0"/>
              <a:t>The course, I have kept the faith”.</a:t>
            </a:r>
          </a:p>
          <a:p>
            <a:r>
              <a:rPr lang="en-US" sz="3600" dirty="0" smtClean="0"/>
              <a:t>     What God wants for us all: </a:t>
            </a:r>
            <a:r>
              <a:rPr lang="en-US" sz="3600" b="1" dirty="0" smtClean="0">
                <a:solidFill>
                  <a:srgbClr val="FF0000"/>
                </a:solidFill>
              </a:rPr>
              <a:t>  Victory. (2 Pet. 3:9)      </a:t>
            </a:r>
          </a:p>
          <a:p>
            <a:r>
              <a:rPr lang="en-US" sz="3600" dirty="0"/>
              <a:t> </a:t>
            </a:r>
            <a:r>
              <a:rPr lang="en-US" sz="3600" dirty="0" smtClean="0"/>
              <a:t>    a) Cooking…  Cooking a coconut cake…what all goes </a:t>
            </a:r>
          </a:p>
          <a:p>
            <a:r>
              <a:rPr lang="en-US" sz="3600" dirty="0" smtClean="0"/>
              <a:t>Into making it…the time, effort, ..—</a:t>
            </a:r>
            <a:r>
              <a:rPr lang="en-US" sz="3600" u="sng" dirty="0" smtClean="0"/>
              <a:t>the end of the thing is</a:t>
            </a:r>
          </a:p>
          <a:p>
            <a:r>
              <a:rPr lang="en-US" sz="3600" u="sng" dirty="0" smtClean="0"/>
              <a:t>Better than the beginning.</a:t>
            </a:r>
          </a:p>
          <a:p>
            <a:r>
              <a:rPr lang="en-US" sz="3600" dirty="0"/>
              <a:t> </a:t>
            </a:r>
            <a:r>
              <a:rPr lang="en-US" sz="3600" dirty="0" smtClean="0"/>
              <a:t>    b) Vacation…had a great time…let’s go home.</a:t>
            </a:r>
          </a:p>
          <a:p>
            <a:r>
              <a:rPr lang="en-US" sz="3600" dirty="0"/>
              <a:t> </a:t>
            </a:r>
            <a:r>
              <a:rPr lang="en-US" sz="3600" dirty="0" smtClean="0"/>
              <a:t>    c</a:t>
            </a:r>
            <a:r>
              <a:rPr lang="en-US" sz="3600" b="1" dirty="0" smtClean="0"/>
              <a:t>) The end of life that is spent well in the service</a:t>
            </a:r>
          </a:p>
          <a:p>
            <a:r>
              <a:rPr lang="en-US" sz="3600" b="1" dirty="0"/>
              <a:t> </a:t>
            </a:r>
            <a:r>
              <a:rPr lang="en-US" sz="3600" b="1" dirty="0" smtClean="0"/>
              <a:t>    of the Lord is better than the day of one’s birth</a:t>
            </a:r>
            <a:r>
              <a:rPr lang="en-US" b="1" dirty="0" smtClean="0"/>
              <a:t>!</a:t>
            </a:r>
            <a:endParaRPr lang="en-US" b="1" dirty="0"/>
          </a:p>
        </p:txBody>
      </p:sp>
    </p:spTree>
    <p:extLst>
      <p:ext uri="{BB962C8B-B14F-4D97-AF65-F5344CB8AC3E}">
        <p14:creationId xmlns:p14="http://schemas.microsoft.com/office/powerpoint/2010/main" val="4043503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p:cTn id="2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5" end="5"/>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p:cTn id="2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6" end="6"/>
                                            </p:txEl>
                                          </p:spTgt>
                                        </p:tgtEl>
                                      </p:cBhvr>
                                    </p:animEffect>
                                  </p:childTnLst>
                                </p:cTn>
                              </p:par>
                              <p:par>
                                <p:cTn id="31" presetID="31" presetClass="entr" presetSubtype="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p:cTn id="3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 calcmode="lin" valueType="num">
                                      <p:cBhvr>
                                        <p:cTn id="41"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9" end="9"/>
                                            </p:txEl>
                                          </p:spTgt>
                                        </p:tgtEl>
                                      </p:cBhvr>
                                    </p:animEffect>
                                  </p:childTnLst>
                                </p:cTn>
                              </p:par>
                              <p:par>
                                <p:cTn id="45" presetID="31" presetClass="entr" presetSubtype="0" fill="hold"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p:cTn id="47"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9" y="0"/>
            <a:ext cx="12088091" cy="6764482"/>
          </a:xfrm>
        </p:spPr>
        <p:txBody>
          <a:bodyPr>
            <a:normAutofit/>
          </a:bodyPr>
          <a:lstStyle/>
          <a:p>
            <a:pPr marL="0" indent="0">
              <a:buNone/>
            </a:pPr>
            <a:r>
              <a:rPr lang="en-US" sz="4800" dirty="0" smtClean="0"/>
              <a:t>The Amazing </a:t>
            </a:r>
            <a:r>
              <a:rPr lang="en-US" sz="4800" b="1" i="1" u="sng" dirty="0" smtClean="0">
                <a:solidFill>
                  <a:srgbClr val="00B0F0"/>
                </a:solidFill>
                <a:effectLst>
                  <a:outerShdw blurRad="38100" dist="38100" dir="2700000" algn="tl">
                    <a:srgbClr val="000000">
                      <a:alpha val="43137"/>
                    </a:srgbClr>
                  </a:outerShdw>
                </a:effectLst>
              </a:rPr>
              <a:t>Conclusion</a:t>
            </a:r>
            <a:r>
              <a:rPr lang="en-US" sz="4800" dirty="0" smtClean="0"/>
              <a:t> of the whole matter,</a:t>
            </a:r>
          </a:p>
          <a:p>
            <a:pPr marL="0" indent="0">
              <a:buNone/>
            </a:pPr>
            <a:r>
              <a:rPr lang="en-US" sz="6000" dirty="0" smtClean="0"/>
              <a:t>, </a:t>
            </a:r>
          </a:p>
          <a:p>
            <a:pPr marL="0" indent="0">
              <a:buNone/>
            </a:pPr>
            <a:r>
              <a:rPr lang="en-US" sz="6000" dirty="0" smtClean="0"/>
              <a:t>we need to</a:t>
            </a:r>
          </a:p>
          <a:p>
            <a:r>
              <a:rPr lang="en-US" sz="6000" dirty="0" smtClean="0"/>
              <a:t>Remember </a:t>
            </a:r>
            <a:endParaRPr lang="en-US" sz="6000" dirty="0"/>
          </a:p>
        </p:txBody>
      </p:sp>
    </p:spTree>
    <p:extLst>
      <p:ext uri="{BB962C8B-B14F-4D97-AF65-F5344CB8AC3E}">
        <p14:creationId xmlns:p14="http://schemas.microsoft.com/office/powerpoint/2010/main" val="470974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008" y="0"/>
            <a:ext cx="11932227" cy="6702136"/>
          </a:xfrm>
        </p:spPr>
        <p:txBody>
          <a:bodyPr>
            <a:normAutofit/>
          </a:bodyPr>
          <a:lstStyle/>
          <a:p>
            <a:endParaRPr lang="en-US" sz="6000" dirty="0" smtClean="0"/>
          </a:p>
          <a:p>
            <a:r>
              <a:rPr lang="en-US" sz="6000" dirty="0" smtClean="0"/>
              <a:t>Fear God </a:t>
            </a:r>
          </a:p>
          <a:p>
            <a:r>
              <a:rPr lang="en-US" sz="6000" dirty="0" smtClean="0"/>
              <a:t>    And</a:t>
            </a:r>
          </a:p>
          <a:p>
            <a:r>
              <a:rPr lang="en-US" sz="6000" dirty="0" smtClean="0"/>
              <a:t>Keep his commandments</a:t>
            </a:r>
            <a:endParaRPr lang="en-US" sz="6000" dirty="0"/>
          </a:p>
        </p:txBody>
      </p:sp>
    </p:spTree>
    <p:extLst>
      <p:ext uri="{BB962C8B-B14F-4D97-AF65-F5344CB8AC3E}">
        <p14:creationId xmlns:p14="http://schemas.microsoft.com/office/powerpoint/2010/main" val="42628031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01945" cy="6858000"/>
          </a:xfrm>
        </p:spPr>
        <p:txBody>
          <a:bodyPr>
            <a:normAutofit fontScale="85000" lnSpcReduction="10000"/>
          </a:bodyPr>
          <a:lstStyle/>
          <a:p>
            <a:r>
              <a:rPr lang="en-US" sz="4100" dirty="0" smtClean="0"/>
              <a:t/>
            </a:r>
            <a:br>
              <a:rPr lang="en-US" sz="4100" dirty="0" smtClean="0"/>
            </a:br>
            <a:r>
              <a:rPr lang="en-US" sz="4100" b="1" u="sng" dirty="0" smtClean="0">
                <a:solidFill>
                  <a:srgbClr val="FF0000"/>
                </a:solidFill>
              </a:rPr>
              <a:t>Fear God - </a:t>
            </a:r>
            <a:r>
              <a:rPr lang="en-US" sz="4100" dirty="0" smtClean="0"/>
              <a:t>(Matt. 10:24 -28)  The disciple is not above his master,  nor the servant above His lord. </a:t>
            </a:r>
          </a:p>
          <a:p>
            <a:r>
              <a:rPr lang="en-US" sz="4100" dirty="0" smtClean="0"/>
              <a:t>25 It is enough for the disciple that he be as his master, and the Servant as his lord.  If they have called the master of the house Beelzebub, how much more shall they call them of his household?</a:t>
            </a:r>
          </a:p>
          <a:p>
            <a:r>
              <a:rPr lang="en-US" sz="4100" dirty="0" smtClean="0"/>
              <a:t>26 Fear them not therefore: for there is nothing  covered, that </a:t>
            </a:r>
          </a:p>
          <a:p>
            <a:r>
              <a:rPr lang="en-US" sz="4100" dirty="0" smtClean="0"/>
              <a:t>Shall not be revealed; and hid, that shall not be known.  </a:t>
            </a:r>
          </a:p>
          <a:p>
            <a:r>
              <a:rPr lang="en-US" sz="4100" dirty="0" smtClean="0"/>
              <a:t>27 What I tell you in darkness, that speak ye in light:  and what ye hear in the ear, that preach ye upon the house tops. </a:t>
            </a:r>
          </a:p>
          <a:p>
            <a:r>
              <a:rPr lang="en-US" sz="4100" dirty="0" smtClean="0"/>
              <a:t> 28  And fear not them which Kill the body, but are not able to kill the soul: but rather fear him which</a:t>
            </a:r>
          </a:p>
          <a:p>
            <a:r>
              <a:rPr lang="en-US" sz="4100" dirty="0" smtClean="0"/>
              <a:t>Is able to destroy both soul and body in hell.”     </a:t>
            </a:r>
          </a:p>
          <a:p>
            <a:endParaRPr lang="en-US" sz="3600" dirty="0"/>
          </a:p>
        </p:txBody>
      </p:sp>
    </p:spTree>
    <p:extLst>
      <p:ext uri="{BB962C8B-B14F-4D97-AF65-F5344CB8AC3E}">
        <p14:creationId xmlns:p14="http://schemas.microsoft.com/office/powerpoint/2010/main" val="3554280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7" dur="500"/>
                                        <p:tgtEl>
                                          <p:spTgt spid="3">
                                            <p:txEl>
                                              <p:pRg st="5" end="5"/>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3850</TotalTime>
  <Words>1468</Words>
  <Application>Microsoft Office PowerPoint</Application>
  <PresentationFormat>Widescreen</PresentationFormat>
  <Paragraphs>136</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The Amazing Conclusion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Amazing Conclusion</dc:title>
  <dc:creator>mac</dc:creator>
  <cp:lastModifiedBy>mac</cp:lastModifiedBy>
  <cp:revision>42</cp:revision>
  <cp:lastPrinted>2020-08-15T11:01:19Z</cp:lastPrinted>
  <dcterms:created xsi:type="dcterms:W3CDTF">2020-08-04T10:46:41Z</dcterms:created>
  <dcterms:modified xsi:type="dcterms:W3CDTF">2020-08-16T02:11:04Z</dcterms:modified>
</cp:coreProperties>
</file>