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34"/>
  </p:notesMasterIdLst>
  <p:sldIdLst>
    <p:sldId id="274" r:id="rId2"/>
    <p:sldId id="273" r:id="rId3"/>
    <p:sldId id="275" r:id="rId4"/>
    <p:sldId id="276" r:id="rId5"/>
    <p:sldId id="265" r:id="rId6"/>
    <p:sldId id="266" r:id="rId7"/>
    <p:sldId id="277" r:id="rId8"/>
    <p:sldId id="278" r:id="rId9"/>
    <p:sldId id="279" r:id="rId10"/>
    <p:sldId id="280" r:id="rId11"/>
    <p:sldId id="281" r:id="rId12"/>
    <p:sldId id="282" r:id="rId13"/>
    <p:sldId id="283" r:id="rId14"/>
    <p:sldId id="284" r:id="rId15"/>
    <p:sldId id="285" r:id="rId16"/>
    <p:sldId id="286" r:id="rId17"/>
    <p:sldId id="258" r:id="rId18"/>
    <p:sldId id="259" r:id="rId19"/>
    <p:sldId id="287" r:id="rId20"/>
    <p:sldId id="260" r:id="rId21"/>
    <p:sldId id="270" r:id="rId22"/>
    <p:sldId id="271" r:id="rId23"/>
    <p:sldId id="288" r:id="rId24"/>
    <p:sldId id="289" r:id="rId25"/>
    <p:sldId id="290" r:id="rId26"/>
    <p:sldId id="291" r:id="rId27"/>
    <p:sldId id="292" r:id="rId28"/>
    <p:sldId id="293" r:id="rId29"/>
    <p:sldId id="294" r:id="rId30"/>
    <p:sldId id="296" r:id="rId31"/>
    <p:sldId id="297" r:id="rId32"/>
    <p:sldId id="295" r:id="rId3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4" autoAdjust="0"/>
    <p:restoredTop sz="68585" autoAdjust="0"/>
  </p:normalViewPr>
  <p:slideViewPr>
    <p:cSldViewPr snapToGrid="0">
      <p:cViewPr varScale="1">
        <p:scale>
          <a:sx n="103" d="100"/>
          <a:sy n="103" d="100"/>
        </p:scale>
        <p:origin x="162" y="10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88" d="100"/>
          <a:sy n="88" d="100"/>
        </p:scale>
        <p:origin x="2982" y="6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7331CC-ECAC-411C-829D-77BF78714AC1}" type="datetimeFigureOut">
              <a:rPr lang="en-US" smtClean="0"/>
              <a:t>7/14/2019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C206A1-B9CF-47C7-8C09-CF774A878F40}" type="slidenum">
              <a:rPr lang="en-US" smtClean="0"/>
              <a:t>‹#›</a:t>
            </a:fld>
            <a:endParaRPr lang="en-US"/>
          </a:p>
        </p:txBody>
      </p:sp>
    </p:spTree>
    <p:extLst>
      <p:ext uri="{BB962C8B-B14F-4D97-AF65-F5344CB8AC3E}">
        <p14:creationId xmlns:p14="http://schemas.microsoft.com/office/powerpoint/2010/main" val="37751706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comes to mind when you see this word?</a:t>
            </a:r>
          </a:p>
          <a:p>
            <a:endParaRPr lang="en-US" dirty="0"/>
          </a:p>
          <a:p>
            <a:r>
              <a:rPr lang="en-US" dirty="0"/>
              <a:t>Maybe other words like scared, frightened, terrified</a:t>
            </a:r>
          </a:p>
          <a:p>
            <a:r>
              <a:rPr lang="en-US" dirty="0"/>
              <a:t>Maybe things like spiders, snakes, heights, small spaces, storms, the dark, flying, death</a:t>
            </a:r>
          </a:p>
          <a:p>
            <a:r>
              <a:rPr lang="en-US" dirty="0"/>
              <a:t>Maybe you are thinking about a movie</a:t>
            </a:r>
          </a:p>
          <a:p>
            <a:r>
              <a:rPr lang="en-US" dirty="0"/>
              <a:t>Maybe when your mom says or use to say, Just wait until your dad gets home</a:t>
            </a:r>
          </a:p>
          <a:p>
            <a:r>
              <a:rPr lang="en-US" dirty="0"/>
              <a:t>Maybe when your mom or teacher gave you THE LOOK</a:t>
            </a:r>
          </a:p>
          <a:p>
            <a:r>
              <a:rPr lang="en-US" dirty="0"/>
              <a:t>Maybe a knock on the door in the middle of the night</a:t>
            </a:r>
          </a:p>
          <a:p>
            <a:endParaRPr lang="en-US" dirty="0"/>
          </a:p>
          <a:p>
            <a:r>
              <a:rPr lang="en-US" dirty="0"/>
              <a:t>What do you fear?</a:t>
            </a:r>
          </a:p>
          <a:p>
            <a:r>
              <a:rPr lang="en-US" dirty="0"/>
              <a:t>Whom do you fear?</a:t>
            </a:r>
          </a:p>
        </p:txBody>
      </p:sp>
      <p:sp>
        <p:nvSpPr>
          <p:cNvPr id="4" name="Slide Number Placeholder 3"/>
          <p:cNvSpPr>
            <a:spLocks noGrp="1"/>
          </p:cNvSpPr>
          <p:nvPr>
            <p:ph type="sldNum" sz="quarter" idx="5"/>
          </p:nvPr>
        </p:nvSpPr>
        <p:spPr/>
        <p:txBody>
          <a:bodyPr/>
          <a:lstStyle/>
          <a:p>
            <a:fld id="{69C206A1-B9CF-47C7-8C09-CF774A878F40}" type="slidenum">
              <a:rPr lang="en-US" smtClean="0"/>
              <a:t>1</a:t>
            </a:fld>
            <a:endParaRPr lang="en-US"/>
          </a:p>
        </p:txBody>
      </p:sp>
    </p:spTree>
    <p:extLst>
      <p:ext uri="{BB962C8B-B14F-4D97-AF65-F5344CB8AC3E}">
        <p14:creationId xmlns:p14="http://schemas.microsoft.com/office/powerpoint/2010/main" val="10250185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C4F9E8-408A-4FE0-8AEC-29144D6A6B26}" type="slidenum">
              <a:rPr lang="en-US" smtClean="0"/>
              <a:t>10</a:t>
            </a:fld>
            <a:endParaRPr lang="en-US"/>
          </a:p>
        </p:txBody>
      </p:sp>
    </p:spTree>
    <p:extLst>
      <p:ext uri="{BB962C8B-B14F-4D97-AF65-F5344CB8AC3E}">
        <p14:creationId xmlns:p14="http://schemas.microsoft.com/office/powerpoint/2010/main" val="34088586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advice would the world give to parents? Christians?</a:t>
            </a:r>
          </a:p>
        </p:txBody>
      </p:sp>
      <p:sp>
        <p:nvSpPr>
          <p:cNvPr id="4" name="Slide Number Placeholder 3"/>
          <p:cNvSpPr>
            <a:spLocks noGrp="1"/>
          </p:cNvSpPr>
          <p:nvPr>
            <p:ph type="sldNum" sz="quarter" idx="5"/>
          </p:nvPr>
        </p:nvSpPr>
        <p:spPr/>
        <p:txBody>
          <a:bodyPr/>
          <a:lstStyle/>
          <a:p>
            <a:fld id="{9BC4F9E8-408A-4FE0-8AEC-29144D6A6B26}" type="slidenum">
              <a:rPr lang="en-US" smtClean="0"/>
              <a:t>11</a:t>
            </a:fld>
            <a:endParaRPr lang="en-US"/>
          </a:p>
        </p:txBody>
      </p:sp>
    </p:spTree>
    <p:extLst>
      <p:ext uri="{BB962C8B-B14F-4D97-AF65-F5344CB8AC3E}">
        <p14:creationId xmlns:p14="http://schemas.microsoft.com/office/powerpoint/2010/main" val="16171126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C4F9E8-408A-4FE0-8AEC-29144D6A6B26}" type="slidenum">
              <a:rPr lang="en-US" smtClean="0"/>
              <a:t>12</a:t>
            </a:fld>
            <a:endParaRPr lang="en-US"/>
          </a:p>
        </p:txBody>
      </p:sp>
    </p:spTree>
    <p:extLst>
      <p:ext uri="{BB962C8B-B14F-4D97-AF65-F5344CB8AC3E}">
        <p14:creationId xmlns:p14="http://schemas.microsoft.com/office/powerpoint/2010/main" val="25055264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fear that causes us to go along with the crowd.  It’s a lack of fear that causes us to not stand out and be different from the world.</a:t>
            </a:r>
          </a:p>
        </p:txBody>
      </p:sp>
      <p:sp>
        <p:nvSpPr>
          <p:cNvPr id="4" name="Slide Number Placeholder 3"/>
          <p:cNvSpPr>
            <a:spLocks noGrp="1"/>
          </p:cNvSpPr>
          <p:nvPr>
            <p:ph type="sldNum" sz="quarter" idx="5"/>
          </p:nvPr>
        </p:nvSpPr>
        <p:spPr/>
        <p:txBody>
          <a:bodyPr/>
          <a:lstStyle/>
          <a:p>
            <a:fld id="{9BC4F9E8-408A-4FE0-8AEC-29144D6A6B26}" type="slidenum">
              <a:rPr lang="en-US" smtClean="0"/>
              <a:t>13</a:t>
            </a:fld>
            <a:endParaRPr lang="en-US"/>
          </a:p>
        </p:txBody>
      </p:sp>
    </p:spTree>
    <p:extLst>
      <p:ext uri="{BB962C8B-B14F-4D97-AF65-F5344CB8AC3E}">
        <p14:creationId xmlns:p14="http://schemas.microsoft.com/office/powerpoint/2010/main" val="8662978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it boils down to this question….</a:t>
            </a:r>
          </a:p>
          <a:p>
            <a:endParaRPr lang="en-US" dirty="0"/>
          </a:p>
          <a:p>
            <a:r>
              <a:rPr lang="en-US" dirty="0"/>
              <a:t>Do you fear God or Man?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let’s let the wisest man to ever live give us insight on the answer to that question.</a:t>
            </a:r>
          </a:p>
          <a:p>
            <a:endParaRPr lang="en-US" b="1" dirty="0"/>
          </a:p>
        </p:txBody>
      </p:sp>
      <p:sp>
        <p:nvSpPr>
          <p:cNvPr id="4" name="Slide Number Placeholder 3"/>
          <p:cNvSpPr>
            <a:spLocks noGrp="1"/>
          </p:cNvSpPr>
          <p:nvPr>
            <p:ph type="sldNum" sz="quarter" idx="5"/>
          </p:nvPr>
        </p:nvSpPr>
        <p:spPr/>
        <p:txBody>
          <a:bodyPr/>
          <a:lstStyle/>
          <a:p>
            <a:fld id="{69C206A1-B9CF-47C7-8C09-CF774A878F40}" type="slidenum">
              <a:rPr lang="en-US" smtClean="0"/>
              <a:t>14</a:t>
            </a:fld>
            <a:endParaRPr lang="en-US"/>
          </a:p>
        </p:txBody>
      </p:sp>
    </p:spTree>
    <p:extLst>
      <p:ext uri="{BB962C8B-B14F-4D97-AF65-F5344CB8AC3E}">
        <p14:creationId xmlns:p14="http://schemas.microsoft.com/office/powerpoint/2010/main" val="42581647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Better yet, let’s let the one who lived a sinless life shed some light on the answer to the question “Whom shall I fear?”</a:t>
            </a:r>
          </a:p>
        </p:txBody>
      </p:sp>
      <p:sp>
        <p:nvSpPr>
          <p:cNvPr id="4" name="Slide Number Placeholder 3"/>
          <p:cNvSpPr>
            <a:spLocks noGrp="1"/>
          </p:cNvSpPr>
          <p:nvPr>
            <p:ph type="sldNum" sz="quarter" idx="5"/>
          </p:nvPr>
        </p:nvSpPr>
        <p:spPr/>
        <p:txBody>
          <a:bodyPr/>
          <a:lstStyle/>
          <a:p>
            <a:fld id="{69C206A1-B9CF-47C7-8C09-CF774A878F40}" type="slidenum">
              <a:rPr lang="en-US" smtClean="0"/>
              <a:t>15</a:t>
            </a:fld>
            <a:endParaRPr lang="en-US"/>
          </a:p>
        </p:txBody>
      </p:sp>
    </p:spTree>
    <p:extLst>
      <p:ext uri="{BB962C8B-B14F-4D97-AF65-F5344CB8AC3E}">
        <p14:creationId xmlns:p14="http://schemas.microsoft.com/office/powerpoint/2010/main" val="4592136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is the fear of God?</a:t>
            </a:r>
          </a:p>
        </p:txBody>
      </p:sp>
      <p:sp>
        <p:nvSpPr>
          <p:cNvPr id="4" name="Slide Number Placeholder 3"/>
          <p:cNvSpPr>
            <a:spLocks noGrp="1"/>
          </p:cNvSpPr>
          <p:nvPr>
            <p:ph type="sldNum" sz="quarter" idx="5"/>
          </p:nvPr>
        </p:nvSpPr>
        <p:spPr/>
        <p:txBody>
          <a:bodyPr/>
          <a:lstStyle/>
          <a:p>
            <a:fld id="{69C206A1-B9CF-47C7-8C09-CF774A878F40}" type="slidenum">
              <a:rPr lang="en-US" smtClean="0"/>
              <a:t>17</a:t>
            </a:fld>
            <a:endParaRPr lang="en-US"/>
          </a:p>
        </p:txBody>
      </p:sp>
    </p:spTree>
    <p:extLst>
      <p:ext uri="{BB962C8B-B14F-4D97-AF65-F5344CB8AC3E}">
        <p14:creationId xmlns:p14="http://schemas.microsoft.com/office/powerpoint/2010/main" val="17063341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Deuteronomy 6:13:  </a:t>
            </a:r>
            <a:r>
              <a:rPr lang="en-US" sz="1200" b="0" i="0" kern="1200" dirty="0">
                <a:solidFill>
                  <a:schemeClr val="tx1"/>
                </a:solidFill>
                <a:effectLst/>
                <a:latin typeface="+mn-lt"/>
                <a:ea typeface="+mn-ea"/>
                <a:cs typeface="+mn-cs"/>
              </a:rPr>
              <a:t>Fear the </a:t>
            </a:r>
            <a:r>
              <a:rPr lang="en-US" sz="1200" b="0" i="0" kern="1200" cap="small" dirty="0">
                <a:solidFill>
                  <a:schemeClr val="tx1"/>
                </a:solidFill>
                <a:effectLst/>
                <a:latin typeface="+mn-lt"/>
                <a:ea typeface="+mn-ea"/>
                <a:cs typeface="+mn-cs"/>
              </a:rPr>
              <a:t>Lord</a:t>
            </a:r>
            <a:r>
              <a:rPr lang="en-US" sz="1200" b="0" i="0" kern="1200" dirty="0">
                <a:solidFill>
                  <a:schemeClr val="tx1"/>
                </a:solidFill>
                <a:effectLst/>
                <a:latin typeface="+mn-lt"/>
                <a:ea typeface="+mn-ea"/>
                <a:cs typeface="+mn-cs"/>
              </a:rPr>
              <a:t> your God, serve him only and take your oaths in his name.</a:t>
            </a:r>
          </a:p>
          <a:p>
            <a:r>
              <a:rPr lang="en-US" sz="1200" b="0" i="0" kern="1200" dirty="0">
                <a:solidFill>
                  <a:schemeClr val="tx1"/>
                </a:solidFill>
                <a:effectLst/>
                <a:latin typeface="+mn-lt"/>
                <a:ea typeface="+mn-ea"/>
                <a:cs typeface="+mn-cs"/>
              </a:rPr>
              <a:t>Deuteronomy</a:t>
            </a:r>
            <a:r>
              <a:rPr lang="en-US" sz="1200" b="0" i="0" kern="1200" baseline="0" dirty="0">
                <a:solidFill>
                  <a:schemeClr val="tx1"/>
                </a:solidFill>
                <a:effectLst/>
                <a:latin typeface="+mn-lt"/>
                <a:ea typeface="+mn-ea"/>
                <a:cs typeface="+mn-cs"/>
              </a:rPr>
              <a:t> 10:20  </a:t>
            </a:r>
            <a:r>
              <a:rPr lang="en-US" sz="1200" b="0" i="0" kern="1200" dirty="0">
                <a:solidFill>
                  <a:schemeClr val="tx1"/>
                </a:solidFill>
                <a:effectLst/>
                <a:latin typeface="+mn-lt"/>
                <a:ea typeface="+mn-ea"/>
                <a:cs typeface="+mn-cs"/>
              </a:rPr>
              <a:t>Fear the </a:t>
            </a:r>
            <a:r>
              <a:rPr lang="en-US" sz="1200" b="0" i="0" kern="1200" cap="small" dirty="0" err="1">
                <a:solidFill>
                  <a:schemeClr val="tx1"/>
                </a:solidFill>
                <a:effectLst/>
                <a:latin typeface="+mn-lt"/>
                <a:ea typeface="+mn-ea"/>
                <a:cs typeface="+mn-cs"/>
              </a:rPr>
              <a:t>Lord</a:t>
            </a:r>
            <a:r>
              <a:rPr lang="en-US" sz="1200" b="0" i="0" kern="1200" dirty="0" err="1">
                <a:solidFill>
                  <a:schemeClr val="tx1"/>
                </a:solidFill>
                <a:effectLst/>
                <a:latin typeface="+mn-lt"/>
                <a:ea typeface="+mn-ea"/>
                <a:cs typeface="+mn-cs"/>
              </a:rPr>
              <a:t>your</a:t>
            </a:r>
            <a:r>
              <a:rPr lang="en-US" sz="1200" b="0" i="0" kern="1200" dirty="0">
                <a:solidFill>
                  <a:schemeClr val="tx1"/>
                </a:solidFill>
                <a:effectLst/>
                <a:latin typeface="+mn-lt"/>
                <a:ea typeface="+mn-ea"/>
                <a:cs typeface="+mn-cs"/>
              </a:rPr>
              <a:t> God and serve him. Hold fast to him and take your oaths in his name</a:t>
            </a:r>
          </a:p>
          <a:p>
            <a:r>
              <a:rPr lang="en-US" sz="1200" b="0" i="0" kern="1200" dirty="0">
                <a:solidFill>
                  <a:schemeClr val="tx1"/>
                </a:solidFill>
                <a:effectLst/>
                <a:latin typeface="+mn-lt"/>
                <a:ea typeface="+mn-ea"/>
                <a:cs typeface="+mn-cs"/>
              </a:rPr>
              <a:t>1 Samuel 12:24 But be sure to fear the </a:t>
            </a:r>
            <a:r>
              <a:rPr lang="en-US" sz="1200" b="0" i="0" kern="1200" cap="small" dirty="0">
                <a:solidFill>
                  <a:schemeClr val="tx1"/>
                </a:solidFill>
                <a:effectLst/>
                <a:latin typeface="+mn-lt"/>
                <a:ea typeface="+mn-ea"/>
                <a:cs typeface="+mn-cs"/>
              </a:rPr>
              <a:t>Lord</a:t>
            </a:r>
            <a:r>
              <a:rPr lang="en-US" sz="1200" b="0" i="0" kern="1200" dirty="0">
                <a:solidFill>
                  <a:schemeClr val="tx1"/>
                </a:solidFill>
                <a:effectLst/>
                <a:latin typeface="+mn-lt"/>
                <a:ea typeface="+mn-ea"/>
                <a:cs typeface="+mn-cs"/>
              </a:rPr>
              <a:t> and serve him faithfully with all your heart; consider what great things he has done for you</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Deuteronomy 31:13  Their children, who do not know this law, must hear it and learn to fear the </a:t>
            </a:r>
            <a:r>
              <a:rPr lang="en-US" sz="1200" b="0" i="0" kern="1200" cap="small" dirty="0" err="1">
                <a:solidFill>
                  <a:schemeClr val="tx1"/>
                </a:solidFill>
                <a:effectLst/>
                <a:latin typeface="+mn-lt"/>
                <a:ea typeface="+mn-ea"/>
                <a:cs typeface="+mn-cs"/>
              </a:rPr>
              <a:t>Lord</a:t>
            </a:r>
            <a:r>
              <a:rPr lang="en-US" sz="1200" b="0" i="0" kern="1200" dirty="0" err="1">
                <a:solidFill>
                  <a:schemeClr val="tx1"/>
                </a:solidFill>
                <a:effectLst/>
                <a:latin typeface="+mn-lt"/>
                <a:ea typeface="+mn-ea"/>
                <a:cs typeface="+mn-cs"/>
              </a:rPr>
              <a:t>your</a:t>
            </a:r>
            <a:r>
              <a:rPr lang="en-US" sz="1200" b="0" i="0" kern="1200" dirty="0">
                <a:solidFill>
                  <a:schemeClr val="tx1"/>
                </a:solidFill>
                <a:effectLst/>
                <a:latin typeface="+mn-lt"/>
                <a:ea typeface="+mn-ea"/>
                <a:cs typeface="+mn-cs"/>
              </a:rPr>
              <a:t> God as long as you live in the land you are crossing the Jordan to possess</a:t>
            </a:r>
          </a:p>
          <a:p>
            <a:r>
              <a:rPr lang="en-US" sz="1200" b="0" i="0" kern="1200" dirty="0">
                <a:solidFill>
                  <a:schemeClr val="tx1"/>
                </a:solidFill>
                <a:effectLst/>
                <a:latin typeface="+mn-lt"/>
                <a:ea typeface="+mn-ea"/>
                <a:cs typeface="+mn-cs"/>
              </a:rPr>
              <a:t>1</a:t>
            </a:r>
            <a:r>
              <a:rPr lang="en-US" sz="1200" b="0" i="0" kern="1200" baseline="0" dirty="0">
                <a:solidFill>
                  <a:schemeClr val="tx1"/>
                </a:solidFill>
                <a:effectLst/>
                <a:latin typeface="+mn-lt"/>
                <a:ea typeface="+mn-ea"/>
                <a:cs typeface="+mn-cs"/>
              </a:rPr>
              <a:t> Samuel 12:14  </a:t>
            </a:r>
            <a:r>
              <a:rPr lang="en-US" sz="1200" b="0" i="0" kern="1200" dirty="0">
                <a:solidFill>
                  <a:schemeClr val="tx1"/>
                </a:solidFill>
                <a:effectLst/>
                <a:latin typeface="+mn-lt"/>
                <a:ea typeface="+mn-ea"/>
                <a:cs typeface="+mn-cs"/>
              </a:rPr>
              <a:t>If you fear the </a:t>
            </a:r>
            <a:r>
              <a:rPr lang="en-US" sz="1200" b="0" i="0" kern="1200" cap="small" dirty="0">
                <a:solidFill>
                  <a:schemeClr val="tx1"/>
                </a:solidFill>
                <a:effectLst/>
                <a:latin typeface="+mn-lt"/>
                <a:ea typeface="+mn-ea"/>
                <a:cs typeface="+mn-cs"/>
              </a:rPr>
              <a:t>Lord</a:t>
            </a:r>
            <a:r>
              <a:rPr lang="en-US" sz="1200" b="0" i="0" kern="1200" dirty="0">
                <a:solidFill>
                  <a:schemeClr val="tx1"/>
                </a:solidFill>
                <a:effectLst/>
                <a:latin typeface="+mn-lt"/>
                <a:ea typeface="+mn-ea"/>
                <a:cs typeface="+mn-cs"/>
              </a:rPr>
              <a:t> and serve and obey him and do not </a:t>
            </a:r>
            <a:r>
              <a:rPr lang="en-US" sz="1200" b="0" i="0" kern="1200" dirty="0" err="1">
                <a:solidFill>
                  <a:schemeClr val="tx1"/>
                </a:solidFill>
                <a:effectLst/>
                <a:latin typeface="+mn-lt"/>
                <a:ea typeface="+mn-ea"/>
                <a:cs typeface="+mn-cs"/>
              </a:rPr>
              <a:t>rebelagainst</a:t>
            </a:r>
            <a:r>
              <a:rPr lang="en-US" sz="1200" b="0" i="0" kern="1200" dirty="0">
                <a:solidFill>
                  <a:schemeClr val="tx1"/>
                </a:solidFill>
                <a:effectLst/>
                <a:latin typeface="+mn-lt"/>
                <a:ea typeface="+mn-ea"/>
                <a:cs typeface="+mn-cs"/>
              </a:rPr>
              <a:t> his commands, and if both you and the king who reigns over you follow the </a:t>
            </a:r>
            <a:r>
              <a:rPr lang="en-US" sz="1200" b="0" i="0" kern="1200" cap="small" dirty="0">
                <a:solidFill>
                  <a:schemeClr val="tx1"/>
                </a:solidFill>
                <a:effectLst/>
                <a:latin typeface="+mn-lt"/>
                <a:ea typeface="+mn-ea"/>
                <a:cs typeface="+mn-cs"/>
              </a:rPr>
              <a:t>Lord</a:t>
            </a:r>
            <a:r>
              <a:rPr lang="en-US" sz="1200" b="0" i="0" kern="1200" dirty="0">
                <a:solidFill>
                  <a:schemeClr val="tx1"/>
                </a:solidFill>
                <a:effectLst/>
                <a:latin typeface="+mn-lt"/>
                <a:ea typeface="+mn-ea"/>
                <a:cs typeface="+mn-cs"/>
              </a:rPr>
              <a:t> your God—good!</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Ps 111:10:  The fear of the </a:t>
            </a:r>
            <a:r>
              <a:rPr lang="en-US" sz="1200" b="0" i="0" kern="1200" cap="small" dirty="0">
                <a:solidFill>
                  <a:schemeClr val="tx1"/>
                </a:solidFill>
                <a:effectLst/>
                <a:latin typeface="+mn-lt"/>
                <a:ea typeface="+mn-ea"/>
                <a:cs typeface="+mn-cs"/>
              </a:rPr>
              <a:t>Lord</a:t>
            </a:r>
            <a:r>
              <a:rPr lang="en-US" sz="1200" b="0" i="0" kern="1200" dirty="0">
                <a:solidFill>
                  <a:schemeClr val="tx1"/>
                </a:solidFill>
                <a:effectLst/>
                <a:latin typeface="+mn-lt"/>
                <a:ea typeface="+mn-ea"/>
                <a:cs typeface="+mn-cs"/>
              </a:rPr>
              <a:t> is the beginning of wisdom;  all who follow his precepts have good understanding. To him belongs eternal praise.</a:t>
            </a:r>
          </a:p>
          <a:p>
            <a:r>
              <a:rPr lang="en-US" sz="1200" b="0" i="0" kern="1200" dirty="0">
                <a:solidFill>
                  <a:schemeClr val="tx1"/>
                </a:solidFill>
                <a:effectLst/>
                <a:latin typeface="+mn-lt"/>
                <a:ea typeface="+mn-ea"/>
                <a:cs typeface="+mn-cs"/>
              </a:rPr>
              <a:t>Proverbs 9:10  The fear of the </a:t>
            </a:r>
            <a:r>
              <a:rPr lang="en-US" sz="1200" b="0" i="0" kern="1200" cap="small" dirty="0">
                <a:solidFill>
                  <a:schemeClr val="tx1"/>
                </a:solidFill>
                <a:effectLst/>
                <a:latin typeface="+mn-lt"/>
                <a:ea typeface="+mn-ea"/>
                <a:cs typeface="+mn-cs"/>
              </a:rPr>
              <a:t>Lord</a:t>
            </a:r>
            <a:r>
              <a:rPr lang="en-US" sz="1200" b="0" i="0" kern="1200" dirty="0">
                <a:solidFill>
                  <a:schemeClr val="tx1"/>
                </a:solidFill>
                <a:effectLst/>
                <a:latin typeface="+mn-lt"/>
                <a:ea typeface="+mn-ea"/>
                <a:cs typeface="+mn-cs"/>
              </a:rPr>
              <a:t> is the beginning of wisdom, and knowledge of the Holy One is understanding.</a:t>
            </a:r>
          </a:p>
          <a:p>
            <a:r>
              <a:rPr lang="en-US" sz="1200" b="0" i="0" kern="1200" dirty="0">
                <a:solidFill>
                  <a:schemeClr val="tx1"/>
                </a:solidFill>
                <a:effectLst/>
                <a:latin typeface="+mn-lt"/>
                <a:ea typeface="+mn-ea"/>
                <a:cs typeface="+mn-cs"/>
              </a:rPr>
              <a:t>Proverbs 15:33  Wisdom’s instruction is to fear the </a:t>
            </a:r>
            <a:r>
              <a:rPr lang="en-US" sz="1200" b="0" i="0" kern="1200" cap="small" dirty="0">
                <a:solidFill>
                  <a:schemeClr val="tx1"/>
                </a:solidFill>
                <a:effectLst/>
                <a:latin typeface="+mn-lt"/>
                <a:ea typeface="+mn-ea"/>
                <a:cs typeface="+mn-cs"/>
              </a:rPr>
              <a:t>Lord</a:t>
            </a:r>
            <a:r>
              <a:rPr lang="en-US" sz="1200" b="0" i="0" kern="1200" dirty="0">
                <a:solidFill>
                  <a:schemeClr val="tx1"/>
                </a:solidFill>
                <a:effectLst/>
                <a:latin typeface="+mn-lt"/>
                <a:ea typeface="+mn-ea"/>
                <a:cs typeface="+mn-cs"/>
              </a:rPr>
              <a:t>, and humility comes before honor</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Psalm 25:14:  The </a:t>
            </a:r>
            <a:r>
              <a:rPr lang="en-US" sz="1200" b="0" i="0" kern="1200" cap="small" dirty="0">
                <a:solidFill>
                  <a:schemeClr val="tx1"/>
                </a:solidFill>
                <a:effectLst/>
                <a:latin typeface="+mn-lt"/>
                <a:ea typeface="+mn-ea"/>
                <a:cs typeface="+mn-cs"/>
              </a:rPr>
              <a:t>Lord</a:t>
            </a:r>
            <a:r>
              <a:rPr lang="en-US" sz="1200" b="0" i="0" kern="1200" dirty="0">
                <a:solidFill>
                  <a:schemeClr val="tx1"/>
                </a:solidFill>
                <a:effectLst/>
                <a:latin typeface="+mn-lt"/>
                <a:ea typeface="+mn-ea"/>
                <a:cs typeface="+mn-cs"/>
              </a:rPr>
              <a:t> confides in those who fear him; he makes his covenant known to them.</a:t>
            </a:r>
          </a:p>
          <a:p>
            <a:r>
              <a:rPr lang="en-US" sz="1200" b="0" i="0" kern="1200" dirty="0">
                <a:solidFill>
                  <a:schemeClr val="tx1"/>
                </a:solidFill>
                <a:effectLst/>
                <a:latin typeface="+mn-lt"/>
                <a:ea typeface="+mn-ea"/>
                <a:cs typeface="+mn-cs"/>
              </a:rPr>
              <a:t>Psalm 103:17-18  But from everlasting to everlasting the </a:t>
            </a:r>
            <a:r>
              <a:rPr lang="en-US" sz="1200" b="0" i="0" kern="1200" cap="small" dirty="0">
                <a:solidFill>
                  <a:schemeClr val="tx1"/>
                </a:solidFill>
                <a:effectLst/>
                <a:latin typeface="+mn-lt"/>
                <a:ea typeface="+mn-ea"/>
                <a:cs typeface="+mn-cs"/>
              </a:rPr>
              <a:t>Lord</a:t>
            </a:r>
            <a:r>
              <a:rPr lang="en-US" sz="1200" b="0" i="0" kern="1200" dirty="0">
                <a:solidFill>
                  <a:schemeClr val="tx1"/>
                </a:solidFill>
                <a:effectLst/>
                <a:latin typeface="+mn-lt"/>
                <a:ea typeface="+mn-ea"/>
                <a:cs typeface="+mn-cs"/>
              </a:rPr>
              <a:t>’s love is with those who fear him, and his righteousness with their children’s children—with those who keep his covenant and remember to obey his precepts.</a:t>
            </a:r>
          </a:p>
        </p:txBody>
      </p:sp>
      <p:sp>
        <p:nvSpPr>
          <p:cNvPr id="4" name="Slide Number Placeholder 3"/>
          <p:cNvSpPr>
            <a:spLocks noGrp="1"/>
          </p:cNvSpPr>
          <p:nvPr>
            <p:ph type="sldNum" sz="quarter" idx="10"/>
          </p:nvPr>
        </p:nvSpPr>
        <p:spPr/>
        <p:txBody>
          <a:bodyPr/>
          <a:lstStyle/>
          <a:p>
            <a:fld id="{69C206A1-B9CF-47C7-8C09-CF774A878F40}" type="slidenum">
              <a:rPr lang="en-US" smtClean="0"/>
              <a:t>18</a:t>
            </a:fld>
            <a:endParaRPr lang="en-US"/>
          </a:p>
        </p:txBody>
      </p:sp>
    </p:spTree>
    <p:extLst>
      <p:ext uri="{BB962C8B-B14F-4D97-AF65-F5344CB8AC3E}">
        <p14:creationId xmlns:p14="http://schemas.microsoft.com/office/powerpoint/2010/main" val="20522735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Psalm</a:t>
            </a:r>
            <a:r>
              <a:rPr lang="en-US" baseline="0" dirty="0"/>
              <a:t> 33:8:  </a:t>
            </a:r>
            <a:r>
              <a:rPr lang="en-US" sz="1200" b="0" i="0" kern="1200" dirty="0">
                <a:solidFill>
                  <a:schemeClr val="tx1"/>
                </a:solidFill>
                <a:effectLst/>
                <a:latin typeface="+mn-lt"/>
                <a:ea typeface="+mn-ea"/>
                <a:cs typeface="+mn-cs"/>
              </a:rPr>
              <a:t>Let all the earth fear the </a:t>
            </a:r>
            <a:r>
              <a:rPr lang="en-US" sz="1200" b="0" i="0" kern="1200" cap="small" dirty="0">
                <a:solidFill>
                  <a:schemeClr val="tx1"/>
                </a:solidFill>
                <a:effectLst/>
                <a:latin typeface="+mn-lt"/>
                <a:ea typeface="+mn-ea"/>
                <a:cs typeface="+mn-cs"/>
              </a:rPr>
              <a:t>Lord</a:t>
            </a:r>
            <a:r>
              <a:rPr lang="en-US" sz="1200" b="0" i="0" kern="1200" dirty="0">
                <a:solidFill>
                  <a:schemeClr val="tx1"/>
                </a:solidFill>
                <a:effectLst/>
                <a:latin typeface="+mn-lt"/>
                <a:ea typeface="+mn-ea"/>
                <a:cs typeface="+mn-cs"/>
              </a:rPr>
              <a:t>; let all the people of the world revere him.</a:t>
            </a:r>
          </a:p>
          <a:p>
            <a:r>
              <a:rPr lang="en-US" sz="1200" b="0" i="0" kern="1200" dirty="0">
                <a:solidFill>
                  <a:schemeClr val="tx1"/>
                </a:solidFill>
                <a:effectLst/>
                <a:latin typeface="+mn-lt"/>
                <a:ea typeface="+mn-ea"/>
                <a:cs typeface="+mn-cs"/>
              </a:rPr>
              <a:t>Malachi 2:5  My covenant was with him, a covenant of life and peace, and I gave them to him; this called for reverence and he revered me and stood in awe of my name</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Psalm 40:3:  He put a new song in my mouth, a hymn of praise to our God.  Many will see and fear the </a:t>
            </a:r>
            <a:r>
              <a:rPr lang="en-US" sz="1200" b="0" i="0" kern="1200" cap="small" dirty="0">
                <a:solidFill>
                  <a:schemeClr val="tx1"/>
                </a:solidFill>
                <a:effectLst/>
                <a:latin typeface="+mn-lt"/>
                <a:ea typeface="+mn-ea"/>
                <a:cs typeface="+mn-cs"/>
              </a:rPr>
              <a:t>Lord </a:t>
            </a:r>
            <a:r>
              <a:rPr lang="en-US" sz="1200" b="0" i="0" kern="1200" dirty="0">
                <a:solidFill>
                  <a:schemeClr val="tx1"/>
                </a:solidFill>
                <a:effectLst/>
                <a:latin typeface="+mn-lt"/>
                <a:ea typeface="+mn-ea"/>
                <a:cs typeface="+mn-cs"/>
              </a:rPr>
              <a:t>and put their trust in him.</a:t>
            </a:r>
          </a:p>
          <a:p>
            <a:r>
              <a:rPr lang="en-US" sz="1200" b="0" i="0" kern="1200" dirty="0">
                <a:solidFill>
                  <a:schemeClr val="tx1"/>
                </a:solidFill>
                <a:effectLst/>
                <a:latin typeface="+mn-lt"/>
                <a:ea typeface="+mn-ea"/>
                <a:cs typeface="+mn-cs"/>
              </a:rPr>
              <a:t>Psalm 115:11  You who fear him, trust in the </a:t>
            </a:r>
            <a:r>
              <a:rPr lang="en-US" sz="1200" b="0" i="0" kern="1200" cap="small" dirty="0">
                <a:solidFill>
                  <a:schemeClr val="tx1"/>
                </a:solidFill>
                <a:effectLst/>
                <a:latin typeface="+mn-lt"/>
                <a:ea typeface="+mn-ea"/>
                <a:cs typeface="+mn-cs"/>
              </a:rPr>
              <a:t>Lord</a:t>
            </a:r>
            <a:r>
              <a:rPr lang="en-US" sz="1200" b="0" i="0" kern="1200" dirty="0">
                <a:solidFill>
                  <a:schemeClr val="tx1"/>
                </a:solidFill>
                <a:effectLst/>
                <a:latin typeface="+mn-lt"/>
                <a:ea typeface="+mn-ea"/>
                <a:cs typeface="+mn-cs"/>
              </a:rPr>
              <a:t>—he is their help and shield.</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Proverbs 8:13  To fear the </a:t>
            </a:r>
            <a:r>
              <a:rPr lang="en-US" sz="1200" b="0" i="0" kern="1200" cap="small" dirty="0">
                <a:solidFill>
                  <a:schemeClr val="tx1"/>
                </a:solidFill>
                <a:effectLst/>
                <a:latin typeface="+mn-lt"/>
                <a:ea typeface="+mn-ea"/>
                <a:cs typeface="+mn-cs"/>
              </a:rPr>
              <a:t>Lord</a:t>
            </a:r>
            <a:r>
              <a:rPr lang="en-US" sz="1200" b="0" i="0" kern="1200" dirty="0">
                <a:solidFill>
                  <a:schemeClr val="tx1"/>
                </a:solidFill>
                <a:effectLst/>
                <a:latin typeface="+mn-lt"/>
                <a:ea typeface="+mn-ea"/>
                <a:cs typeface="+mn-cs"/>
              </a:rPr>
              <a:t> is to hate evil; I hate pride and arrogance, evil behavior and perverse speech</a:t>
            </a:r>
          </a:p>
          <a:p>
            <a:r>
              <a:rPr lang="en-US" sz="1200" b="0" i="0" kern="1200" dirty="0">
                <a:solidFill>
                  <a:schemeClr val="tx1"/>
                </a:solidFill>
                <a:effectLst/>
                <a:latin typeface="+mn-lt"/>
                <a:ea typeface="+mn-ea"/>
                <a:cs typeface="+mn-cs"/>
              </a:rPr>
              <a:t>Proverbs 16:6 :</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Through love and faithfulness sin is atoned for; through the fear of the </a:t>
            </a:r>
            <a:r>
              <a:rPr lang="en-US" sz="1200" b="0" i="0" kern="1200" cap="small" dirty="0">
                <a:solidFill>
                  <a:schemeClr val="tx1"/>
                </a:solidFill>
                <a:effectLst/>
                <a:latin typeface="+mn-lt"/>
                <a:ea typeface="+mn-ea"/>
                <a:cs typeface="+mn-cs"/>
              </a:rPr>
              <a:t>Lord</a:t>
            </a:r>
            <a:r>
              <a:rPr lang="en-US" sz="1200" b="0" i="0" kern="1200" dirty="0">
                <a:solidFill>
                  <a:schemeClr val="tx1"/>
                </a:solidFill>
                <a:effectLst/>
                <a:latin typeface="+mn-lt"/>
                <a:ea typeface="+mn-ea"/>
                <a:cs typeface="+mn-cs"/>
              </a:rPr>
              <a:t> evil is avoided.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Revelation 14:7:</a:t>
            </a:r>
            <a:r>
              <a:rPr lang="en-US" sz="1200" b="0" i="0" kern="1200" baseline="0" dirty="0">
                <a:solidFill>
                  <a:schemeClr val="tx1"/>
                </a:solidFill>
                <a:effectLst/>
                <a:latin typeface="+mn-lt"/>
                <a:ea typeface="+mn-ea"/>
                <a:cs typeface="+mn-cs"/>
              </a:rPr>
              <a:t>  </a:t>
            </a:r>
            <a:r>
              <a:rPr lang="en-US" sz="1200" b="1" i="0" kern="1200" baseline="300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He said in a loud voice, “Fear God and give him glory, because the hour of his judgment has come. Worship him who made the heavens, the earth, the sea and the springs of water.”</a:t>
            </a:r>
            <a:endParaRPr lang="en-US" dirty="0"/>
          </a:p>
        </p:txBody>
      </p:sp>
      <p:sp>
        <p:nvSpPr>
          <p:cNvPr id="4" name="Slide Number Placeholder 3"/>
          <p:cNvSpPr>
            <a:spLocks noGrp="1"/>
          </p:cNvSpPr>
          <p:nvPr>
            <p:ph type="sldNum" sz="quarter" idx="10"/>
          </p:nvPr>
        </p:nvSpPr>
        <p:spPr/>
        <p:txBody>
          <a:bodyPr/>
          <a:lstStyle/>
          <a:p>
            <a:fld id="{69C206A1-B9CF-47C7-8C09-CF774A878F40}" type="slidenum">
              <a:rPr lang="en-US" smtClean="0"/>
              <a:t>19</a:t>
            </a:fld>
            <a:endParaRPr lang="en-US"/>
          </a:p>
        </p:txBody>
      </p:sp>
    </p:spTree>
    <p:extLst>
      <p:ext uri="{BB962C8B-B14F-4D97-AF65-F5344CB8AC3E}">
        <p14:creationId xmlns:p14="http://schemas.microsoft.com/office/powerpoint/2010/main" val="21074395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9C206A1-B9CF-47C7-8C09-CF774A878F40}" type="slidenum">
              <a:rPr lang="en-US" smtClean="0"/>
              <a:t>20</a:t>
            </a:fld>
            <a:endParaRPr lang="en-US"/>
          </a:p>
        </p:txBody>
      </p:sp>
    </p:spTree>
    <p:extLst>
      <p:ext uri="{BB962C8B-B14F-4D97-AF65-F5344CB8AC3E}">
        <p14:creationId xmlns:p14="http://schemas.microsoft.com/office/powerpoint/2010/main" val="9419841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Yet there might be some in the audience tonight who says, I have no fear.</a:t>
            </a:r>
          </a:p>
          <a:p>
            <a:endParaRPr lang="en-US" dirty="0"/>
          </a:p>
          <a:p>
            <a:r>
              <a:rPr lang="en-US" dirty="0"/>
              <a:t>I would say that most of us in here tonight have a fear of something in this life.</a:t>
            </a:r>
          </a:p>
        </p:txBody>
      </p:sp>
      <p:sp>
        <p:nvSpPr>
          <p:cNvPr id="4" name="Slide Number Placeholder 3"/>
          <p:cNvSpPr>
            <a:spLocks noGrp="1"/>
          </p:cNvSpPr>
          <p:nvPr>
            <p:ph type="sldNum" sz="quarter" idx="5"/>
          </p:nvPr>
        </p:nvSpPr>
        <p:spPr/>
        <p:txBody>
          <a:bodyPr/>
          <a:lstStyle/>
          <a:p>
            <a:fld id="{69C206A1-B9CF-47C7-8C09-CF774A878F40}" type="slidenum">
              <a:rPr lang="en-US" smtClean="0"/>
              <a:t>2</a:t>
            </a:fld>
            <a:endParaRPr lang="en-US"/>
          </a:p>
        </p:txBody>
      </p:sp>
    </p:spTree>
    <p:extLst>
      <p:ext uri="{BB962C8B-B14F-4D97-AF65-F5344CB8AC3E}">
        <p14:creationId xmlns:p14="http://schemas.microsoft.com/office/powerpoint/2010/main" val="4139181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C206A1-B9CF-47C7-8C09-CF774A878F40}" type="slidenum">
              <a:rPr lang="en-US" smtClean="0"/>
              <a:t>21</a:t>
            </a:fld>
            <a:endParaRPr lang="en-US"/>
          </a:p>
        </p:txBody>
      </p:sp>
    </p:spTree>
    <p:extLst>
      <p:ext uri="{BB962C8B-B14F-4D97-AF65-F5344CB8AC3E}">
        <p14:creationId xmlns:p14="http://schemas.microsoft.com/office/powerpoint/2010/main" val="10863849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Deuteronomy 5:29:  Oh, that their hearts would be inclined to fear me and keep all my commands always, so that it might go well with them and their children forever</a:t>
            </a:r>
          </a:p>
          <a:p>
            <a:r>
              <a:rPr lang="en-US" sz="1200" b="0" i="0" kern="1200" dirty="0" err="1">
                <a:solidFill>
                  <a:schemeClr val="tx1"/>
                </a:solidFill>
                <a:effectLst/>
                <a:latin typeface="+mn-lt"/>
                <a:ea typeface="+mn-ea"/>
                <a:cs typeface="+mn-cs"/>
              </a:rPr>
              <a:t>Deutteronmy</a:t>
            </a:r>
            <a:r>
              <a:rPr lang="en-US" sz="1200" b="0" i="0" kern="1200" dirty="0">
                <a:solidFill>
                  <a:schemeClr val="tx1"/>
                </a:solidFill>
                <a:effectLst/>
                <a:latin typeface="+mn-lt"/>
                <a:ea typeface="+mn-ea"/>
                <a:cs typeface="+mn-cs"/>
              </a:rPr>
              <a:t> 6:24:  The Lord commanded us to obey all these decrees and to fear the Lord our God, so that we might always prosper and be kept alive, as is the case today</a:t>
            </a:r>
          </a:p>
          <a:p>
            <a:r>
              <a:rPr lang="en-US" sz="1200" b="0" i="0" kern="1200" dirty="0">
                <a:solidFill>
                  <a:schemeClr val="tx1"/>
                </a:solidFill>
                <a:effectLst/>
                <a:latin typeface="+mn-lt"/>
                <a:ea typeface="+mn-ea"/>
                <a:cs typeface="+mn-cs"/>
              </a:rPr>
              <a:t>Deuteronomy 10:20:  Fear the Lord your God and serve him. Hold fast to him and take your oaths in his name</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Leviticus 19:14:  Do not curse the deaf or put a stumbling block in front of the blind, but fear your God. I am the Lord</a:t>
            </a:r>
          </a:p>
          <a:p>
            <a:r>
              <a:rPr lang="en-US" sz="1200" b="0" i="0" kern="1200" dirty="0">
                <a:solidFill>
                  <a:schemeClr val="tx1"/>
                </a:solidFill>
                <a:effectLst/>
                <a:latin typeface="+mn-lt"/>
                <a:ea typeface="+mn-ea"/>
                <a:cs typeface="+mn-cs"/>
              </a:rPr>
              <a:t>Leviticus 25:17  Do not take advantage of each other, but fear your God. I am the Lord your God</a:t>
            </a:r>
          </a:p>
          <a:p>
            <a:r>
              <a:rPr lang="en-US" sz="1200" b="0" i="0" kern="1200" dirty="0">
                <a:solidFill>
                  <a:schemeClr val="tx1"/>
                </a:solidFill>
                <a:effectLst/>
                <a:latin typeface="+mn-lt"/>
                <a:ea typeface="+mn-ea"/>
                <a:cs typeface="+mn-cs"/>
              </a:rPr>
              <a:t>Leviticus 25:36:  Do not take interest or any profit from them, but fear your God, so that they may continue to live among you</a:t>
            </a:r>
          </a:p>
          <a:p>
            <a:r>
              <a:rPr lang="en-US" sz="1200" b="0" i="0" kern="1200" dirty="0">
                <a:solidFill>
                  <a:schemeClr val="tx1"/>
                </a:solidFill>
                <a:effectLst/>
                <a:latin typeface="+mn-lt"/>
                <a:ea typeface="+mn-ea"/>
                <a:cs typeface="+mn-cs"/>
              </a:rPr>
              <a:t>Leviticus 25:43:  Do not rule over them ruthlessly, but fear your God.</a:t>
            </a:r>
          </a:p>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9C206A1-B9CF-47C7-8C09-CF774A878F40}" type="slidenum">
              <a:rPr lang="en-US" smtClean="0"/>
              <a:t>23</a:t>
            </a:fld>
            <a:endParaRPr lang="en-US"/>
          </a:p>
        </p:txBody>
      </p:sp>
    </p:spTree>
    <p:extLst>
      <p:ext uri="{BB962C8B-B14F-4D97-AF65-F5344CB8AC3E}">
        <p14:creationId xmlns:p14="http://schemas.microsoft.com/office/powerpoint/2010/main" val="14280101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Genesis 42:18:  On the third day, Joseph said to them, “Do this and you will live, for I fear God</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Job 1:8  Then the Lord said to Satan, “Have you considered my servant Job? There is no one on earth like him; he is blameless and upright, a man who fears God and shuns evil</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2 Corinthians 5:11:  Since, then, we know what it is to fear the Lord, we try to persuade others. What we are is plain to God, and I hope it is also plain to your conscience</a:t>
            </a:r>
          </a:p>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9C206A1-B9CF-47C7-8C09-CF774A878F40}" type="slidenum">
              <a:rPr lang="en-US" smtClean="0"/>
              <a:t>24</a:t>
            </a:fld>
            <a:endParaRPr lang="en-US"/>
          </a:p>
        </p:txBody>
      </p:sp>
    </p:spTree>
    <p:extLst>
      <p:ext uri="{BB962C8B-B14F-4D97-AF65-F5344CB8AC3E}">
        <p14:creationId xmlns:p14="http://schemas.microsoft.com/office/powerpoint/2010/main" val="36542337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In the NT the fear of God is a significant part of the gospel. In the face of threats that His followers face in this world, Jesus instructed his disciples to fear God (Lk 12:5), again in the context of judgment. </a:t>
            </a: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9C206A1-B9CF-47C7-8C09-CF774A878F40}" type="slidenum">
              <a:rPr lang="en-US" smtClean="0"/>
              <a:t>25</a:t>
            </a:fld>
            <a:endParaRPr lang="en-US"/>
          </a:p>
        </p:txBody>
      </p:sp>
    </p:spTree>
    <p:extLst>
      <p:ext uri="{BB962C8B-B14F-4D97-AF65-F5344CB8AC3E}">
        <p14:creationId xmlns:p14="http://schemas.microsoft.com/office/powerpoint/2010/main" val="642400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Why??  Because according to verse 29—God is a consuming fire.</a:t>
            </a:r>
          </a:p>
        </p:txBody>
      </p:sp>
      <p:sp>
        <p:nvSpPr>
          <p:cNvPr id="4" name="Slide Number Placeholder 3"/>
          <p:cNvSpPr>
            <a:spLocks noGrp="1"/>
          </p:cNvSpPr>
          <p:nvPr>
            <p:ph type="sldNum" sz="quarter" idx="10"/>
          </p:nvPr>
        </p:nvSpPr>
        <p:spPr/>
        <p:txBody>
          <a:bodyPr/>
          <a:lstStyle/>
          <a:p>
            <a:fld id="{69C206A1-B9CF-47C7-8C09-CF774A878F40}" type="slidenum">
              <a:rPr lang="en-US" smtClean="0"/>
              <a:t>26</a:t>
            </a:fld>
            <a:endParaRPr lang="en-US"/>
          </a:p>
        </p:txBody>
      </p:sp>
    </p:spTree>
    <p:extLst>
      <p:ext uri="{BB962C8B-B14F-4D97-AF65-F5344CB8AC3E}">
        <p14:creationId xmlns:p14="http://schemas.microsoft.com/office/powerpoint/2010/main" val="12861179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Exodus 9:29:  Moses replied, “When I have gone out of the city, I will spread out my hands in prayer to the Lord. The thunder will stop and there will be no more hail, so you may know that the earth is the Lord’s. But I know that you and your officials still do not fear the Lord God.</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Malachi 3:5:  So I will come to put you on trial. I will be quick to testify against sorcerers, adulterers and perjurers, against those who defraud laborers of their wages, who oppress the widows and the fatherless, and deprive the foreigners among you of justice, but do not fear me,” says the Lord Almighty</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Malachi 3:16-17:  Then those who feared the Lord talked with each other, and the Lord listened and heard. A scroll of remembrance was written in his presence concerning those who feared the Lord and honored his name.  “On the day when I act,” says the Lord Almighty, “they will be my treasured possession. I will spare them, just as a father has compassion and spares his son who serves him. </a:t>
            </a:r>
          </a:p>
        </p:txBody>
      </p:sp>
      <p:sp>
        <p:nvSpPr>
          <p:cNvPr id="4" name="Slide Number Placeholder 3"/>
          <p:cNvSpPr>
            <a:spLocks noGrp="1"/>
          </p:cNvSpPr>
          <p:nvPr>
            <p:ph type="sldNum" sz="quarter" idx="10"/>
          </p:nvPr>
        </p:nvSpPr>
        <p:spPr/>
        <p:txBody>
          <a:bodyPr/>
          <a:lstStyle/>
          <a:p>
            <a:fld id="{69C206A1-B9CF-47C7-8C09-CF774A878F40}" type="slidenum">
              <a:rPr lang="en-US" smtClean="0"/>
              <a:t>27</a:t>
            </a:fld>
            <a:endParaRPr lang="en-US"/>
          </a:p>
        </p:txBody>
      </p:sp>
    </p:spTree>
    <p:extLst>
      <p:ext uri="{BB962C8B-B14F-4D97-AF65-F5344CB8AC3E}">
        <p14:creationId xmlns:p14="http://schemas.microsoft.com/office/powerpoint/2010/main" val="21909597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Psalm 115:13:  he will bless those who fear the Lord— small and great alike</a:t>
            </a:r>
          </a:p>
          <a:p>
            <a:r>
              <a:rPr lang="en-US" sz="1200" b="0" i="0" kern="1200" dirty="0">
                <a:solidFill>
                  <a:schemeClr val="tx1"/>
                </a:solidFill>
                <a:effectLst/>
                <a:latin typeface="+mn-lt"/>
                <a:ea typeface="+mn-ea"/>
                <a:cs typeface="+mn-cs"/>
              </a:rPr>
              <a:t>Psalm 25:14:  The Lord confides in those who fear him;  he makes his covenant known to them</a:t>
            </a:r>
          </a:p>
          <a:p>
            <a:r>
              <a:rPr lang="en-US" sz="1200" b="0" i="0" kern="1200" dirty="0">
                <a:solidFill>
                  <a:schemeClr val="tx1"/>
                </a:solidFill>
                <a:effectLst/>
                <a:latin typeface="+mn-lt"/>
                <a:ea typeface="+mn-ea"/>
                <a:cs typeface="+mn-cs"/>
              </a:rPr>
              <a:t>Proverbs 16:6:  Through love and faithfulness sin is atoned for;  through the fear of the Lord evil is avoided</a:t>
            </a:r>
          </a:p>
          <a:p>
            <a:r>
              <a:rPr lang="en-US" sz="1200" b="0" i="0" kern="1200" dirty="0">
                <a:solidFill>
                  <a:schemeClr val="tx1"/>
                </a:solidFill>
                <a:effectLst/>
                <a:latin typeface="+mn-lt"/>
                <a:ea typeface="+mn-ea"/>
                <a:cs typeface="+mn-cs"/>
              </a:rPr>
              <a:t>Luke 1:50:  His mercy extends to those who fear him, from generation to generation.</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Proverbs 19:23:  The fear of the Lord leads to life; then one rests content, untouched by trouble.</a:t>
            </a:r>
          </a:p>
          <a:p>
            <a:r>
              <a:rPr lang="en-US" sz="1200" b="0" i="0" kern="1200" dirty="0">
                <a:solidFill>
                  <a:schemeClr val="tx1"/>
                </a:solidFill>
                <a:effectLst/>
                <a:latin typeface="+mn-lt"/>
                <a:ea typeface="+mn-ea"/>
                <a:cs typeface="+mn-cs"/>
              </a:rPr>
              <a:t>Proverbs 1:7:  The fear of the Lord is the beginning of knowledge, but fools[a] despise wisdom and instruction.</a:t>
            </a:r>
          </a:p>
          <a:p>
            <a:r>
              <a:rPr lang="en-US" sz="1200" b="0" i="0" kern="1200" dirty="0">
                <a:solidFill>
                  <a:schemeClr val="tx1"/>
                </a:solidFill>
                <a:effectLst/>
                <a:latin typeface="+mn-lt"/>
                <a:ea typeface="+mn-ea"/>
                <a:cs typeface="+mn-cs"/>
              </a:rPr>
              <a:t>Proverbs 9:10:  The fear of the Lord is the beginning of wisdom, and knowledge of the Holy One is understanding</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Psalms 111:10:  The fear of the Lord is the beginning of wisdom; all who follow his precepts have good understanding. To him belongs eternal praise</a:t>
            </a:r>
          </a:p>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9C206A1-B9CF-47C7-8C09-CF774A878F40}" type="slidenum">
              <a:rPr lang="en-US" smtClean="0"/>
              <a:t>28</a:t>
            </a:fld>
            <a:endParaRPr lang="en-US"/>
          </a:p>
        </p:txBody>
      </p:sp>
    </p:spTree>
    <p:extLst>
      <p:ext uri="{BB962C8B-B14F-4D97-AF65-F5344CB8AC3E}">
        <p14:creationId xmlns:p14="http://schemas.microsoft.com/office/powerpoint/2010/main" val="11934275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Jeremiah 32:38-41:  They will be my people, and I will be their God. 39 I will give them singleness of heart and action, so that they will always fear me and that all will then go well for them and for their children after them. 40 I will make an everlasting covenant with them: I will never stop doing good to them, and I will inspire them to fear me, so that they will never turn away from me. 41 I will rejoice in doing them good and will assuredly plant them in this land with all my heart and soul.</a:t>
            </a:r>
          </a:p>
          <a:p>
            <a:r>
              <a:rPr lang="en-US" sz="1200" b="0" i="0" kern="1200" dirty="0">
                <a:solidFill>
                  <a:schemeClr val="tx1"/>
                </a:solidFill>
                <a:effectLst/>
                <a:latin typeface="+mn-lt"/>
                <a:ea typeface="+mn-ea"/>
                <a:cs typeface="+mn-cs"/>
              </a:rPr>
              <a:t>Psalm 86:11:  Teach me your way, Lord, that I may rely on your faithfulness; give me an undivided heart, that I may fear your name.</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Deuteronomy 4:10:  Remember the day you stood before the Lord your God at Horeb, when he said to me, “Assemble the people before me to hear my words so that they may learn to revere me as long as they live in the land and may teach them to their children</a:t>
            </a:r>
          </a:p>
          <a:p>
            <a:r>
              <a:rPr lang="en-US" sz="1200" b="0" i="0" kern="1200" dirty="0">
                <a:solidFill>
                  <a:schemeClr val="tx1"/>
                </a:solidFill>
                <a:effectLst/>
                <a:latin typeface="+mn-lt"/>
                <a:ea typeface="+mn-ea"/>
                <a:cs typeface="+mn-cs"/>
              </a:rPr>
              <a:t>Proverbs 2:1-10:  My son, if you accept my words</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    and store up my commands within you,</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2 turning your ear to wisdom</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    and applying your heart to understanding—</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3 indeed, if you call out for insight</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    and cry aloud for understanding,</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4 and if you look for it as for silver</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    and search for it as for hidden treasure,</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5 then you will understand the fear of the Lord</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    and find the knowledge of God.</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6 For the Lord gives wisdom;</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    from his mouth come knowledge and understanding.</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7 He holds success in store for the upright,</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    he is a shield to those whose walk is blameless,</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8 for he guards the course of the just</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    and protects the way of his faithful ones.</a:t>
            </a:r>
          </a:p>
          <a:p>
            <a:r>
              <a:rPr lang="en-US" sz="1200" b="0" i="0" kern="1200" dirty="0">
                <a:solidFill>
                  <a:schemeClr val="tx1"/>
                </a:solidFill>
                <a:effectLst/>
                <a:latin typeface="+mn-lt"/>
                <a:ea typeface="+mn-ea"/>
                <a:cs typeface="+mn-cs"/>
              </a:rPr>
              <a:t>9 Then you will understand what is right and just</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    and fair—every good path.</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10 For wisdom will enter your heart,</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    and knowledge will be pleasant to your soul</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John 5:19:  Jesus gave them this answer: “Very truly I tell you, the Son can do nothing by himself; he can do only what he sees his Father doing, because whatever the Father does the Son also does</a:t>
            </a:r>
          </a:p>
          <a:p>
            <a:r>
              <a:rPr lang="en-US" sz="1200" b="0" i="0" kern="1200" dirty="0">
                <a:solidFill>
                  <a:schemeClr val="tx1"/>
                </a:solidFill>
                <a:effectLst/>
                <a:latin typeface="+mn-lt"/>
                <a:ea typeface="+mn-ea"/>
                <a:cs typeface="+mn-cs"/>
              </a:rPr>
              <a:t>John 14:31:  but he comes so that the world may learn that I love the Father and do exactly what my Father has commanded me.</a:t>
            </a:r>
          </a:p>
          <a:p>
            <a:r>
              <a:rPr lang="en-US" sz="1200" b="0" i="0" kern="1200" dirty="0">
                <a:solidFill>
                  <a:schemeClr val="tx1"/>
                </a:solidFill>
                <a:effectLst/>
                <a:latin typeface="+mn-lt"/>
                <a:ea typeface="+mn-ea"/>
                <a:cs typeface="+mn-cs"/>
              </a:rPr>
              <a:t>John 12: 49-50:  For I did not speak on my own, but the Father who sent me commanded me to say all that I have spoken. 50 I know that his command leads to eternal life. So whatever I say is just what the Father has told me to say</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Proverbs 3:7:  Do not be wise in your own eyes; fear the Lord and shun evil.</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Acts 17:24-25:   “The God who made the world and everything in it is the Lord of heaven and earth and does not live in temples built by human hands. 25 And he is not served by human hands, as if he needed anything. Rather, he himself gives everyone life and breath and everything else.</a:t>
            </a:r>
          </a:p>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9C206A1-B9CF-47C7-8C09-CF774A878F40}" type="slidenum">
              <a:rPr lang="en-US" smtClean="0"/>
              <a:t>29</a:t>
            </a:fld>
            <a:endParaRPr lang="en-US"/>
          </a:p>
        </p:txBody>
      </p:sp>
    </p:spTree>
    <p:extLst>
      <p:ext uri="{BB962C8B-B14F-4D97-AF65-F5344CB8AC3E}">
        <p14:creationId xmlns:p14="http://schemas.microsoft.com/office/powerpoint/2010/main" val="21435266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C206A1-B9CF-47C7-8C09-CF774A878F40}" type="slidenum">
              <a:rPr lang="en-US" smtClean="0"/>
              <a:t>31</a:t>
            </a:fld>
            <a:endParaRPr lang="en-US"/>
          </a:p>
        </p:txBody>
      </p:sp>
    </p:spTree>
    <p:extLst>
      <p:ext uri="{BB962C8B-B14F-4D97-AF65-F5344CB8AC3E}">
        <p14:creationId xmlns:p14="http://schemas.microsoft.com/office/powerpoint/2010/main" val="41085547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C206A1-B9CF-47C7-8C09-CF774A878F40}" type="slidenum">
              <a:rPr lang="en-US" smtClean="0"/>
              <a:t>32</a:t>
            </a:fld>
            <a:endParaRPr lang="en-US"/>
          </a:p>
        </p:txBody>
      </p:sp>
    </p:spTree>
    <p:extLst>
      <p:ext uri="{BB962C8B-B14F-4D97-AF65-F5344CB8AC3E}">
        <p14:creationId xmlns:p14="http://schemas.microsoft.com/office/powerpoint/2010/main" val="28235881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That leaves us with a question….</a:t>
            </a:r>
          </a:p>
          <a:p>
            <a:endParaRPr lang="en-US" dirty="0"/>
          </a:p>
          <a:p>
            <a:r>
              <a:rPr lang="en-US" dirty="0"/>
              <a:t>Whom shall I fear?  Should I even have fears?</a:t>
            </a:r>
          </a:p>
        </p:txBody>
      </p:sp>
      <p:sp>
        <p:nvSpPr>
          <p:cNvPr id="4" name="Slide Number Placeholder 3"/>
          <p:cNvSpPr>
            <a:spLocks noGrp="1"/>
          </p:cNvSpPr>
          <p:nvPr>
            <p:ph type="sldNum" sz="quarter" idx="5"/>
          </p:nvPr>
        </p:nvSpPr>
        <p:spPr/>
        <p:txBody>
          <a:bodyPr/>
          <a:lstStyle/>
          <a:p>
            <a:fld id="{69C206A1-B9CF-47C7-8C09-CF774A878F40}" type="slidenum">
              <a:rPr lang="en-US" smtClean="0"/>
              <a:t>3</a:t>
            </a:fld>
            <a:endParaRPr lang="en-US"/>
          </a:p>
        </p:txBody>
      </p:sp>
    </p:spTree>
    <p:extLst>
      <p:ext uri="{BB962C8B-B14F-4D97-AF65-F5344CB8AC3E}">
        <p14:creationId xmlns:p14="http://schemas.microsoft.com/office/powerpoint/2010/main" val="24434820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Romans chapter 3 we see a description of the Jews and the Gentiles.</a:t>
            </a:r>
          </a:p>
          <a:p>
            <a:endParaRPr lang="en-US" dirty="0"/>
          </a:p>
          <a:p>
            <a:r>
              <a:rPr lang="en-US" dirty="0"/>
              <a:t>Read.</a:t>
            </a:r>
          </a:p>
          <a:p>
            <a:endParaRPr lang="en-US" dirty="0"/>
          </a:p>
          <a:p>
            <a:r>
              <a:rPr lang="en-US" dirty="0"/>
              <a:t>Does this sound familiar to the world we know today?</a:t>
            </a:r>
          </a:p>
          <a:p>
            <a:endParaRPr lang="en-US" dirty="0"/>
          </a:p>
          <a:p>
            <a:r>
              <a:rPr lang="en-US" dirty="0"/>
              <a:t>Why do people do the evil things they do?  Remember my last sermon on Seeking Godly Advice in an Ungodly Word?</a:t>
            </a:r>
          </a:p>
          <a:p>
            <a:endParaRPr lang="en-US" dirty="0"/>
          </a:p>
          <a:p>
            <a:r>
              <a:rPr lang="en-US" dirty="0"/>
              <a:t>Why are people involving themselves with alcohol, smoking, drugs, premarital and extra-marital relations, stealing, cursing, lying, choosing of inappropriate friends?</a:t>
            </a:r>
          </a:p>
          <a:p>
            <a:endParaRPr lang="en-US" dirty="0"/>
          </a:p>
          <a:p>
            <a:r>
              <a:rPr lang="en-US" dirty="0"/>
              <a:t>Just like the Jews &amp; Gentiles mentioned in Romans 3—There is no fear of God before their eyes.</a:t>
            </a:r>
          </a:p>
          <a:p>
            <a:endParaRPr lang="en-US" dirty="0"/>
          </a:p>
        </p:txBody>
      </p:sp>
      <p:sp>
        <p:nvSpPr>
          <p:cNvPr id="4" name="Slide Number Placeholder 3"/>
          <p:cNvSpPr>
            <a:spLocks noGrp="1"/>
          </p:cNvSpPr>
          <p:nvPr>
            <p:ph type="sldNum" sz="quarter" idx="5"/>
          </p:nvPr>
        </p:nvSpPr>
        <p:spPr/>
        <p:txBody>
          <a:bodyPr/>
          <a:lstStyle/>
          <a:p>
            <a:fld id="{69C206A1-B9CF-47C7-8C09-CF774A878F40}" type="slidenum">
              <a:rPr lang="en-US" smtClean="0"/>
              <a:t>4</a:t>
            </a:fld>
            <a:endParaRPr lang="en-US"/>
          </a:p>
        </p:txBody>
      </p:sp>
    </p:spTree>
    <p:extLst>
      <p:ext uri="{BB962C8B-B14F-4D97-AF65-F5344CB8AC3E}">
        <p14:creationId xmlns:p14="http://schemas.microsoft.com/office/powerpoint/2010/main" val="25686639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C4F9E8-408A-4FE0-8AEC-29144D6A6B26}" type="slidenum">
              <a:rPr lang="en-US" smtClean="0"/>
              <a:t>5</a:t>
            </a:fld>
            <a:endParaRPr lang="en-US"/>
          </a:p>
        </p:txBody>
      </p:sp>
    </p:spTree>
    <p:extLst>
      <p:ext uri="{BB962C8B-B14F-4D97-AF65-F5344CB8AC3E}">
        <p14:creationId xmlns:p14="http://schemas.microsoft.com/office/powerpoint/2010/main" val="19418414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C4F9E8-408A-4FE0-8AEC-29144D6A6B26}" type="slidenum">
              <a:rPr lang="en-US" smtClean="0"/>
              <a:t>6</a:t>
            </a:fld>
            <a:endParaRPr lang="en-US"/>
          </a:p>
        </p:txBody>
      </p:sp>
    </p:spTree>
    <p:extLst>
      <p:ext uri="{BB962C8B-B14F-4D97-AF65-F5344CB8AC3E}">
        <p14:creationId xmlns:p14="http://schemas.microsoft.com/office/powerpoint/2010/main" val="35690136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C4F9E8-408A-4FE0-8AEC-29144D6A6B26}" type="slidenum">
              <a:rPr lang="en-US" smtClean="0"/>
              <a:t>7</a:t>
            </a:fld>
            <a:endParaRPr lang="en-US"/>
          </a:p>
        </p:txBody>
      </p:sp>
    </p:spTree>
    <p:extLst>
      <p:ext uri="{BB962C8B-B14F-4D97-AF65-F5344CB8AC3E}">
        <p14:creationId xmlns:p14="http://schemas.microsoft.com/office/powerpoint/2010/main" val="37869338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Premarital relations</a:t>
            </a:r>
          </a:p>
          <a:p>
            <a:r>
              <a:rPr lang="en-US" dirty="0"/>
              <a:t>Extra-marital relations</a:t>
            </a:r>
          </a:p>
        </p:txBody>
      </p:sp>
      <p:sp>
        <p:nvSpPr>
          <p:cNvPr id="4" name="Slide Number Placeholder 3"/>
          <p:cNvSpPr>
            <a:spLocks noGrp="1"/>
          </p:cNvSpPr>
          <p:nvPr>
            <p:ph type="sldNum" sz="quarter" idx="5"/>
          </p:nvPr>
        </p:nvSpPr>
        <p:spPr/>
        <p:txBody>
          <a:bodyPr/>
          <a:lstStyle/>
          <a:p>
            <a:fld id="{9BC4F9E8-408A-4FE0-8AEC-29144D6A6B26}" type="slidenum">
              <a:rPr lang="en-US" smtClean="0"/>
              <a:t>8</a:t>
            </a:fld>
            <a:endParaRPr lang="en-US"/>
          </a:p>
        </p:txBody>
      </p:sp>
    </p:spTree>
    <p:extLst>
      <p:ext uri="{BB962C8B-B14F-4D97-AF65-F5344CB8AC3E}">
        <p14:creationId xmlns:p14="http://schemas.microsoft.com/office/powerpoint/2010/main" val="34169532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C4F9E8-408A-4FE0-8AEC-29144D6A6B26}" type="slidenum">
              <a:rPr lang="en-US" smtClean="0"/>
              <a:t>9</a:t>
            </a:fld>
            <a:endParaRPr lang="en-US"/>
          </a:p>
        </p:txBody>
      </p:sp>
    </p:spTree>
    <p:extLst>
      <p:ext uri="{BB962C8B-B14F-4D97-AF65-F5344CB8AC3E}">
        <p14:creationId xmlns:p14="http://schemas.microsoft.com/office/powerpoint/2010/main" val="19634581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952A843-841D-4B47-A0A0-8BF509013C61}" type="datetimeFigureOut">
              <a:rPr lang="en-US" smtClean="0"/>
              <a:t>7/14/2019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D4C09F-84B2-42F6-A9F1-F55F790B3C50}" type="slidenum">
              <a:rPr lang="en-US" smtClean="0"/>
              <a:t>‹#›</a:t>
            </a:fld>
            <a:endParaRPr lang="en-US"/>
          </a:p>
        </p:txBody>
      </p:sp>
    </p:spTree>
    <p:extLst>
      <p:ext uri="{BB962C8B-B14F-4D97-AF65-F5344CB8AC3E}">
        <p14:creationId xmlns:p14="http://schemas.microsoft.com/office/powerpoint/2010/main" val="35286255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952A843-841D-4B47-A0A0-8BF509013C61}" type="datetimeFigureOut">
              <a:rPr lang="en-US" smtClean="0"/>
              <a:t>7/14/2019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D4C09F-84B2-42F6-A9F1-F55F790B3C50}" type="slidenum">
              <a:rPr lang="en-US" smtClean="0"/>
              <a:t>‹#›</a:t>
            </a:fld>
            <a:endParaRPr lang="en-US"/>
          </a:p>
        </p:txBody>
      </p:sp>
    </p:spTree>
    <p:extLst>
      <p:ext uri="{BB962C8B-B14F-4D97-AF65-F5344CB8AC3E}">
        <p14:creationId xmlns:p14="http://schemas.microsoft.com/office/powerpoint/2010/main" val="6561440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952A843-841D-4B47-A0A0-8BF509013C61}" type="datetimeFigureOut">
              <a:rPr lang="en-US" smtClean="0"/>
              <a:t>7/14/2019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D4C09F-84B2-42F6-A9F1-F55F790B3C50}" type="slidenum">
              <a:rPr lang="en-US" smtClean="0"/>
              <a:t>‹#›</a:t>
            </a:fld>
            <a:endParaRPr lang="en-US"/>
          </a:p>
        </p:txBody>
      </p:sp>
    </p:spTree>
    <p:extLst>
      <p:ext uri="{BB962C8B-B14F-4D97-AF65-F5344CB8AC3E}">
        <p14:creationId xmlns:p14="http://schemas.microsoft.com/office/powerpoint/2010/main" val="35498965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952A843-841D-4B47-A0A0-8BF509013C61}" type="datetimeFigureOut">
              <a:rPr lang="en-US" smtClean="0"/>
              <a:t>7/14/2019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D4C09F-84B2-42F6-A9F1-F55F790B3C50}" type="slidenum">
              <a:rPr lang="en-US" smtClean="0"/>
              <a:t>‹#›</a:t>
            </a:fld>
            <a:endParaRPr lang="en-US"/>
          </a:p>
        </p:txBody>
      </p:sp>
    </p:spTree>
    <p:extLst>
      <p:ext uri="{BB962C8B-B14F-4D97-AF65-F5344CB8AC3E}">
        <p14:creationId xmlns:p14="http://schemas.microsoft.com/office/powerpoint/2010/main" val="383058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952A843-841D-4B47-A0A0-8BF509013C61}" type="datetimeFigureOut">
              <a:rPr lang="en-US" smtClean="0"/>
              <a:t>7/14/2019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D4C09F-84B2-42F6-A9F1-F55F790B3C50}" type="slidenum">
              <a:rPr lang="en-US" smtClean="0"/>
              <a:t>‹#›</a:t>
            </a:fld>
            <a:endParaRPr lang="en-US"/>
          </a:p>
        </p:txBody>
      </p:sp>
    </p:spTree>
    <p:extLst>
      <p:ext uri="{BB962C8B-B14F-4D97-AF65-F5344CB8AC3E}">
        <p14:creationId xmlns:p14="http://schemas.microsoft.com/office/powerpoint/2010/main" val="34619788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952A843-841D-4B47-A0A0-8BF509013C61}" type="datetimeFigureOut">
              <a:rPr lang="en-US" smtClean="0"/>
              <a:t>7/14/2019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D4C09F-84B2-42F6-A9F1-F55F790B3C50}" type="slidenum">
              <a:rPr lang="en-US" smtClean="0"/>
              <a:t>‹#›</a:t>
            </a:fld>
            <a:endParaRPr lang="en-US"/>
          </a:p>
        </p:txBody>
      </p:sp>
    </p:spTree>
    <p:extLst>
      <p:ext uri="{BB962C8B-B14F-4D97-AF65-F5344CB8AC3E}">
        <p14:creationId xmlns:p14="http://schemas.microsoft.com/office/powerpoint/2010/main" val="4772509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952A843-841D-4B47-A0A0-8BF509013C61}" type="datetimeFigureOut">
              <a:rPr lang="en-US" smtClean="0"/>
              <a:t>7/14/2019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8D4C09F-84B2-42F6-A9F1-F55F790B3C50}" type="slidenum">
              <a:rPr lang="en-US" smtClean="0"/>
              <a:t>‹#›</a:t>
            </a:fld>
            <a:endParaRPr lang="en-US"/>
          </a:p>
        </p:txBody>
      </p:sp>
    </p:spTree>
    <p:extLst>
      <p:ext uri="{BB962C8B-B14F-4D97-AF65-F5344CB8AC3E}">
        <p14:creationId xmlns:p14="http://schemas.microsoft.com/office/powerpoint/2010/main" val="42429271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952A843-841D-4B47-A0A0-8BF509013C61}" type="datetimeFigureOut">
              <a:rPr lang="en-US" smtClean="0"/>
              <a:t>7/14/2019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8D4C09F-84B2-42F6-A9F1-F55F790B3C50}" type="slidenum">
              <a:rPr lang="en-US" smtClean="0"/>
              <a:t>‹#›</a:t>
            </a:fld>
            <a:endParaRPr lang="en-US"/>
          </a:p>
        </p:txBody>
      </p:sp>
    </p:spTree>
    <p:extLst>
      <p:ext uri="{BB962C8B-B14F-4D97-AF65-F5344CB8AC3E}">
        <p14:creationId xmlns:p14="http://schemas.microsoft.com/office/powerpoint/2010/main" val="31822550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52A843-841D-4B47-A0A0-8BF509013C61}" type="datetimeFigureOut">
              <a:rPr lang="en-US" smtClean="0"/>
              <a:t>7/14/2019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8D4C09F-84B2-42F6-A9F1-F55F790B3C50}" type="slidenum">
              <a:rPr lang="en-US" smtClean="0"/>
              <a:t>‹#›</a:t>
            </a:fld>
            <a:endParaRPr lang="en-US"/>
          </a:p>
        </p:txBody>
      </p:sp>
    </p:spTree>
    <p:extLst>
      <p:ext uri="{BB962C8B-B14F-4D97-AF65-F5344CB8AC3E}">
        <p14:creationId xmlns:p14="http://schemas.microsoft.com/office/powerpoint/2010/main" val="10962376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952A843-841D-4B47-A0A0-8BF509013C61}" type="datetimeFigureOut">
              <a:rPr lang="en-US" smtClean="0"/>
              <a:t>7/14/2019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D4C09F-84B2-42F6-A9F1-F55F790B3C50}" type="slidenum">
              <a:rPr lang="en-US" smtClean="0"/>
              <a:t>‹#›</a:t>
            </a:fld>
            <a:endParaRPr lang="en-US"/>
          </a:p>
        </p:txBody>
      </p:sp>
    </p:spTree>
    <p:extLst>
      <p:ext uri="{BB962C8B-B14F-4D97-AF65-F5344CB8AC3E}">
        <p14:creationId xmlns:p14="http://schemas.microsoft.com/office/powerpoint/2010/main" val="23761879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952A843-841D-4B47-A0A0-8BF509013C61}" type="datetimeFigureOut">
              <a:rPr lang="en-US" smtClean="0"/>
              <a:t>7/14/2019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D4C09F-84B2-42F6-A9F1-F55F790B3C50}" type="slidenum">
              <a:rPr lang="en-US" smtClean="0"/>
              <a:t>‹#›</a:t>
            </a:fld>
            <a:endParaRPr lang="en-US"/>
          </a:p>
        </p:txBody>
      </p:sp>
    </p:spTree>
    <p:extLst>
      <p:ext uri="{BB962C8B-B14F-4D97-AF65-F5344CB8AC3E}">
        <p14:creationId xmlns:p14="http://schemas.microsoft.com/office/powerpoint/2010/main" val="35751495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52A843-841D-4B47-A0A0-8BF509013C61}" type="datetimeFigureOut">
              <a:rPr lang="en-US" smtClean="0"/>
              <a:t>7/14/2019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D4C09F-84B2-42F6-A9F1-F55F790B3C50}" type="slidenum">
              <a:rPr lang="en-US" smtClean="0"/>
              <a:t>‹#›</a:t>
            </a:fld>
            <a:endParaRPr lang="en-US"/>
          </a:p>
        </p:txBody>
      </p:sp>
    </p:spTree>
    <p:extLst>
      <p:ext uri="{BB962C8B-B14F-4D97-AF65-F5344CB8AC3E}">
        <p14:creationId xmlns:p14="http://schemas.microsoft.com/office/powerpoint/2010/main" val="1990360006"/>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close up of a red light&#10;&#10;Description automatically generated">
            <a:extLst>
              <a:ext uri="{FF2B5EF4-FFF2-40B4-BE49-F238E27FC236}">
                <a16:creationId xmlns:a16="http://schemas.microsoft.com/office/drawing/2014/main" id="{18137CC8-9A17-4A12-99A9-3678661C9AFE}"/>
              </a:ext>
            </a:extLst>
          </p:cNvPr>
          <p:cNvPicPr>
            <a:picLocks noChangeAspect="1"/>
          </p:cNvPicPr>
          <p:nvPr/>
        </p:nvPicPr>
        <p:blipFill rotWithShape="1">
          <a:blip r:embed="rId3"/>
          <a:srcRect l="13889" r="11111"/>
          <a:stretch/>
        </p:blipFill>
        <p:spPr>
          <a:xfrm>
            <a:off x="20" y="10"/>
            <a:ext cx="9143980" cy="6857990"/>
          </a:xfrm>
          <a:prstGeom prst="rect">
            <a:avLst/>
          </a:prstGeom>
        </p:spPr>
      </p:pic>
    </p:spTree>
    <p:extLst>
      <p:ext uri="{BB962C8B-B14F-4D97-AF65-F5344CB8AC3E}">
        <p14:creationId xmlns:p14="http://schemas.microsoft.com/office/powerpoint/2010/main" val="5708744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5216616C-D90D-427F-8B47-5F2BA4440471}"/>
              </a:ext>
            </a:extLst>
          </p:cNvPr>
          <p:cNvPicPr>
            <a:picLocks noGrp="1" noChangeAspect="1"/>
          </p:cNvPicPr>
          <p:nvPr>
            <p:ph idx="1"/>
          </p:nvPr>
        </p:nvPicPr>
        <p:blipFill>
          <a:blip r:embed="rId3"/>
          <a:stretch>
            <a:fillRect/>
          </a:stretch>
        </p:blipFill>
        <p:spPr>
          <a:xfrm>
            <a:off x="482600" y="1384300"/>
            <a:ext cx="8178799" cy="4089399"/>
          </a:xfrm>
          <a:prstGeom prst="rect">
            <a:avLst/>
          </a:prstGeom>
        </p:spPr>
      </p:pic>
    </p:spTree>
    <p:extLst>
      <p:ext uri="{BB962C8B-B14F-4D97-AF65-F5344CB8AC3E}">
        <p14:creationId xmlns:p14="http://schemas.microsoft.com/office/powerpoint/2010/main" val="12851016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close up of a sign&#10;&#10;Description automatically generated">
            <a:extLst>
              <a:ext uri="{FF2B5EF4-FFF2-40B4-BE49-F238E27FC236}">
                <a16:creationId xmlns:a16="http://schemas.microsoft.com/office/drawing/2014/main" id="{EAC97E3E-21FB-4F59-99B7-004A5C1E364E}"/>
              </a:ext>
            </a:extLst>
          </p:cNvPr>
          <p:cNvPicPr>
            <a:picLocks noGrp="1" noChangeAspect="1"/>
          </p:cNvPicPr>
          <p:nvPr>
            <p:ph idx="1"/>
          </p:nvPr>
        </p:nvPicPr>
        <p:blipFill rotWithShape="1">
          <a:blip r:embed="rId3"/>
          <a:srcRect l="9131" r="9756" b="-2"/>
          <a:stretch/>
        </p:blipFill>
        <p:spPr>
          <a:xfrm>
            <a:off x="482600" y="643467"/>
            <a:ext cx="8178799" cy="5571066"/>
          </a:xfrm>
          <a:prstGeom prst="rect">
            <a:avLst/>
          </a:prstGeom>
        </p:spPr>
      </p:pic>
    </p:spTree>
    <p:extLst>
      <p:ext uri="{BB962C8B-B14F-4D97-AF65-F5344CB8AC3E}">
        <p14:creationId xmlns:p14="http://schemas.microsoft.com/office/powerpoint/2010/main" val="32810613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people posing for the camera&#10;&#10;Description automatically generated">
            <a:extLst>
              <a:ext uri="{FF2B5EF4-FFF2-40B4-BE49-F238E27FC236}">
                <a16:creationId xmlns:a16="http://schemas.microsoft.com/office/drawing/2014/main" id="{4CEDD666-C65C-4A5D-9A76-CDE7E2749417}"/>
              </a:ext>
            </a:extLst>
          </p:cNvPr>
          <p:cNvPicPr>
            <a:picLocks noChangeAspect="1"/>
          </p:cNvPicPr>
          <p:nvPr/>
        </p:nvPicPr>
        <p:blipFill>
          <a:blip r:embed="rId3"/>
          <a:stretch>
            <a:fillRect/>
          </a:stretch>
        </p:blipFill>
        <p:spPr>
          <a:xfrm>
            <a:off x="482600" y="2103665"/>
            <a:ext cx="3971037" cy="2650667"/>
          </a:xfrm>
          <a:prstGeom prst="rect">
            <a:avLst/>
          </a:prstGeom>
        </p:spPr>
      </p:pic>
      <p:pic>
        <p:nvPicPr>
          <p:cNvPr id="5" name="Picture 4" descr="A close up of a sign&#10;&#10;Description automatically generated">
            <a:extLst>
              <a:ext uri="{FF2B5EF4-FFF2-40B4-BE49-F238E27FC236}">
                <a16:creationId xmlns:a16="http://schemas.microsoft.com/office/drawing/2014/main" id="{B3DB6DEB-E31A-40B4-B5F0-791EF2A487B9}"/>
              </a:ext>
            </a:extLst>
          </p:cNvPr>
          <p:cNvPicPr>
            <a:picLocks noChangeAspect="1"/>
          </p:cNvPicPr>
          <p:nvPr/>
        </p:nvPicPr>
        <p:blipFill>
          <a:blip r:embed="rId4"/>
          <a:stretch>
            <a:fillRect/>
          </a:stretch>
        </p:blipFill>
        <p:spPr>
          <a:xfrm>
            <a:off x="4690362" y="807853"/>
            <a:ext cx="3971037" cy="5242293"/>
          </a:xfrm>
          <a:prstGeom prst="rect">
            <a:avLst/>
          </a:prstGeom>
        </p:spPr>
      </p:pic>
    </p:spTree>
    <p:extLst>
      <p:ext uri="{BB962C8B-B14F-4D97-AF65-F5344CB8AC3E}">
        <p14:creationId xmlns:p14="http://schemas.microsoft.com/office/powerpoint/2010/main" val="42023687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3">
            <a:extLst>
              <a:ext uri="{FF2B5EF4-FFF2-40B4-BE49-F238E27FC236}">
                <a16:creationId xmlns:a16="http://schemas.microsoft.com/office/drawing/2014/main" id="{2B520EE7-79DA-4BAD-934B-6F29D268D4F7}"/>
              </a:ext>
            </a:extLst>
          </p:cNvPr>
          <p:cNvPicPr>
            <a:picLocks noChangeAspect="1"/>
          </p:cNvPicPr>
          <p:nvPr/>
        </p:nvPicPr>
        <p:blipFill rotWithShape="1">
          <a:blip r:embed="rId3">
            <a:alphaModFix/>
          </a:blip>
          <a:srcRect l="11472" r="24993" b="1"/>
          <a:stretch/>
        </p:blipFill>
        <p:spPr>
          <a:xfrm>
            <a:off x="20" y="1351210"/>
            <a:ext cx="4180350" cy="4375387"/>
          </a:xfrm>
          <a:custGeom>
            <a:avLst/>
            <a:gdLst>
              <a:gd name="connsiteX0" fmla="*/ 2306172 w 4838041"/>
              <a:gd name="connsiteY0" fmla="*/ 0 h 5063738"/>
              <a:gd name="connsiteX1" fmla="*/ 4838041 w 4838041"/>
              <a:gd name="connsiteY1" fmla="*/ 2531869 h 5063738"/>
              <a:gd name="connsiteX2" fmla="*/ 2306172 w 4838041"/>
              <a:gd name="connsiteY2" fmla="*/ 5063738 h 5063738"/>
              <a:gd name="connsiteX3" fmla="*/ 79886 w 4838041"/>
              <a:gd name="connsiteY3" fmla="*/ 3738709 h 5063738"/>
              <a:gd name="connsiteX4" fmla="*/ 0 w 4838041"/>
              <a:gd name="connsiteY4" fmla="*/ 3572876 h 5063738"/>
              <a:gd name="connsiteX5" fmla="*/ 0 w 4838041"/>
              <a:gd name="connsiteY5" fmla="*/ 1490863 h 5063738"/>
              <a:gd name="connsiteX6" fmla="*/ 79886 w 4838041"/>
              <a:gd name="connsiteY6" fmla="*/ 1325030 h 5063738"/>
              <a:gd name="connsiteX7" fmla="*/ 2306172 w 4838041"/>
              <a:gd name="connsiteY7" fmla="*/ 0 h 5063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ffectLst>
            <a:softEdge rad="0"/>
          </a:effectLst>
        </p:spPr>
      </p:pic>
      <p:sp>
        <p:nvSpPr>
          <p:cNvPr id="14" name="Content Placeholder 13">
            <a:extLst>
              <a:ext uri="{FF2B5EF4-FFF2-40B4-BE49-F238E27FC236}">
                <a16:creationId xmlns:a16="http://schemas.microsoft.com/office/drawing/2014/main" id="{43E0243B-E41C-4871-B772-C75A8166C7A9}"/>
              </a:ext>
            </a:extLst>
          </p:cNvPr>
          <p:cNvSpPr>
            <a:spLocks noGrp="1"/>
          </p:cNvSpPr>
          <p:nvPr>
            <p:ph idx="1"/>
          </p:nvPr>
        </p:nvSpPr>
        <p:spPr>
          <a:xfrm>
            <a:off x="4851602" y="327575"/>
            <a:ext cx="3908939" cy="6205960"/>
          </a:xfrm>
        </p:spPr>
        <p:txBody>
          <a:bodyPr anchor="ctr">
            <a:normAutofit fontScale="92500" lnSpcReduction="10000"/>
          </a:bodyPr>
          <a:lstStyle/>
          <a:p>
            <a:pPr marL="0" indent="0" algn="ctr">
              <a:buNone/>
            </a:pPr>
            <a:r>
              <a:rPr lang="en-US" sz="4800" b="1" dirty="0">
                <a:solidFill>
                  <a:srgbClr val="000000"/>
                </a:solidFill>
                <a:latin typeface="Franklin Gothic Heavy" panose="020B0903020102020204" pitchFamily="34" charset="0"/>
              </a:rPr>
              <a:t>1 Peter 2:9</a:t>
            </a:r>
          </a:p>
          <a:p>
            <a:pPr marL="0" indent="0" algn="ctr">
              <a:buNone/>
            </a:pPr>
            <a:r>
              <a:rPr lang="en-US" sz="3600" dirty="0">
                <a:solidFill>
                  <a:srgbClr val="000000"/>
                </a:solidFill>
                <a:latin typeface="Franklin Gothic Heavy" panose="020B0903020102020204" pitchFamily="34" charset="0"/>
              </a:rPr>
              <a:t>But ye are a chosen generation, a royal priesthood, an holy nation, a peculiar people; that ye should shew forth the praises of him who hath called you out of darkness into his </a:t>
            </a:r>
            <a:r>
              <a:rPr lang="en-US" sz="3600" dirty="0" err="1">
                <a:solidFill>
                  <a:srgbClr val="000000"/>
                </a:solidFill>
                <a:latin typeface="Franklin Gothic Heavy" panose="020B0903020102020204" pitchFamily="34" charset="0"/>
              </a:rPr>
              <a:t>marvellous</a:t>
            </a:r>
            <a:r>
              <a:rPr lang="en-US" sz="3600" dirty="0">
                <a:solidFill>
                  <a:srgbClr val="000000"/>
                </a:solidFill>
                <a:latin typeface="Franklin Gothic Heavy" panose="020B0903020102020204" pitchFamily="34" charset="0"/>
              </a:rPr>
              <a:t> light;</a:t>
            </a:r>
          </a:p>
        </p:txBody>
      </p:sp>
    </p:spTree>
    <p:extLst>
      <p:ext uri="{BB962C8B-B14F-4D97-AF65-F5344CB8AC3E}">
        <p14:creationId xmlns:p14="http://schemas.microsoft.com/office/powerpoint/2010/main" val="38075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584AD877-E2C0-41A7-AAB0-19531F20A0EA}"/>
              </a:ext>
            </a:extLst>
          </p:cNvPr>
          <p:cNvPicPr>
            <a:picLocks noGrp="1" noChangeAspect="1"/>
          </p:cNvPicPr>
          <p:nvPr>
            <p:ph idx="1"/>
          </p:nvPr>
        </p:nvPicPr>
        <p:blipFill>
          <a:blip r:embed="rId3"/>
          <a:stretch>
            <a:fillRect/>
          </a:stretch>
        </p:blipFill>
        <p:spPr>
          <a:xfrm>
            <a:off x="2357500" y="643466"/>
            <a:ext cx="4428998" cy="5571067"/>
          </a:xfrm>
          <a:prstGeom prst="rect">
            <a:avLst/>
          </a:prstGeom>
        </p:spPr>
      </p:pic>
    </p:spTree>
    <p:extLst>
      <p:ext uri="{BB962C8B-B14F-4D97-AF65-F5344CB8AC3E}">
        <p14:creationId xmlns:p14="http://schemas.microsoft.com/office/powerpoint/2010/main" val="20430474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descr="A picture containing text, book&#10;&#10;Description automatically generated">
            <a:extLst>
              <a:ext uri="{FF2B5EF4-FFF2-40B4-BE49-F238E27FC236}">
                <a16:creationId xmlns:a16="http://schemas.microsoft.com/office/drawing/2014/main" id="{C4198C6E-CB18-48C1-83DD-C873E45E122D}"/>
              </a:ext>
            </a:extLst>
          </p:cNvPr>
          <p:cNvPicPr>
            <a:picLocks noGrp="1" noChangeAspect="1"/>
          </p:cNvPicPr>
          <p:nvPr>
            <p:ph idx="1"/>
          </p:nvPr>
        </p:nvPicPr>
        <p:blipFill rotWithShape="1">
          <a:blip r:embed="rId3"/>
          <a:srcRect/>
          <a:stretch/>
        </p:blipFill>
        <p:spPr>
          <a:xfrm>
            <a:off x="20" y="10"/>
            <a:ext cx="9143980" cy="6857990"/>
          </a:xfrm>
          <a:prstGeom prst="rect">
            <a:avLst/>
          </a:prstGeom>
        </p:spPr>
      </p:pic>
    </p:spTree>
    <p:extLst>
      <p:ext uri="{BB962C8B-B14F-4D97-AF65-F5344CB8AC3E}">
        <p14:creationId xmlns:p14="http://schemas.microsoft.com/office/powerpoint/2010/main" val="9828623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BB9D2F8F-115C-45B6-AC05-A5100AB36106}"/>
              </a:ext>
            </a:extLst>
          </p:cNvPr>
          <p:cNvPicPr>
            <a:picLocks noGrp="1" noChangeAspect="1"/>
          </p:cNvPicPr>
          <p:nvPr>
            <p:ph idx="1"/>
          </p:nvPr>
        </p:nvPicPr>
        <p:blipFill rotWithShape="1">
          <a:blip r:embed="rId2"/>
          <a:srcRect/>
          <a:stretch/>
        </p:blipFill>
        <p:spPr>
          <a:xfrm>
            <a:off x="20" y="10"/>
            <a:ext cx="9143980" cy="6857990"/>
          </a:xfrm>
          <a:prstGeom prst="rect">
            <a:avLst/>
          </a:prstGeom>
        </p:spPr>
      </p:pic>
    </p:spTree>
    <p:extLst>
      <p:ext uri="{BB962C8B-B14F-4D97-AF65-F5344CB8AC3E}">
        <p14:creationId xmlns:p14="http://schemas.microsoft.com/office/powerpoint/2010/main" val="20117414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5B336162-B533-4EFE-8BB3-8EBB4A5E32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85788" cy="6858000"/>
          </a:xfrm>
          <a:prstGeom prst="rect">
            <a:avLst/>
          </a:prstGeom>
          <a:solidFill>
            <a:srgbClr val="D0CE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2335" y="2745736"/>
            <a:ext cx="2774103" cy="1366528"/>
          </a:xfrm>
          <a:solidFill>
            <a:srgbClr val="FFFFFF"/>
          </a:solidFill>
          <a:ln w="25400" cap="sq">
            <a:solidFill>
              <a:srgbClr val="404040"/>
            </a:solidFill>
            <a:miter lim="800000"/>
          </a:ln>
        </p:spPr>
        <p:txBody>
          <a:bodyPr>
            <a:normAutofit/>
          </a:bodyPr>
          <a:lstStyle/>
          <a:p>
            <a:pPr algn="ctr"/>
            <a:r>
              <a:rPr lang="en-US" sz="4000" b="1" dirty="0">
                <a:solidFill>
                  <a:srgbClr val="262626"/>
                </a:solidFill>
              </a:rPr>
              <a:t>Definition</a:t>
            </a:r>
          </a:p>
        </p:txBody>
      </p:sp>
      <p:sp>
        <p:nvSpPr>
          <p:cNvPr id="3" name="Content Placeholder 2"/>
          <p:cNvSpPr>
            <a:spLocks noGrp="1"/>
          </p:cNvSpPr>
          <p:nvPr>
            <p:ph idx="1"/>
          </p:nvPr>
        </p:nvSpPr>
        <p:spPr>
          <a:xfrm>
            <a:off x="4018773" y="0"/>
            <a:ext cx="5125227" cy="6858000"/>
          </a:xfrm>
        </p:spPr>
        <p:txBody>
          <a:bodyPr anchor="ctr">
            <a:noAutofit/>
          </a:bodyPr>
          <a:lstStyle/>
          <a:p>
            <a:r>
              <a:rPr lang="en-US" u="sng" dirty="0"/>
              <a:t>Two Distinct Definitions of Fear</a:t>
            </a:r>
            <a:r>
              <a:rPr lang="en-US" dirty="0"/>
              <a:t>:</a:t>
            </a:r>
          </a:p>
          <a:p>
            <a:pPr lvl="1"/>
            <a:r>
              <a:rPr lang="en-US" sz="2800" dirty="0"/>
              <a:t>Terrified (filled with terror, trembling)</a:t>
            </a:r>
          </a:p>
          <a:p>
            <a:pPr lvl="1"/>
            <a:r>
              <a:rPr lang="en-US" sz="2800" dirty="0"/>
              <a:t>Awe-filled (reverential awe)</a:t>
            </a:r>
          </a:p>
          <a:p>
            <a:pPr lvl="1"/>
            <a:endParaRPr lang="en-US" sz="2800" dirty="0"/>
          </a:p>
          <a:p>
            <a:r>
              <a:rPr lang="en-US" dirty="0"/>
              <a:t>Fear of God can then be:</a:t>
            </a:r>
          </a:p>
          <a:p>
            <a:pPr lvl="1"/>
            <a:r>
              <a:rPr lang="en-US" sz="2800" dirty="0"/>
              <a:t>Terrified of divine judgment for one’s personal offenses against a holy God </a:t>
            </a:r>
          </a:p>
          <a:p>
            <a:pPr lvl="1"/>
            <a:r>
              <a:rPr lang="en-US" sz="2800" dirty="0"/>
              <a:t>Filled with a reverence for God who is sovereign and a savior.</a:t>
            </a:r>
          </a:p>
        </p:txBody>
      </p:sp>
    </p:spTree>
    <p:extLst>
      <p:ext uri="{BB962C8B-B14F-4D97-AF65-F5344CB8AC3E}">
        <p14:creationId xmlns:p14="http://schemas.microsoft.com/office/powerpoint/2010/main" val="374584753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B336162-B533-4EFE-8BB3-8EBB4A5E32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85788" cy="6858000"/>
          </a:xfrm>
          <a:prstGeom prst="rect">
            <a:avLst/>
          </a:prstGeom>
          <a:solidFill>
            <a:srgbClr val="D0CE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2335" y="2745736"/>
            <a:ext cx="2774103" cy="1366528"/>
          </a:xfrm>
          <a:solidFill>
            <a:srgbClr val="FFFFFF"/>
          </a:solidFill>
          <a:ln w="25400" cap="sq">
            <a:solidFill>
              <a:srgbClr val="404040"/>
            </a:solidFill>
            <a:miter lim="800000"/>
          </a:ln>
        </p:spPr>
        <p:txBody>
          <a:bodyPr>
            <a:normAutofit/>
          </a:bodyPr>
          <a:lstStyle/>
          <a:p>
            <a:pPr algn="ctr"/>
            <a:r>
              <a:rPr lang="en-US" sz="3200" b="1" dirty="0">
                <a:solidFill>
                  <a:srgbClr val="262626"/>
                </a:solidFill>
              </a:rPr>
              <a:t>Actions of God-Fearing People</a:t>
            </a:r>
          </a:p>
        </p:txBody>
      </p:sp>
      <p:sp>
        <p:nvSpPr>
          <p:cNvPr id="3" name="Content Placeholder 2"/>
          <p:cNvSpPr>
            <a:spLocks noGrp="1"/>
          </p:cNvSpPr>
          <p:nvPr>
            <p:ph idx="1"/>
          </p:nvPr>
        </p:nvSpPr>
        <p:spPr>
          <a:xfrm>
            <a:off x="4018773" y="0"/>
            <a:ext cx="5125227" cy="6858000"/>
          </a:xfrm>
        </p:spPr>
        <p:txBody>
          <a:bodyPr anchor="ctr">
            <a:noAutofit/>
          </a:bodyPr>
          <a:lstStyle/>
          <a:p>
            <a:r>
              <a:rPr lang="en-US" dirty="0"/>
              <a:t>Actions or attitudes of those  who fear God consist of:</a:t>
            </a:r>
          </a:p>
          <a:p>
            <a:pPr lvl="1"/>
            <a:r>
              <a:rPr lang="en-US" sz="2800" u="sng" dirty="0"/>
              <a:t>serving</a:t>
            </a:r>
            <a:r>
              <a:rPr lang="en-US" sz="2800" dirty="0"/>
              <a:t> God (</a:t>
            </a:r>
            <a:r>
              <a:rPr lang="en-US" sz="2800" dirty="0" err="1"/>
              <a:t>Deut</a:t>
            </a:r>
            <a:r>
              <a:rPr lang="en-US" sz="2800" dirty="0"/>
              <a:t> 6:13; 10:20; 1 Sam 12:24). </a:t>
            </a:r>
          </a:p>
          <a:p>
            <a:pPr lvl="1"/>
            <a:r>
              <a:rPr lang="en-US" sz="2800" u="sng" dirty="0"/>
              <a:t>obeying</a:t>
            </a:r>
            <a:r>
              <a:rPr lang="en-US" sz="2800" dirty="0"/>
              <a:t> His commandments (</a:t>
            </a:r>
            <a:r>
              <a:rPr lang="en-US" sz="2800" dirty="0" err="1"/>
              <a:t>Deut</a:t>
            </a:r>
            <a:r>
              <a:rPr lang="en-US" sz="2800" dirty="0"/>
              <a:t> 31:13; 1 Sam 12:14). </a:t>
            </a:r>
          </a:p>
          <a:p>
            <a:pPr lvl="1"/>
            <a:r>
              <a:rPr lang="en-US" sz="2800" dirty="0"/>
              <a:t>exhibiting </a:t>
            </a:r>
            <a:r>
              <a:rPr lang="en-US" sz="2800" u="sng" dirty="0"/>
              <a:t>wisdom</a:t>
            </a:r>
            <a:r>
              <a:rPr lang="en-US" sz="2800" dirty="0"/>
              <a:t> (Ps 111:10; Prov 9:10; 15:33). </a:t>
            </a:r>
          </a:p>
          <a:p>
            <a:pPr lvl="1"/>
            <a:r>
              <a:rPr lang="en-US" sz="2800" dirty="0"/>
              <a:t>living in a special, </a:t>
            </a:r>
            <a:r>
              <a:rPr lang="en-US" sz="2800" u="sng" dirty="0"/>
              <a:t>covenant</a:t>
            </a:r>
            <a:r>
              <a:rPr lang="en-US" sz="2800" dirty="0"/>
              <a:t> relationship with God (Ps 25:14; 103:17–18). </a:t>
            </a:r>
          </a:p>
        </p:txBody>
      </p:sp>
    </p:spTree>
    <p:extLst>
      <p:ext uri="{BB962C8B-B14F-4D97-AF65-F5344CB8AC3E}">
        <p14:creationId xmlns:p14="http://schemas.microsoft.com/office/powerpoint/2010/main" val="175954560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B336162-B533-4EFE-8BB3-8EBB4A5E32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85788" cy="6858000"/>
          </a:xfrm>
          <a:prstGeom prst="rect">
            <a:avLst/>
          </a:prstGeom>
          <a:solidFill>
            <a:srgbClr val="D0CE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2335" y="2745736"/>
            <a:ext cx="2774103" cy="1366528"/>
          </a:xfrm>
          <a:solidFill>
            <a:srgbClr val="FFFFFF"/>
          </a:solidFill>
          <a:ln w="25400" cap="sq">
            <a:solidFill>
              <a:srgbClr val="404040"/>
            </a:solidFill>
            <a:miter lim="800000"/>
          </a:ln>
        </p:spPr>
        <p:txBody>
          <a:bodyPr>
            <a:normAutofit/>
          </a:bodyPr>
          <a:lstStyle/>
          <a:p>
            <a:pPr algn="ctr"/>
            <a:r>
              <a:rPr lang="en-US" sz="3200" b="1" dirty="0">
                <a:solidFill>
                  <a:srgbClr val="262626"/>
                </a:solidFill>
              </a:rPr>
              <a:t>Actions of God-Fearing People</a:t>
            </a:r>
          </a:p>
        </p:txBody>
      </p:sp>
      <p:sp>
        <p:nvSpPr>
          <p:cNvPr id="3" name="Content Placeholder 2"/>
          <p:cNvSpPr>
            <a:spLocks noGrp="1"/>
          </p:cNvSpPr>
          <p:nvPr>
            <p:ph idx="1"/>
          </p:nvPr>
        </p:nvSpPr>
        <p:spPr>
          <a:xfrm>
            <a:off x="4018773" y="0"/>
            <a:ext cx="5125227" cy="6858000"/>
          </a:xfrm>
        </p:spPr>
        <p:txBody>
          <a:bodyPr anchor="ctr">
            <a:noAutofit/>
          </a:bodyPr>
          <a:lstStyle/>
          <a:p>
            <a:pPr lvl="1"/>
            <a:r>
              <a:rPr lang="en-US" sz="2800" dirty="0"/>
              <a:t>being in </a:t>
            </a:r>
            <a:r>
              <a:rPr lang="en-US" sz="2800" u="sng" dirty="0"/>
              <a:t>awe</a:t>
            </a:r>
            <a:r>
              <a:rPr lang="en-US" sz="2800" dirty="0"/>
              <a:t> </a:t>
            </a:r>
            <a:r>
              <a:rPr lang="en-US" sz="2800" u="sng" dirty="0"/>
              <a:t>and</a:t>
            </a:r>
            <a:r>
              <a:rPr lang="en-US" sz="2800" dirty="0"/>
              <a:t> </a:t>
            </a:r>
            <a:r>
              <a:rPr lang="en-US" sz="2800" u="sng" dirty="0"/>
              <a:t>reverence</a:t>
            </a:r>
            <a:r>
              <a:rPr lang="en-US" sz="2800" dirty="0"/>
              <a:t> of Him (Ps 33:8; Mal 2:5). </a:t>
            </a:r>
          </a:p>
          <a:p>
            <a:pPr lvl="1"/>
            <a:r>
              <a:rPr lang="en-US" sz="2800" u="sng" dirty="0"/>
              <a:t>trusting</a:t>
            </a:r>
            <a:r>
              <a:rPr lang="en-US" sz="2800" dirty="0"/>
              <a:t> Him (Ps 40:3; 115:11). </a:t>
            </a:r>
          </a:p>
          <a:p>
            <a:pPr lvl="1"/>
            <a:r>
              <a:rPr lang="en-US" sz="2800" u="sng" dirty="0"/>
              <a:t>hating</a:t>
            </a:r>
            <a:r>
              <a:rPr lang="en-US" sz="2800" dirty="0"/>
              <a:t> </a:t>
            </a:r>
            <a:r>
              <a:rPr lang="en-US" sz="2800" u="sng" dirty="0"/>
              <a:t>and</a:t>
            </a:r>
            <a:r>
              <a:rPr lang="en-US" sz="2800" dirty="0"/>
              <a:t> </a:t>
            </a:r>
            <a:r>
              <a:rPr lang="en-US" sz="2800" u="sng" dirty="0"/>
              <a:t>avoiding evil</a:t>
            </a:r>
            <a:r>
              <a:rPr lang="en-US" sz="2800" dirty="0"/>
              <a:t> (Prov 8:13; 16:6).</a:t>
            </a:r>
          </a:p>
          <a:p>
            <a:pPr lvl="1"/>
            <a:r>
              <a:rPr lang="en-US" sz="2800" u="sng" dirty="0"/>
              <a:t>worshiping </a:t>
            </a:r>
            <a:r>
              <a:rPr lang="en-US" sz="2800" dirty="0"/>
              <a:t> Him (Rev 14:7).</a:t>
            </a:r>
          </a:p>
          <a:p>
            <a:r>
              <a:rPr lang="en-US" dirty="0"/>
              <a:t>Deuteronomy 10:12-13:  And now, O Israel, what does the Lord your God ask of you but to fear the Lord your God, to walk in all his ways, to love him, to serve the Lord your God with all your heart and with all your soul, and to observe the Lord’s commands and decrees” (NIV)</a:t>
            </a:r>
          </a:p>
        </p:txBody>
      </p:sp>
    </p:spTree>
    <p:extLst>
      <p:ext uri="{BB962C8B-B14F-4D97-AF65-F5344CB8AC3E}">
        <p14:creationId xmlns:p14="http://schemas.microsoft.com/office/powerpoint/2010/main" val="357569224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Content Placeholder 3">
            <a:extLst>
              <a:ext uri="{FF2B5EF4-FFF2-40B4-BE49-F238E27FC236}">
                <a16:creationId xmlns:a16="http://schemas.microsoft.com/office/drawing/2014/main" id="{56CA526D-D1B4-44E9-ADA4-E1CB3BBF4697}"/>
              </a:ext>
            </a:extLst>
          </p:cNvPr>
          <p:cNvPicPr>
            <a:picLocks noGrp="1" noChangeAspect="1"/>
          </p:cNvPicPr>
          <p:nvPr>
            <p:ph idx="1"/>
          </p:nvPr>
        </p:nvPicPr>
        <p:blipFill rotWithShape="1">
          <a:blip r:embed="rId3"/>
          <a:srcRect t="15228" b="9772"/>
          <a:stretch/>
        </p:blipFill>
        <p:spPr>
          <a:xfrm>
            <a:off x="20" y="0"/>
            <a:ext cx="9143980" cy="6857990"/>
          </a:xfrm>
          <a:prstGeom prst="rect">
            <a:avLst/>
          </a:prstGeom>
        </p:spPr>
      </p:pic>
    </p:spTree>
    <p:extLst>
      <p:ext uri="{BB962C8B-B14F-4D97-AF65-F5344CB8AC3E}">
        <p14:creationId xmlns:p14="http://schemas.microsoft.com/office/powerpoint/2010/main" val="4227141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B336162-B533-4EFE-8BB3-8EBB4A5E32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85788" cy="6858000"/>
          </a:xfrm>
          <a:prstGeom prst="rect">
            <a:avLst/>
          </a:prstGeom>
          <a:solidFill>
            <a:srgbClr val="D0CE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2335" y="2745736"/>
            <a:ext cx="2774103" cy="1366528"/>
          </a:xfrm>
          <a:solidFill>
            <a:srgbClr val="FFFFFF"/>
          </a:solidFill>
          <a:ln w="25400" cap="sq">
            <a:solidFill>
              <a:srgbClr val="404040"/>
            </a:solidFill>
            <a:miter lim="800000"/>
          </a:ln>
        </p:spPr>
        <p:txBody>
          <a:bodyPr>
            <a:normAutofit/>
          </a:bodyPr>
          <a:lstStyle/>
          <a:p>
            <a:pPr algn="ctr"/>
            <a:r>
              <a:rPr lang="en-US" sz="3600" b="1" dirty="0">
                <a:solidFill>
                  <a:srgbClr val="262626"/>
                </a:solidFill>
              </a:rPr>
              <a:t>Terror vs. Reverence</a:t>
            </a:r>
          </a:p>
        </p:txBody>
      </p:sp>
      <p:sp>
        <p:nvSpPr>
          <p:cNvPr id="3" name="Content Placeholder 2"/>
          <p:cNvSpPr>
            <a:spLocks noGrp="1"/>
          </p:cNvSpPr>
          <p:nvPr>
            <p:ph idx="1"/>
          </p:nvPr>
        </p:nvSpPr>
        <p:spPr>
          <a:xfrm>
            <a:off x="3985788" y="0"/>
            <a:ext cx="5158212" cy="6858000"/>
          </a:xfrm>
        </p:spPr>
        <p:txBody>
          <a:bodyPr anchor="ctr">
            <a:normAutofit/>
          </a:bodyPr>
          <a:lstStyle/>
          <a:p>
            <a:r>
              <a:rPr lang="en-US" dirty="0"/>
              <a:t>The fear of God is a fundamental quality for those who have knowledge of who He is.   </a:t>
            </a:r>
          </a:p>
          <a:p>
            <a:r>
              <a:rPr lang="en-US" dirty="0"/>
              <a:t>A personal knowledge of God makes the difference between terror and awe</a:t>
            </a:r>
            <a:r>
              <a:rPr lang="en-US" i="1" dirty="0"/>
              <a:t>.</a:t>
            </a:r>
            <a:r>
              <a:rPr lang="en-US" dirty="0"/>
              <a:t> </a:t>
            </a:r>
          </a:p>
          <a:p>
            <a:r>
              <a:rPr lang="en-US" dirty="0"/>
              <a:t>Example:  Sailors from the book of Jonah.  Terrified vs. reverent</a:t>
            </a:r>
          </a:p>
        </p:txBody>
      </p:sp>
    </p:spTree>
    <p:extLst>
      <p:ext uri="{BB962C8B-B14F-4D97-AF65-F5344CB8AC3E}">
        <p14:creationId xmlns:p14="http://schemas.microsoft.com/office/powerpoint/2010/main" val="280852324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07819"/>
            <a:ext cx="7886700" cy="969818"/>
          </a:xfrm>
        </p:spPr>
        <p:txBody>
          <a:bodyPr>
            <a:normAutofit/>
          </a:bodyPr>
          <a:lstStyle/>
          <a:p>
            <a:pPr algn="ctr"/>
            <a:r>
              <a:rPr lang="en-US" sz="4800" b="1" dirty="0"/>
              <a:t>Jonah 1:3-16</a:t>
            </a:r>
          </a:p>
        </p:txBody>
      </p:sp>
      <p:sp>
        <p:nvSpPr>
          <p:cNvPr id="3" name="Content Placeholder 2"/>
          <p:cNvSpPr>
            <a:spLocks noGrp="1"/>
          </p:cNvSpPr>
          <p:nvPr>
            <p:ph idx="1"/>
          </p:nvPr>
        </p:nvSpPr>
        <p:spPr>
          <a:xfrm>
            <a:off x="207817" y="1177638"/>
            <a:ext cx="8797637" cy="5472544"/>
          </a:xfrm>
        </p:spPr>
        <p:txBody>
          <a:bodyPr>
            <a:normAutofit fontScale="85000" lnSpcReduction="20000"/>
          </a:bodyPr>
          <a:lstStyle/>
          <a:p>
            <a:r>
              <a:rPr lang="en-US" b="1" baseline="30000" dirty="0"/>
              <a:t>3 </a:t>
            </a:r>
            <a:r>
              <a:rPr lang="en-US" dirty="0"/>
              <a:t>But Jonah ran away from the </a:t>
            </a:r>
            <a:r>
              <a:rPr lang="en-US" cap="small" dirty="0"/>
              <a:t>Lord</a:t>
            </a:r>
            <a:r>
              <a:rPr lang="en-US" dirty="0"/>
              <a:t> and headed for </a:t>
            </a:r>
            <a:r>
              <a:rPr lang="en-US" dirty="0" err="1"/>
              <a:t>Tarshish</a:t>
            </a:r>
            <a:r>
              <a:rPr lang="en-US" dirty="0"/>
              <a:t>. He went down to Joppa, where he found a ship bound for that port. After paying the fare, he went aboard and sailed for </a:t>
            </a:r>
            <a:r>
              <a:rPr lang="en-US" dirty="0" err="1"/>
              <a:t>Tarshish</a:t>
            </a:r>
            <a:r>
              <a:rPr lang="en-US" dirty="0"/>
              <a:t> to flee from the </a:t>
            </a:r>
            <a:r>
              <a:rPr lang="en-US" cap="small" dirty="0"/>
              <a:t>Lord</a:t>
            </a:r>
            <a:r>
              <a:rPr lang="en-US" dirty="0"/>
              <a:t>.</a:t>
            </a:r>
          </a:p>
          <a:p>
            <a:r>
              <a:rPr lang="en-US" b="1" baseline="30000" dirty="0"/>
              <a:t>4 </a:t>
            </a:r>
            <a:r>
              <a:rPr lang="en-US" dirty="0"/>
              <a:t>Then the </a:t>
            </a:r>
            <a:r>
              <a:rPr lang="en-US" cap="small" dirty="0"/>
              <a:t>Lord</a:t>
            </a:r>
            <a:r>
              <a:rPr lang="en-US" dirty="0"/>
              <a:t> sent a great wind on the sea, and such a violent storm arose that the ship threatened to break up. </a:t>
            </a:r>
            <a:r>
              <a:rPr lang="en-US" b="1" baseline="30000" dirty="0"/>
              <a:t>5 </a:t>
            </a:r>
            <a:r>
              <a:rPr lang="en-US" b="1" u="sng" dirty="0"/>
              <a:t>All the sailors were afraid and each cried out to his own god. </a:t>
            </a:r>
            <a:r>
              <a:rPr lang="en-US" dirty="0"/>
              <a:t>And they threw the cargo into the sea to lighten the ship.</a:t>
            </a:r>
          </a:p>
          <a:p>
            <a:r>
              <a:rPr lang="en-US" dirty="0"/>
              <a:t>But Jonah had gone below deck, where he lay down and fell into a deep sleep. </a:t>
            </a:r>
            <a:r>
              <a:rPr lang="en-US" b="1" baseline="30000" dirty="0"/>
              <a:t>6 </a:t>
            </a:r>
            <a:r>
              <a:rPr lang="en-US" dirty="0"/>
              <a:t>The captain went to him and said, “How can you sleep? Get up and call on your god! Maybe he will take notice of us so that we will not perish.”</a:t>
            </a:r>
          </a:p>
          <a:p>
            <a:r>
              <a:rPr lang="en-US" b="1" baseline="30000" dirty="0"/>
              <a:t>7 </a:t>
            </a:r>
            <a:r>
              <a:rPr lang="en-US" dirty="0"/>
              <a:t>Then the sailors said to each other, “Come, let us cast lots to find out who is responsible for this calamity.” They cast lots and the lot fell on Jonah. </a:t>
            </a:r>
            <a:r>
              <a:rPr lang="en-US" b="1" baseline="30000" dirty="0"/>
              <a:t>8 </a:t>
            </a:r>
            <a:r>
              <a:rPr lang="en-US" dirty="0"/>
              <a:t>So they asked him, “Tell us, who is responsible for making all this trouble for us? What kind of work do you do? Where do you come from? What is your country? From what people are you?”</a:t>
            </a:r>
          </a:p>
          <a:p>
            <a:endParaRPr lang="en-US" dirty="0"/>
          </a:p>
        </p:txBody>
      </p:sp>
    </p:spTree>
    <p:extLst>
      <p:ext uri="{BB962C8B-B14F-4D97-AF65-F5344CB8AC3E}">
        <p14:creationId xmlns:p14="http://schemas.microsoft.com/office/powerpoint/2010/main" val="5898725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38546"/>
            <a:ext cx="7886700" cy="1011382"/>
          </a:xfrm>
        </p:spPr>
        <p:txBody>
          <a:bodyPr>
            <a:normAutofit/>
          </a:bodyPr>
          <a:lstStyle/>
          <a:p>
            <a:pPr algn="ctr"/>
            <a:r>
              <a:rPr lang="en-US" sz="4800" b="1" dirty="0"/>
              <a:t>Jonah 1:3-16</a:t>
            </a:r>
          </a:p>
        </p:txBody>
      </p:sp>
      <p:sp>
        <p:nvSpPr>
          <p:cNvPr id="3" name="Content Placeholder 2"/>
          <p:cNvSpPr>
            <a:spLocks noGrp="1"/>
          </p:cNvSpPr>
          <p:nvPr>
            <p:ph idx="1"/>
          </p:nvPr>
        </p:nvSpPr>
        <p:spPr>
          <a:xfrm>
            <a:off x="221673" y="1149928"/>
            <a:ext cx="8742218" cy="5569526"/>
          </a:xfrm>
        </p:spPr>
        <p:txBody>
          <a:bodyPr>
            <a:normAutofit fontScale="85000" lnSpcReduction="20000"/>
          </a:bodyPr>
          <a:lstStyle/>
          <a:p>
            <a:r>
              <a:rPr lang="en-US" b="1" baseline="30000" dirty="0"/>
              <a:t>9 </a:t>
            </a:r>
            <a:r>
              <a:rPr lang="en-US" dirty="0"/>
              <a:t>He answered, “I am a Hebrew and I worship the </a:t>
            </a:r>
            <a:r>
              <a:rPr lang="en-US" cap="small" dirty="0"/>
              <a:t>Lord</a:t>
            </a:r>
            <a:r>
              <a:rPr lang="en-US" dirty="0"/>
              <a:t>, the God of heaven, who made the sea and the dry land.”</a:t>
            </a:r>
          </a:p>
          <a:p>
            <a:r>
              <a:rPr lang="en-US" b="1" baseline="30000" dirty="0"/>
              <a:t>10</a:t>
            </a:r>
            <a:r>
              <a:rPr lang="en-US" b="1" u="sng" baseline="30000" dirty="0"/>
              <a:t> </a:t>
            </a:r>
            <a:r>
              <a:rPr lang="en-US" b="1" u="sng" dirty="0"/>
              <a:t>This terrified them and they asked, “What have you done?” </a:t>
            </a:r>
            <a:r>
              <a:rPr lang="en-US" dirty="0"/>
              <a:t>(They knew he was running away from the </a:t>
            </a:r>
            <a:r>
              <a:rPr lang="en-US" cap="small" dirty="0"/>
              <a:t>Lord</a:t>
            </a:r>
            <a:r>
              <a:rPr lang="en-US" dirty="0"/>
              <a:t>, because he had already told them so.)</a:t>
            </a:r>
          </a:p>
          <a:p>
            <a:r>
              <a:rPr lang="en-US" b="1" baseline="30000" dirty="0"/>
              <a:t>11 </a:t>
            </a:r>
            <a:r>
              <a:rPr lang="en-US" dirty="0"/>
              <a:t>The sea was getting rougher and rougher. So they asked him, “What should we do to you to make the sea calm down for us?”</a:t>
            </a:r>
          </a:p>
          <a:p>
            <a:r>
              <a:rPr lang="en-US" b="1" baseline="30000" dirty="0"/>
              <a:t>12 </a:t>
            </a:r>
            <a:r>
              <a:rPr lang="en-US" dirty="0"/>
              <a:t>“Pick me up and throw me into the sea,” he replied, “and it will become calm. I know that it is my fault that this great storm has come upon you.”</a:t>
            </a:r>
          </a:p>
          <a:p>
            <a:r>
              <a:rPr lang="en-US" b="1" baseline="30000" dirty="0"/>
              <a:t>13 </a:t>
            </a:r>
            <a:r>
              <a:rPr lang="en-US" dirty="0"/>
              <a:t>Instead, the men did their best to row back to land. But they could not, for the sea grew even wilder than before.</a:t>
            </a:r>
            <a:r>
              <a:rPr lang="en-US" b="1" baseline="30000" dirty="0"/>
              <a:t>14 </a:t>
            </a:r>
            <a:r>
              <a:rPr lang="en-US" dirty="0"/>
              <a:t>Then they cried out to the </a:t>
            </a:r>
            <a:r>
              <a:rPr lang="en-US" cap="small" dirty="0"/>
              <a:t>Lord</a:t>
            </a:r>
            <a:r>
              <a:rPr lang="en-US" dirty="0"/>
              <a:t>, “Please, </a:t>
            </a:r>
            <a:r>
              <a:rPr lang="en-US" cap="small" dirty="0"/>
              <a:t>Lord</a:t>
            </a:r>
            <a:r>
              <a:rPr lang="en-US" dirty="0"/>
              <a:t>, do not let us die for taking this man’s life. Do not hold us accountable for killing an innocent man, for you, </a:t>
            </a:r>
            <a:r>
              <a:rPr lang="en-US" cap="small" dirty="0"/>
              <a:t>Lord</a:t>
            </a:r>
            <a:r>
              <a:rPr lang="en-US" dirty="0"/>
              <a:t>, have done as you pleased.” </a:t>
            </a:r>
            <a:r>
              <a:rPr lang="en-US" b="1" baseline="30000" dirty="0"/>
              <a:t>15 </a:t>
            </a:r>
            <a:r>
              <a:rPr lang="en-US" dirty="0"/>
              <a:t>Then they took Jonah and threw him overboard, and the raging sea grew calm. </a:t>
            </a:r>
            <a:r>
              <a:rPr lang="en-US" b="1" baseline="30000" dirty="0"/>
              <a:t>16 </a:t>
            </a:r>
            <a:r>
              <a:rPr lang="en-US" b="1" u="sng" dirty="0"/>
              <a:t>At this the men greatly feared the </a:t>
            </a:r>
            <a:r>
              <a:rPr lang="en-US" b="1" u="sng" cap="small" dirty="0"/>
              <a:t>Lord</a:t>
            </a:r>
            <a:r>
              <a:rPr lang="en-US" dirty="0"/>
              <a:t>, and they offered a sacrifice to the </a:t>
            </a:r>
            <a:r>
              <a:rPr lang="en-US" cap="small" dirty="0"/>
              <a:t>Lord</a:t>
            </a:r>
            <a:r>
              <a:rPr lang="en-US" dirty="0"/>
              <a:t> and made vows to him.</a:t>
            </a:r>
          </a:p>
        </p:txBody>
      </p:sp>
    </p:spTree>
    <p:extLst>
      <p:ext uri="{BB962C8B-B14F-4D97-AF65-F5344CB8AC3E}">
        <p14:creationId xmlns:p14="http://schemas.microsoft.com/office/powerpoint/2010/main" val="24396516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B336162-B533-4EFE-8BB3-8EBB4A5E32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85788" cy="6858000"/>
          </a:xfrm>
          <a:prstGeom prst="rect">
            <a:avLst/>
          </a:prstGeom>
          <a:solidFill>
            <a:srgbClr val="D0CE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2335" y="2745736"/>
            <a:ext cx="2774103" cy="1366528"/>
          </a:xfrm>
          <a:solidFill>
            <a:srgbClr val="FFFFFF"/>
          </a:solidFill>
          <a:ln w="25400" cap="sq">
            <a:solidFill>
              <a:srgbClr val="404040"/>
            </a:solidFill>
            <a:miter lim="800000"/>
          </a:ln>
        </p:spPr>
        <p:txBody>
          <a:bodyPr>
            <a:normAutofit/>
          </a:bodyPr>
          <a:lstStyle/>
          <a:p>
            <a:pPr algn="ctr"/>
            <a:r>
              <a:rPr lang="en-US" sz="3600" b="1" dirty="0">
                <a:solidFill>
                  <a:srgbClr val="262626"/>
                </a:solidFill>
              </a:rPr>
              <a:t>Terror vs. Reverence</a:t>
            </a:r>
          </a:p>
        </p:txBody>
      </p:sp>
      <p:sp>
        <p:nvSpPr>
          <p:cNvPr id="3" name="Content Placeholder 2"/>
          <p:cNvSpPr>
            <a:spLocks noGrp="1"/>
          </p:cNvSpPr>
          <p:nvPr>
            <p:ph idx="1"/>
          </p:nvPr>
        </p:nvSpPr>
        <p:spPr>
          <a:xfrm>
            <a:off x="3985788" y="0"/>
            <a:ext cx="5158212" cy="6858000"/>
          </a:xfrm>
        </p:spPr>
        <p:txBody>
          <a:bodyPr anchor="ctr">
            <a:normAutofit/>
          </a:bodyPr>
          <a:lstStyle/>
          <a:p>
            <a:r>
              <a:rPr lang="en-US" dirty="0"/>
              <a:t>Sailors know a little about the Lord after this.  </a:t>
            </a:r>
          </a:p>
          <a:p>
            <a:r>
              <a:rPr lang="en-US" dirty="0"/>
              <a:t>Fear of God produces results as can seen by sailors</a:t>
            </a:r>
          </a:p>
          <a:p>
            <a:r>
              <a:rPr lang="en-US" dirty="0"/>
              <a:t>When the Law was given to Israel through Moses, the command to fear the Lord also was coupled with it</a:t>
            </a:r>
          </a:p>
          <a:p>
            <a:r>
              <a:rPr lang="en-US" dirty="0"/>
              <a:t>When the Law was given to Israel, many times it was: Don’t do </a:t>
            </a:r>
            <a:r>
              <a:rPr lang="en-US" u="sng" dirty="0"/>
              <a:t>[enter sin here]</a:t>
            </a:r>
            <a:r>
              <a:rPr lang="en-US" dirty="0"/>
              <a:t>; but fear the Lord</a:t>
            </a:r>
          </a:p>
        </p:txBody>
      </p:sp>
    </p:spTree>
    <p:extLst>
      <p:ext uri="{BB962C8B-B14F-4D97-AF65-F5344CB8AC3E}">
        <p14:creationId xmlns:p14="http://schemas.microsoft.com/office/powerpoint/2010/main" val="333363785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B336162-B533-4EFE-8BB3-8EBB4A5E32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85788" cy="6858000"/>
          </a:xfrm>
          <a:prstGeom prst="rect">
            <a:avLst/>
          </a:prstGeom>
          <a:solidFill>
            <a:srgbClr val="D0CE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2335" y="2745735"/>
            <a:ext cx="2774103" cy="1743137"/>
          </a:xfrm>
          <a:solidFill>
            <a:srgbClr val="FFFFFF"/>
          </a:solidFill>
          <a:ln w="25400" cap="sq">
            <a:solidFill>
              <a:srgbClr val="404040"/>
            </a:solidFill>
            <a:miter lim="800000"/>
          </a:ln>
        </p:spPr>
        <p:txBody>
          <a:bodyPr>
            <a:normAutofit/>
          </a:bodyPr>
          <a:lstStyle/>
          <a:p>
            <a:pPr algn="ctr"/>
            <a:r>
              <a:rPr lang="en-US" sz="3600" b="1" dirty="0">
                <a:solidFill>
                  <a:srgbClr val="262626"/>
                </a:solidFill>
              </a:rPr>
              <a:t>Examples of God-Fearing People</a:t>
            </a:r>
          </a:p>
        </p:txBody>
      </p:sp>
      <p:sp>
        <p:nvSpPr>
          <p:cNvPr id="3" name="Content Placeholder 2"/>
          <p:cNvSpPr>
            <a:spLocks noGrp="1"/>
          </p:cNvSpPr>
          <p:nvPr>
            <p:ph idx="1"/>
          </p:nvPr>
        </p:nvSpPr>
        <p:spPr>
          <a:xfrm>
            <a:off x="3985788" y="0"/>
            <a:ext cx="5158212" cy="6858000"/>
          </a:xfrm>
        </p:spPr>
        <p:txBody>
          <a:bodyPr anchor="ctr">
            <a:normAutofit fontScale="92500" lnSpcReduction="10000"/>
          </a:bodyPr>
          <a:lstStyle/>
          <a:p>
            <a:r>
              <a:rPr lang="en-US" dirty="0"/>
              <a:t>After Abraham has obeyed God’s command by showing his willingness to sacrifice his son Isaac, an angel of the Lord declares to him, “Now I know that you fear God, because you have not withheld from me your son” (Gen 22:12 NIV). </a:t>
            </a:r>
          </a:p>
          <a:p>
            <a:r>
              <a:rPr lang="en-US" dirty="0"/>
              <a:t>Joseph, a man of integrity, attempts </a:t>
            </a:r>
            <a:r>
              <a:rPr lang="en-US"/>
              <a:t>to put to rest </a:t>
            </a:r>
            <a:r>
              <a:rPr lang="en-US" dirty="0"/>
              <a:t>his brothers’ fears with the comment, “I fear God” (Gen 42:18). </a:t>
            </a:r>
          </a:p>
          <a:p>
            <a:r>
              <a:rPr lang="en-US" dirty="0"/>
              <a:t>God twice describes Job as “blameless and upright, a man who fears God and shuns evil” (Job 1:8; 2:3 NIV). </a:t>
            </a:r>
          </a:p>
          <a:p>
            <a:r>
              <a:rPr lang="en-US" dirty="0"/>
              <a:t>Paul makes the statement that “we know what it is to fear the Lord” (2 Cor 5:11 NIV)</a:t>
            </a:r>
          </a:p>
        </p:txBody>
      </p:sp>
    </p:spTree>
    <p:extLst>
      <p:ext uri="{BB962C8B-B14F-4D97-AF65-F5344CB8AC3E}">
        <p14:creationId xmlns:p14="http://schemas.microsoft.com/office/powerpoint/2010/main" val="77764255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B336162-B533-4EFE-8BB3-8EBB4A5E32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85788" cy="6858000"/>
          </a:xfrm>
          <a:prstGeom prst="rect">
            <a:avLst/>
          </a:prstGeom>
          <a:solidFill>
            <a:srgbClr val="D0CE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2335" y="2745735"/>
            <a:ext cx="2774103" cy="1701573"/>
          </a:xfrm>
          <a:solidFill>
            <a:srgbClr val="FFFFFF"/>
          </a:solidFill>
          <a:ln w="25400" cap="sq">
            <a:solidFill>
              <a:srgbClr val="404040"/>
            </a:solidFill>
            <a:miter lim="800000"/>
          </a:ln>
        </p:spPr>
        <p:txBody>
          <a:bodyPr>
            <a:normAutofit/>
          </a:bodyPr>
          <a:lstStyle/>
          <a:p>
            <a:pPr algn="ctr"/>
            <a:r>
              <a:rPr lang="en-US" sz="3600" b="1" dirty="0">
                <a:solidFill>
                  <a:srgbClr val="262626"/>
                </a:solidFill>
              </a:rPr>
              <a:t>Examples of God-Fearing</a:t>
            </a:r>
            <a:br>
              <a:rPr lang="en-US" sz="3600" b="1" dirty="0">
                <a:solidFill>
                  <a:srgbClr val="262626"/>
                </a:solidFill>
              </a:rPr>
            </a:br>
            <a:r>
              <a:rPr lang="en-US" sz="3600" b="1" dirty="0">
                <a:solidFill>
                  <a:srgbClr val="262626"/>
                </a:solidFill>
              </a:rPr>
              <a:t>People</a:t>
            </a:r>
          </a:p>
        </p:txBody>
      </p:sp>
      <p:sp>
        <p:nvSpPr>
          <p:cNvPr id="3" name="Content Placeholder 2"/>
          <p:cNvSpPr>
            <a:spLocks noGrp="1"/>
          </p:cNvSpPr>
          <p:nvPr>
            <p:ph idx="1"/>
          </p:nvPr>
        </p:nvSpPr>
        <p:spPr>
          <a:xfrm>
            <a:off x="3985788" y="0"/>
            <a:ext cx="5158212" cy="6858000"/>
          </a:xfrm>
        </p:spPr>
        <p:txBody>
          <a:bodyPr anchor="ctr">
            <a:normAutofit lnSpcReduction="10000"/>
          </a:bodyPr>
          <a:lstStyle/>
          <a:p>
            <a:r>
              <a:rPr lang="en-US" dirty="0"/>
              <a:t>Luke 12:5 But I will show you whom you should fear: Fear him who, after the killing of the body, has power to throw you into hell. Yes, I tell you, fear him. NIV</a:t>
            </a:r>
          </a:p>
          <a:p>
            <a:r>
              <a:rPr lang="en-US" dirty="0"/>
              <a:t>The fear of God marks the beginning of the way to salvation through Christ, as we see when Peter visits Cornelius’ house and declares that God “accepts men from every nation who fear him and do what is right” (Acts 10:35 NIV).</a:t>
            </a:r>
          </a:p>
          <a:p>
            <a:r>
              <a:rPr lang="en-US" dirty="0"/>
              <a:t>About the early church we read, “Encouraged by the Holy Spirit, it grew in numbers, living in the fear of the Lord” (Acts 9:31 NIV).</a:t>
            </a:r>
          </a:p>
        </p:txBody>
      </p:sp>
    </p:spTree>
    <p:extLst>
      <p:ext uri="{BB962C8B-B14F-4D97-AF65-F5344CB8AC3E}">
        <p14:creationId xmlns:p14="http://schemas.microsoft.com/office/powerpoint/2010/main" val="368331571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B336162-B533-4EFE-8BB3-8EBB4A5E32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85788" cy="6858000"/>
          </a:xfrm>
          <a:prstGeom prst="rect">
            <a:avLst/>
          </a:prstGeom>
          <a:solidFill>
            <a:srgbClr val="D0CE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2335" y="2745736"/>
            <a:ext cx="2774103" cy="1366528"/>
          </a:xfrm>
          <a:solidFill>
            <a:srgbClr val="FFFFFF"/>
          </a:solidFill>
          <a:ln w="25400" cap="sq">
            <a:solidFill>
              <a:srgbClr val="404040"/>
            </a:solidFill>
            <a:miter lim="800000"/>
          </a:ln>
        </p:spPr>
        <p:txBody>
          <a:bodyPr>
            <a:normAutofit/>
          </a:bodyPr>
          <a:lstStyle/>
          <a:p>
            <a:pPr algn="ctr"/>
            <a:r>
              <a:rPr lang="en-US" sz="3600" b="1" dirty="0">
                <a:solidFill>
                  <a:srgbClr val="262626"/>
                </a:solidFill>
              </a:rPr>
              <a:t>Examples of God-Fearing</a:t>
            </a:r>
          </a:p>
        </p:txBody>
      </p:sp>
      <p:sp>
        <p:nvSpPr>
          <p:cNvPr id="3" name="Content Placeholder 2"/>
          <p:cNvSpPr>
            <a:spLocks noGrp="1"/>
          </p:cNvSpPr>
          <p:nvPr>
            <p:ph idx="1"/>
          </p:nvPr>
        </p:nvSpPr>
        <p:spPr>
          <a:xfrm>
            <a:off x="3985788" y="0"/>
            <a:ext cx="5158212" cy="6858000"/>
          </a:xfrm>
        </p:spPr>
        <p:txBody>
          <a:bodyPr anchor="ctr">
            <a:normAutofit/>
          </a:bodyPr>
          <a:lstStyle/>
          <a:p>
            <a:r>
              <a:rPr lang="en-US" dirty="0"/>
              <a:t>Honour all men. Love the brotherhood. Fear God. Honour the king. (1 Peter 2:17)</a:t>
            </a:r>
          </a:p>
          <a:p>
            <a:r>
              <a:rPr lang="en-US" dirty="0"/>
              <a:t>Therefore, since we have these promises, dear friends, let us purify ourselves from everything that contaminates body and spirit, perfecting holiness out of reverence (fear KJV) for God. (2 Cor 7:1)</a:t>
            </a:r>
          </a:p>
          <a:p>
            <a:r>
              <a:rPr lang="en-US" dirty="0"/>
              <a:t>Therefore, since we are receiving a kingdom that cannot be shaken, let us be thankful, and so worship God acceptably with reverence and awe (godly fear KJV), (Heb. 12:28, 29)</a:t>
            </a:r>
          </a:p>
        </p:txBody>
      </p:sp>
    </p:spTree>
    <p:extLst>
      <p:ext uri="{BB962C8B-B14F-4D97-AF65-F5344CB8AC3E}">
        <p14:creationId xmlns:p14="http://schemas.microsoft.com/office/powerpoint/2010/main" val="371124027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B336162-B533-4EFE-8BB3-8EBB4A5E32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85788" cy="6858000"/>
          </a:xfrm>
          <a:prstGeom prst="rect">
            <a:avLst/>
          </a:prstGeom>
          <a:solidFill>
            <a:srgbClr val="D0CE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2335" y="2189019"/>
            <a:ext cx="2993701" cy="2521526"/>
          </a:xfrm>
          <a:solidFill>
            <a:srgbClr val="FFFFFF"/>
          </a:solidFill>
          <a:ln w="25400" cap="sq">
            <a:solidFill>
              <a:srgbClr val="404040"/>
            </a:solidFill>
            <a:miter lim="800000"/>
          </a:ln>
        </p:spPr>
        <p:txBody>
          <a:bodyPr>
            <a:normAutofit/>
          </a:bodyPr>
          <a:lstStyle/>
          <a:p>
            <a:pPr algn="ctr"/>
            <a:r>
              <a:rPr lang="en-US" sz="3600" b="1" dirty="0">
                <a:solidFill>
                  <a:srgbClr val="262626"/>
                </a:solidFill>
              </a:rPr>
              <a:t>Consequences for not Fearing God</a:t>
            </a:r>
          </a:p>
        </p:txBody>
      </p:sp>
      <p:sp>
        <p:nvSpPr>
          <p:cNvPr id="3" name="Content Placeholder 2"/>
          <p:cNvSpPr>
            <a:spLocks noGrp="1"/>
          </p:cNvSpPr>
          <p:nvPr>
            <p:ph idx="1"/>
          </p:nvPr>
        </p:nvSpPr>
        <p:spPr>
          <a:xfrm>
            <a:off x="3985788" y="0"/>
            <a:ext cx="5158212" cy="6858000"/>
          </a:xfrm>
        </p:spPr>
        <p:txBody>
          <a:bodyPr anchor="ctr">
            <a:normAutofit/>
          </a:bodyPr>
          <a:lstStyle/>
          <a:p>
            <a:r>
              <a:rPr lang="en-US" dirty="0"/>
              <a:t>Pharaoh and the plagues</a:t>
            </a:r>
          </a:p>
          <a:p>
            <a:pPr lvl="1"/>
            <a:r>
              <a:rPr lang="en-US" dirty="0"/>
              <a:t>Exodus 9:30</a:t>
            </a:r>
          </a:p>
          <a:p>
            <a:r>
              <a:rPr lang="en-US" dirty="0"/>
              <a:t>Pharaoh and Exodus</a:t>
            </a:r>
          </a:p>
          <a:p>
            <a:pPr lvl="1"/>
            <a:r>
              <a:rPr lang="en-US" dirty="0"/>
              <a:t>After releasing Israel, Pharaoh pursues them – even after all the plagues</a:t>
            </a:r>
          </a:p>
          <a:p>
            <a:pPr lvl="1"/>
            <a:r>
              <a:rPr lang="en-US" dirty="0"/>
              <a:t>Army is destroyed as a result</a:t>
            </a:r>
          </a:p>
          <a:p>
            <a:r>
              <a:rPr lang="en-US" dirty="0"/>
              <a:t>Malachi 3:5 – God promises to bring judgment on those who don’t fear</a:t>
            </a:r>
          </a:p>
          <a:p>
            <a:r>
              <a:rPr lang="en-US" dirty="0"/>
              <a:t>Compare to Malachi 3:16-17 God promises to preserve those who do fear</a:t>
            </a:r>
          </a:p>
        </p:txBody>
      </p:sp>
    </p:spTree>
    <p:extLst>
      <p:ext uri="{BB962C8B-B14F-4D97-AF65-F5344CB8AC3E}">
        <p14:creationId xmlns:p14="http://schemas.microsoft.com/office/powerpoint/2010/main" val="139448285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B336162-B533-4EFE-8BB3-8EBB4A5E32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85788" cy="6858000"/>
          </a:xfrm>
          <a:prstGeom prst="rect">
            <a:avLst/>
          </a:prstGeom>
          <a:solidFill>
            <a:srgbClr val="D0CE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2335" y="2189019"/>
            <a:ext cx="2993701" cy="2521526"/>
          </a:xfrm>
          <a:solidFill>
            <a:srgbClr val="FFFFFF"/>
          </a:solidFill>
          <a:ln w="25400" cap="sq">
            <a:solidFill>
              <a:srgbClr val="404040"/>
            </a:solidFill>
            <a:miter lim="800000"/>
          </a:ln>
        </p:spPr>
        <p:txBody>
          <a:bodyPr>
            <a:normAutofit/>
          </a:bodyPr>
          <a:lstStyle/>
          <a:p>
            <a:pPr algn="ctr"/>
            <a:r>
              <a:rPr lang="en-US" sz="3600" b="1" dirty="0">
                <a:solidFill>
                  <a:srgbClr val="262626"/>
                </a:solidFill>
              </a:rPr>
              <a:t>Consequences of Fearing God</a:t>
            </a:r>
          </a:p>
        </p:txBody>
      </p:sp>
      <p:sp>
        <p:nvSpPr>
          <p:cNvPr id="3" name="Content Placeholder 2"/>
          <p:cNvSpPr>
            <a:spLocks noGrp="1"/>
          </p:cNvSpPr>
          <p:nvPr>
            <p:ph idx="1"/>
          </p:nvPr>
        </p:nvSpPr>
        <p:spPr>
          <a:xfrm>
            <a:off x="3985788" y="0"/>
            <a:ext cx="5158212" cy="6858000"/>
          </a:xfrm>
        </p:spPr>
        <p:txBody>
          <a:bodyPr anchor="ctr">
            <a:normAutofit fontScale="92500" lnSpcReduction="10000"/>
          </a:bodyPr>
          <a:lstStyle/>
          <a:p>
            <a:r>
              <a:rPr lang="en-US" dirty="0"/>
              <a:t>God will bring blessing upon them (Ps 115:13) (Favor)</a:t>
            </a:r>
          </a:p>
          <a:p>
            <a:r>
              <a:rPr lang="en-US" dirty="0"/>
              <a:t>He will confide in them (Ps 25:14). (Knowledge and guidance)</a:t>
            </a:r>
          </a:p>
          <a:p>
            <a:r>
              <a:rPr lang="en-US" dirty="0"/>
              <a:t>They will avoid evil (Prov 16:6), (Consequences of living in a sin-filled world)</a:t>
            </a:r>
          </a:p>
          <a:p>
            <a:r>
              <a:rPr lang="en-US" dirty="0"/>
              <a:t>God will have mercy upon them (Lk 1:50). (Compassion)</a:t>
            </a:r>
          </a:p>
          <a:p>
            <a:r>
              <a:rPr lang="en-US" dirty="0"/>
              <a:t>Those who fear God will gain… </a:t>
            </a:r>
          </a:p>
          <a:p>
            <a:pPr lvl="1"/>
            <a:r>
              <a:rPr lang="en-US" dirty="0"/>
              <a:t>life (Prov 19:23), </a:t>
            </a:r>
          </a:p>
          <a:p>
            <a:pPr lvl="1"/>
            <a:r>
              <a:rPr lang="en-US" dirty="0"/>
              <a:t>knowledge (Prov 1:7) </a:t>
            </a:r>
          </a:p>
          <a:p>
            <a:pPr lvl="1"/>
            <a:r>
              <a:rPr lang="en-US" dirty="0"/>
              <a:t>wisdom (Prov 9:10). </a:t>
            </a:r>
          </a:p>
          <a:p>
            <a:r>
              <a:rPr lang="en-US" dirty="0"/>
              <a:t>The wisdom that begins with the fear of God is closely related to knowledge and obedience (Ps 111:10). The fear of God is a fundamental quality of people who know and obey God.</a:t>
            </a:r>
          </a:p>
        </p:txBody>
      </p:sp>
    </p:spTree>
    <p:extLst>
      <p:ext uri="{BB962C8B-B14F-4D97-AF65-F5344CB8AC3E}">
        <p14:creationId xmlns:p14="http://schemas.microsoft.com/office/powerpoint/2010/main" val="382616821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B336162-B533-4EFE-8BB3-8EBB4A5E32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85788" cy="6858000"/>
          </a:xfrm>
          <a:prstGeom prst="rect">
            <a:avLst/>
          </a:prstGeom>
          <a:solidFill>
            <a:srgbClr val="D0CE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2335" y="2189019"/>
            <a:ext cx="2993701" cy="2521526"/>
          </a:xfrm>
          <a:solidFill>
            <a:srgbClr val="FFFFFF"/>
          </a:solidFill>
          <a:ln w="25400" cap="sq">
            <a:solidFill>
              <a:srgbClr val="404040"/>
            </a:solidFill>
            <a:miter lim="800000"/>
          </a:ln>
        </p:spPr>
        <p:txBody>
          <a:bodyPr>
            <a:normAutofit/>
          </a:bodyPr>
          <a:lstStyle/>
          <a:p>
            <a:pPr algn="ctr"/>
            <a:r>
              <a:rPr lang="en-US" sz="3600" b="1" dirty="0">
                <a:solidFill>
                  <a:srgbClr val="262626"/>
                </a:solidFill>
              </a:rPr>
              <a:t>How Can I Fear the Lord?</a:t>
            </a:r>
          </a:p>
        </p:txBody>
      </p:sp>
      <p:sp>
        <p:nvSpPr>
          <p:cNvPr id="3" name="Content Placeholder 2"/>
          <p:cNvSpPr>
            <a:spLocks noGrp="1"/>
          </p:cNvSpPr>
          <p:nvPr>
            <p:ph idx="1"/>
          </p:nvPr>
        </p:nvSpPr>
        <p:spPr>
          <a:xfrm>
            <a:off x="3985788" y="0"/>
            <a:ext cx="5158212" cy="6858000"/>
          </a:xfrm>
        </p:spPr>
        <p:txBody>
          <a:bodyPr anchor="ctr">
            <a:normAutofit/>
          </a:bodyPr>
          <a:lstStyle/>
          <a:p>
            <a:r>
              <a:rPr lang="en-US" dirty="0"/>
              <a:t>Prayer—Jeremiah 32:38-41; Psalm 86:11</a:t>
            </a:r>
          </a:p>
          <a:p>
            <a:r>
              <a:rPr lang="en-US" dirty="0"/>
              <a:t>Exposure to the Word of God—Deuteronomy 4:10; Proverbs 2:1-10</a:t>
            </a:r>
          </a:p>
          <a:p>
            <a:r>
              <a:rPr lang="en-US" dirty="0"/>
              <a:t>Respect for authority—John 5:19, 14:31, 12:49-50</a:t>
            </a:r>
          </a:p>
          <a:p>
            <a:r>
              <a:rPr lang="en-US" dirty="0"/>
              <a:t>Realization of their sinful, needy condition—Proverbs 3:7</a:t>
            </a:r>
          </a:p>
          <a:p>
            <a:r>
              <a:rPr lang="en-US" dirty="0"/>
              <a:t>Recognition of the presence of God</a:t>
            </a:r>
          </a:p>
          <a:p>
            <a:r>
              <a:rPr lang="en-US" dirty="0"/>
              <a:t>Understanding their need for God—Acts 17:24-25</a:t>
            </a:r>
          </a:p>
        </p:txBody>
      </p:sp>
    </p:spTree>
    <p:extLst>
      <p:ext uri="{BB962C8B-B14F-4D97-AF65-F5344CB8AC3E}">
        <p14:creationId xmlns:p14="http://schemas.microsoft.com/office/powerpoint/2010/main" val="261610800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80EDA8C2-437C-40AB-9A41-A5A9FB6A7F97}"/>
              </a:ext>
            </a:extLst>
          </p:cNvPr>
          <p:cNvPicPr>
            <a:picLocks noGrp="1" noChangeAspect="1"/>
          </p:cNvPicPr>
          <p:nvPr>
            <p:ph idx="1"/>
          </p:nvPr>
        </p:nvPicPr>
        <p:blipFill>
          <a:blip r:embed="rId3"/>
          <a:stretch>
            <a:fillRect/>
          </a:stretch>
        </p:blipFill>
        <p:spPr>
          <a:xfrm>
            <a:off x="1786466" y="643466"/>
            <a:ext cx="5571067" cy="5571067"/>
          </a:xfrm>
          <a:prstGeom prst="rect">
            <a:avLst/>
          </a:prstGeom>
        </p:spPr>
      </p:pic>
    </p:spTree>
    <p:extLst>
      <p:ext uri="{BB962C8B-B14F-4D97-AF65-F5344CB8AC3E}">
        <p14:creationId xmlns:p14="http://schemas.microsoft.com/office/powerpoint/2010/main" val="646748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622F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E5CF0C36-5133-4162-87AA-A71BB08C75F9}"/>
              </a:ext>
            </a:extLst>
          </p:cNvPr>
          <p:cNvPicPr>
            <a:picLocks noGrp="1" noChangeAspect="1"/>
          </p:cNvPicPr>
          <p:nvPr>
            <p:ph idx="1"/>
          </p:nvPr>
        </p:nvPicPr>
        <p:blipFill rotWithShape="1">
          <a:blip r:embed="rId2"/>
          <a:srcRect t="3537"/>
          <a:stretch/>
        </p:blipFill>
        <p:spPr>
          <a:xfrm>
            <a:off x="857955" y="643466"/>
            <a:ext cx="7428089" cy="5571067"/>
          </a:xfrm>
          <a:prstGeom prst="rect">
            <a:avLst/>
          </a:prstGeom>
        </p:spPr>
      </p:pic>
    </p:spTree>
    <p:extLst>
      <p:ext uri="{BB962C8B-B14F-4D97-AF65-F5344CB8AC3E}">
        <p14:creationId xmlns:p14="http://schemas.microsoft.com/office/powerpoint/2010/main" val="12460599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4C7F1600-94A3-4406-9A79-5060C61C8283}"/>
              </a:ext>
            </a:extLst>
          </p:cNvPr>
          <p:cNvPicPr>
            <a:picLocks noGrp="1" noChangeAspect="1"/>
          </p:cNvPicPr>
          <p:nvPr>
            <p:ph idx="1"/>
          </p:nvPr>
        </p:nvPicPr>
        <p:blipFill>
          <a:blip r:embed="rId3"/>
          <a:stretch>
            <a:fillRect/>
          </a:stretch>
        </p:blipFill>
        <p:spPr>
          <a:xfrm>
            <a:off x="1786466" y="643467"/>
            <a:ext cx="5571066" cy="5571066"/>
          </a:xfrm>
          <a:prstGeom prst="rect">
            <a:avLst/>
          </a:prstGeom>
        </p:spPr>
      </p:pic>
    </p:spTree>
    <p:extLst>
      <p:ext uri="{BB962C8B-B14F-4D97-AF65-F5344CB8AC3E}">
        <p14:creationId xmlns:p14="http://schemas.microsoft.com/office/powerpoint/2010/main" val="31935611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7A68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descr="A picture containing grass&#10;&#10;Description automatically generated">
            <a:extLst>
              <a:ext uri="{FF2B5EF4-FFF2-40B4-BE49-F238E27FC236}">
                <a16:creationId xmlns:a16="http://schemas.microsoft.com/office/drawing/2014/main" id="{4812CA94-25CF-4D57-865C-5B2DF6A602BE}"/>
              </a:ext>
            </a:extLst>
          </p:cNvPr>
          <p:cNvPicPr>
            <a:picLocks noGrp="1" noChangeAspect="1"/>
          </p:cNvPicPr>
          <p:nvPr>
            <p:ph idx="1"/>
          </p:nvPr>
        </p:nvPicPr>
        <p:blipFill>
          <a:blip r:embed="rId3"/>
          <a:stretch>
            <a:fillRect/>
          </a:stretch>
        </p:blipFill>
        <p:spPr>
          <a:xfrm>
            <a:off x="2065020" y="643467"/>
            <a:ext cx="5013959" cy="5571066"/>
          </a:xfrm>
          <a:prstGeom prst="rect">
            <a:avLst/>
          </a:prstGeom>
        </p:spPr>
      </p:pic>
    </p:spTree>
    <p:extLst>
      <p:ext uri="{BB962C8B-B14F-4D97-AF65-F5344CB8AC3E}">
        <p14:creationId xmlns:p14="http://schemas.microsoft.com/office/powerpoint/2010/main" val="9298405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700F1CC-EA79-40B1-8991-E22F5EBBB29B}"/>
              </a:ext>
            </a:extLst>
          </p:cNvPr>
          <p:cNvSpPr>
            <a:spLocks noGrp="1"/>
          </p:cNvSpPr>
          <p:nvPr>
            <p:ph idx="1"/>
          </p:nvPr>
        </p:nvSpPr>
        <p:spPr>
          <a:xfrm>
            <a:off x="110836" y="124692"/>
            <a:ext cx="8866909" cy="6608618"/>
          </a:xfrm>
        </p:spPr>
        <p:txBody>
          <a:bodyPr>
            <a:normAutofit fontScale="92500"/>
          </a:bodyPr>
          <a:lstStyle/>
          <a:p>
            <a:r>
              <a:rPr lang="en-US" dirty="0"/>
              <a:t>Romans 3:9 What then? are we better than they? No, in no wise: for we have before proved both Jews and Gentiles, that they are all under sin;</a:t>
            </a:r>
          </a:p>
          <a:p>
            <a:r>
              <a:rPr lang="en-US" dirty="0"/>
              <a:t>10 As it is written, There is none righteous, no, not one:</a:t>
            </a:r>
          </a:p>
          <a:p>
            <a:r>
              <a:rPr lang="en-US" dirty="0"/>
              <a:t>11 There is none that </a:t>
            </a:r>
            <a:r>
              <a:rPr lang="en-US" dirty="0" err="1"/>
              <a:t>understandeth</a:t>
            </a:r>
            <a:r>
              <a:rPr lang="en-US" dirty="0"/>
              <a:t>, there is none that </a:t>
            </a:r>
            <a:r>
              <a:rPr lang="en-US" dirty="0" err="1"/>
              <a:t>seeketh</a:t>
            </a:r>
            <a:r>
              <a:rPr lang="en-US" dirty="0"/>
              <a:t> after God.</a:t>
            </a:r>
          </a:p>
          <a:p>
            <a:r>
              <a:rPr lang="en-US" dirty="0"/>
              <a:t>12 They are all gone out of the way, they are together become unprofitable; there is none that doeth good, no, not one.</a:t>
            </a:r>
          </a:p>
          <a:p>
            <a:r>
              <a:rPr lang="en-US" dirty="0"/>
              <a:t>13 Their throat is an open </a:t>
            </a:r>
            <a:r>
              <a:rPr lang="en-US" dirty="0" err="1"/>
              <a:t>sepulchre</a:t>
            </a:r>
            <a:r>
              <a:rPr lang="en-US" dirty="0"/>
              <a:t>; with their tongues they have used deceit; the poison of asps is under their lips:</a:t>
            </a:r>
          </a:p>
          <a:p>
            <a:r>
              <a:rPr lang="en-US" dirty="0"/>
              <a:t>14 Whose mouth is full of cursing and bitterness:</a:t>
            </a:r>
          </a:p>
          <a:p>
            <a:r>
              <a:rPr lang="en-US" dirty="0"/>
              <a:t>15 Their feet are swift to shed blood:</a:t>
            </a:r>
          </a:p>
          <a:p>
            <a:r>
              <a:rPr lang="en-US" dirty="0"/>
              <a:t>16 Destruction and misery are in their ways:</a:t>
            </a:r>
          </a:p>
          <a:p>
            <a:r>
              <a:rPr lang="en-US" dirty="0"/>
              <a:t>17 And the way of peace have they not known:</a:t>
            </a:r>
          </a:p>
          <a:p>
            <a:r>
              <a:rPr lang="en-US" dirty="0"/>
              <a:t>18 </a:t>
            </a:r>
            <a:r>
              <a:rPr lang="en-US" b="1" u="sng" dirty="0"/>
              <a:t>There is no fear of God before their eyes.</a:t>
            </a:r>
          </a:p>
        </p:txBody>
      </p:sp>
    </p:spTree>
    <p:extLst>
      <p:ext uri="{BB962C8B-B14F-4D97-AF65-F5344CB8AC3E}">
        <p14:creationId xmlns:p14="http://schemas.microsoft.com/office/powerpoint/2010/main" val="21329322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378B4DF6-D3F3-4719-8CD6-D8732758C793}"/>
              </a:ext>
            </a:extLst>
          </p:cNvPr>
          <p:cNvPicPr>
            <a:picLocks noGrp="1" noChangeAspect="1"/>
          </p:cNvPicPr>
          <p:nvPr>
            <p:ph idx="1"/>
          </p:nvPr>
        </p:nvPicPr>
        <p:blipFill>
          <a:blip r:embed="rId3"/>
          <a:stretch>
            <a:fillRect/>
          </a:stretch>
        </p:blipFill>
        <p:spPr>
          <a:xfrm>
            <a:off x="482600" y="1312736"/>
            <a:ext cx="8178799" cy="4232527"/>
          </a:xfrm>
          <a:prstGeom prst="rect">
            <a:avLst/>
          </a:prstGeom>
        </p:spPr>
      </p:pic>
    </p:spTree>
    <p:extLst>
      <p:ext uri="{BB962C8B-B14F-4D97-AF65-F5344CB8AC3E}">
        <p14:creationId xmlns:p14="http://schemas.microsoft.com/office/powerpoint/2010/main" val="1941085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1" descr="A picture containing person, animal, piece&#10;&#10;Description automatically generated">
            <a:extLst>
              <a:ext uri="{FF2B5EF4-FFF2-40B4-BE49-F238E27FC236}">
                <a16:creationId xmlns:a16="http://schemas.microsoft.com/office/drawing/2014/main" id="{9454FF0D-38BE-4204-A2D4-9FB7159A7F61}"/>
              </a:ext>
            </a:extLst>
          </p:cNvPr>
          <p:cNvPicPr>
            <a:picLocks noGrp="1" noChangeAspect="1"/>
          </p:cNvPicPr>
          <p:nvPr>
            <p:ph idx="1"/>
          </p:nvPr>
        </p:nvPicPr>
        <p:blipFill>
          <a:blip r:embed="rId3"/>
          <a:stretch>
            <a:fillRect/>
          </a:stretch>
        </p:blipFill>
        <p:spPr>
          <a:xfrm>
            <a:off x="482600" y="1282065"/>
            <a:ext cx="8178799" cy="4293869"/>
          </a:xfrm>
          <a:prstGeom prst="rect">
            <a:avLst/>
          </a:prstGeom>
        </p:spPr>
      </p:pic>
    </p:spTree>
    <p:extLst>
      <p:ext uri="{BB962C8B-B14F-4D97-AF65-F5344CB8AC3E}">
        <p14:creationId xmlns:p14="http://schemas.microsoft.com/office/powerpoint/2010/main" val="34177183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picture containing indoor&#10;&#10;Description automatically generated">
            <a:extLst>
              <a:ext uri="{FF2B5EF4-FFF2-40B4-BE49-F238E27FC236}">
                <a16:creationId xmlns:a16="http://schemas.microsoft.com/office/drawing/2014/main" id="{3F5AD3B4-F0E3-4DC4-8D71-DA06A0BB51AE}"/>
              </a:ext>
            </a:extLst>
          </p:cNvPr>
          <p:cNvPicPr>
            <a:picLocks noGrp="1" noChangeAspect="1"/>
          </p:cNvPicPr>
          <p:nvPr>
            <p:ph idx="1"/>
          </p:nvPr>
        </p:nvPicPr>
        <p:blipFill>
          <a:blip r:embed="rId3"/>
          <a:stretch>
            <a:fillRect/>
          </a:stretch>
        </p:blipFill>
        <p:spPr>
          <a:xfrm>
            <a:off x="482600" y="1128712"/>
            <a:ext cx="8178799" cy="4600574"/>
          </a:xfrm>
          <a:prstGeom prst="rect">
            <a:avLst/>
          </a:prstGeom>
        </p:spPr>
      </p:pic>
    </p:spTree>
    <p:extLst>
      <p:ext uri="{BB962C8B-B14F-4D97-AF65-F5344CB8AC3E}">
        <p14:creationId xmlns:p14="http://schemas.microsoft.com/office/powerpoint/2010/main" val="37654960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4F9CF143-EB2A-4445-BB78-4E28BB2E5AAE}"/>
              </a:ext>
            </a:extLst>
          </p:cNvPr>
          <p:cNvPicPr>
            <a:picLocks noGrp="1" noChangeAspect="1"/>
          </p:cNvPicPr>
          <p:nvPr>
            <p:ph idx="1"/>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8466284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AC78215-30A1-4CDC-9C43-3BF022DDF00E}"/>
              </a:ext>
            </a:extLst>
          </p:cNvPr>
          <p:cNvPicPr>
            <a:picLocks noGrp="1" noChangeAspect="1"/>
          </p:cNvPicPr>
          <p:nvPr>
            <p:ph idx="1"/>
          </p:nvPr>
        </p:nvPicPr>
        <p:blipFill>
          <a:blip r:embed="rId3"/>
          <a:stretch>
            <a:fillRect/>
          </a:stretch>
        </p:blipFill>
        <p:spPr>
          <a:xfrm>
            <a:off x="857955" y="643466"/>
            <a:ext cx="7428089" cy="5571067"/>
          </a:xfrm>
          <a:prstGeom prst="rect">
            <a:avLst/>
          </a:prstGeom>
        </p:spPr>
      </p:pic>
    </p:spTree>
    <p:extLst>
      <p:ext uri="{BB962C8B-B14F-4D97-AF65-F5344CB8AC3E}">
        <p14:creationId xmlns:p14="http://schemas.microsoft.com/office/powerpoint/2010/main" val="255921178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TotalTime>
  <Words>1629</Words>
  <Application>Microsoft Office PowerPoint</Application>
  <PresentationFormat>On-screen Show (4:3)</PresentationFormat>
  <Paragraphs>225</Paragraphs>
  <Slides>32</Slides>
  <Notes>29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32</vt:i4>
      </vt:variant>
    </vt:vector>
  </HeadingPairs>
  <TitlesOfParts>
    <vt:vector size="37" baseType="lpstr">
      <vt:lpstr>Arial</vt:lpstr>
      <vt:lpstr>Calibri</vt:lpstr>
      <vt:lpstr>Calibri Light</vt:lpstr>
      <vt:lpstr>Franklin Gothic Heavy</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Definition</vt:lpstr>
      <vt:lpstr>Actions of God-Fearing People</vt:lpstr>
      <vt:lpstr>Actions of God-Fearing People</vt:lpstr>
      <vt:lpstr>Terror vs. Reverence</vt:lpstr>
      <vt:lpstr>Jonah 1:3-16</vt:lpstr>
      <vt:lpstr>Jonah 1:3-16</vt:lpstr>
      <vt:lpstr>Terror vs. Reverence</vt:lpstr>
      <vt:lpstr>Examples of God-Fearing People</vt:lpstr>
      <vt:lpstr>Examples of God-Fearing People</vt:lpstr>
      <vt:lpstr>Examples of God-Fearing</vt:lpstr>
      <vt:lpstr>Consequences for not Fearing God</vt:lpstr>
      <vt:lpstr>Consequences of Fearing God</vt:lpstr>
      <vt:lpstr>How Can I Fear the Lord?</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Auditorium</dc:creator>
  <cp:lastModifiedBy>Auditorium</cp:lastModifiedBy>
  <cp:revision>6</cp:revision>
  <dcterms:created xsi:type="dcterms:W3CDTF">2019-07-14T04:59:10Z</dcterms:created>
  <dcterms:modified xsi:type="dcterms:W3CDTF">2019-07-14T21:49:42Z</dcterms:modified>
</cp:coreProperties>
</file>