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5" r:id="rId3"/>
    <p:sldId id="324" r:id="rId4"/>
    <p:sldId id="322" r:id="rId5"/>
    <p:sldId id="323" r:id="rId6"/>
    <p:sldId id="296" r:id="rId7"/>
    <p:sldId id="319" r:id="rId8"/>
    <p:sldId id="320" r:id="rId9"/>
    <p:sldId id="321" r:id="rId10"/>
    <p:sldId id="297" r:id="rId11"/>
    <p:sldId id="318" r:id="rId12"/>
    <p:sldId id="257" r:id="rId13"/>
    <p:sldId id="326" r:id="rId14"/>
    <p:sldId id="327" r:id="rId15"/>
    <p:sldId id="268" r:id="rId16"/>
    <p:sldId id="269" r:id="rId17"/>
    <p:sldId id="270" r:id="rId18"/>
    <p:sldId id="328" r:id="rId19"/>
    <p:sldId id="272" r:id="rId20"/>
    <p:sldId id="273" r:id="rId21"/>
    <p:sldId id="274" r:id="rId22"/>
    <p:sldId id="275" r:id="rId23"/>
    <p:sldId id="279" r:id="rId24"/>
    <p:sldId id="280" r:id="rId25"/>
    <p:sldId id="281" r:id="rId26"/>
    <p:sldId id="282" r:id="rId27"/>
    <p:sldId id="283" r:id="rId28"/>
    <p:sldId id="329" r:id="rId29"/>
    <p:sldId id="284" r:id="rId30"/>
    <p:sldId id="285" r:id="rId31"/>
    <p:sldId id="286" r:id="rId32"/>
    <p:sldId id="330" r:id="rId33"/>
    <p:sldId id="289" r:id="rId34"/>
    <p:sldId id="290" r:id="rId35"/>
    <p:sldId id="291" r:id="rId36"/>
    <p:sldId id="292" r:id="rId37"/>
    <p:sldId id="293" r:id="rId38"/>
    <p:sldId id="334" r:id="rId39"/>
    <p:sldId id="333" r:id="rId40"/>
    <p:sldId id="335" r:id="rId41"/>
    <p:sldId id="336" r:id="rId42"/>
    <p:sldId id="337" r:id="rId43"/>
    <p:sldId id="338" r:id="rId44"/>
    <p:sldId id="295" r:id="rId45"/>
    <p:sldId id="276" r:id="rId46"/>
    <p:sldId id="277" r:id="rId47"/>
    <p:sldId id="278" r:id="rId48"/>
    <p:sldId id="258" r:id="rId49"/>
    <p:sldId id="259" r:id="rId50"/>
    <p:sldId id="260" r:id="rId51"/>
    <p:sldId id="261" r:id="rId52"/>
    <p:sldId id="262" r:id="rId53"/>
    <p:sldId id="263" r:id="rId54"/>
    <p:sldId id="264" r:id="rId55"/>
    <p:sldId id="265" r:id="rId56"/>
    <p:sldId id="266" r:id="rId57"/>
    <p:sldId id="267" r:id="rId58"/>
    <p:sldId id="298" r:id="rId59"/>
    <p:sldId id="299" r:id="rId60"/>
    <p:sldId id="300" r:id="rId61"/>
    <p:sldId id="339" r:id="rId62"/>
    <p:sldId id="301" r:id="rId63"/>
    <p:sldId id="302" r:id="rId64"/>
    <p:sldId id="303" r:id="rId65"/>
    <p:sldId id="304" r:id="rId66"/>
    <p:sldId id="305" r:id="rId67"/>
    <p:sldId id="306" r:id="rId68"/>
    <p:sldId id="307" r:id="rId69"/>
    <p:sldId id="308" r:id="rId70"/>
    <p:sldId id="309" r:id="rId71"/>
    <p:sldId id="310" r:id="rId72"/>
    <p:sldId id="311" r:id="rId73"/>
    <p:sldId id="312" r:id="rId74"/>
    <p:sldId id="313" r:id="rId75"/>
    <p:sldId id="314" r:id="rId76"/>
    <p:sldId id="315" r:id="rId77"/>
    <p:sldId id="316" r:id="rId78"/>
    <p:sldId id="317"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5EDB7E-1FE7-49F1-AA85-DEDA2141783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1486537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EDB7E-1FE7-49F1-AA85-DEDA2141783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669500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EDB7E-1FE7-49F1-AA85-DEDA2141783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2143535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5EDB7E-1FE7-49F1-AA85-DEDA2141783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3988997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EDB7E-1FE7-49F1-AA85-DEDA21417830}" type="datetimeFigureOut">
              <a:rPr lang="en-US" smtClean="0"/>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1596681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EDB7E-1FE7-49F1-AA85-DEDA21417830}"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3290256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5EDB7E-1FE7-49F1-AA85-DEDA21417830}" type="datetimeFigureOut">
              <a:rPr lang="en-US" smtClean="0"/>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4168371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5EDB7E-1FE7-49F1-AA85-DEDA21417830}" type="datetimeFigureOut">
              <a:rPr lang="en-US" smtClean="0"/>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320153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EDB7E-1FE7-49F1-AA85-DEDA21417830}" type="datetimeFigureOut">
              <a:rPr lang="en-US" smtClean="0"/>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27209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EDB7E-1FE7-49F1-AA85-DEDA21417830}"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303764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EDB7E-1FE7-49F1-AA85-DEDA21417830}" type="datetimeFigureOut">
              <a:rPr lang="en-US" smtClean="0"/>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1C926-A3D5-4222-9A53-9A5A7D0DA86C}" type="slidenum">
              <a:rPr lang="en-US" smtClean="0"/>
              <a:t>‹#›</a:t>
            </a:fld>
            <a:endParaRPr lang="en-US"/>
          </a:p>
        </p:txBody>
      </p:sp>
    </p:spTree>
    <p:extLst>
      <p:ext uri="{BB962C8B-B14F-4D97-AF65-F5344CB8AC3E}">
        <p14:creationId xmlns:p14="http://schemas.microsoft.com/office/powerpoint/2010/main" val="381264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EDB7E-1FE7-49F1-AA85-DEDA21417830}" type="datetimeFigureOut">
              <a:rPr lang="en-US" smtClean="0"/>
              <a:t>2/22/2018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01C926-A3D5-4222-9A53-9A5A7D0DA86C}" type="slidenum">
              <a:rPr lang="en-US" smtClean="0"/>
              <a:t>‹#›</a:t>
            </a:fld>
            <a:endParaRPr lang="en-US"/>
          </a:p>
        </p:txBody>
      </p:sp>
    </p:spTree>
    <p:extLst>
      <p:ext uri="{BB962C8B-B14F-4D97-AF65-F5344CB8AC3E}">
        <p14:creationId xmlns:p14="http://schemas.microsoft.com/office/powerpoint/2010/main" val="391080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biblica.com/en-us/bible/online-bible/niv/romans/6/"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biblia.com/bible/nkjv/John%208.31-36"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biblia.com/bible/nkjv/2%20Cor%209.7" TargetMode="External"/><Relationship Id="rId13" Type="http://schemas.openxmlformats.org/officeDocument/2006/relationships/hyperlink" Target="https://biblia.com/bible/nkjv/1%20Cor%2010.12" TargetMode="External"/><Relationship Id="rId18" Type="http://schemas.openxmlformats.org/officeDocument/2006/relationships/hyperlink" Target="https://biblia.com/bible/nkjv/James%201.26" TargetMode="External"/><Relationship Id="rId3" Type="http://schemas.openxmlformats.org/officeDocument/2006/relationships/hyperlink" Target="https://biblia.com/bible/nkjv/Heb%205.12-14" TargetMode="External"/><Relationship Id="rId21" Type="http://schemas.openxmlformats.org/officeDocument/2006/relationships/hyperlink" Target="https://biblia.com/bible/nkjv/Prov%2017.28" TargetMode="External"/><Relationship Id="rId7" Type="http://schemas.openxmlformats.org/officeDocument/2006/relationships/hyperlink" Target="https://biblia.com/bible/nkjv/2%20Tim%204.3-4" TargetMode="External"/><Relationship Id="rId12" Type="http://schemas.openxmlformats.org/officeDocument/2006/relationships/hyperlink" Target="https://biblia.com/bible/nkjv/Prov%2016.18" TargetMode="External"/><Relationship Id="rId17" Type="http://schemas.openxmlformats.org/officeDocument/2006/relationships/hyperlink" Target="https://biblia.com/bible/nkjv/1%20Tim%205.13" TargetMode="External"/><Relationship Id="rId2" Type="http://schemas.openxmlformats.org/officeDocument/2006/relationships/hyperlink" Target="https://biblia.com/bible/nkjv/1%20Pet%202.2" TargetMode="External"/><Relationship Id="rId16" Type="http://schemas.openxmlformats.org/officeDocument/2006/relationships/hyperlink" Target="https://biblia.com/bible/nkjv/1%20Pet%204.15" TargetMode="External"/><Relationship Id="rId20" Type="http://schemas.openxmlformats.org/officeDocument/2006/relationships/hyperlink" Target="https://biblia.com/bible/nkjv/Prov%2010.19" TargetMode="External"/><Relationship Id="rId1" Type="http://schemas.openxmlformats.org/officeDocument/2006/relationships/slideLayout" Target="../slideLayouts/slideLayout2.xml"/><Relationship Id="rId6" Type="http://schemas.openxmlformats.org/officeDocument/2006/relationships/hyperlink" Target="https://biblia.com/bible/nkjv/Jer%206.14" TargetMode="External"/><Relationship Id="rId11" Type="http://schemas.openxmlformats.org/officeDocument/2006/relationships/hyperlink" Target="https://biblia.com/bible/nkjv/Heb%2010.24-25" TargetMode="External"/><Relationship Id="rId24" Type="http://schemas.openxmlformats.org/officeDocument/2006/relationships/hyperlink" Target="https://biblia.com/bible/nkjv/Luke%209.62" TargetMode="External"/><Relationship Id="rId5" Type="http://schemas.openxmlformats.org/officeDocument/2006/relationships/hyperlink" Target="https://biblia.com/bible/nkjv/Isa%2030.9-10" TargetMode="External"/><Relationship Id="rId15" Type="http://schemas.openxmlformats.org/officeDocument/2006/relationships/hyperlink" Target="https://biblia.com/bible/nkjv/1%20Tim%203.6" TargetMode="External"/><Relationship Id="rId23" Type="http://schemas.openxmlformats.org/officeDocument/2006/relationships/hyperlink" Target="https://biblia.com/bible/nkjv/2%20Chron%2030.8" TargetMode="External"/><Relationship Id="rId10" Type="http://schemas.openxmlformats.org/officeDocument/2006/relationships/hyperlink" Target="https://biblia.com/bible/nkjv/John%204.23-24" TargetMode="External"/><Relationship Id="rId19" Type="http://schemas.openxmlformats.org/officeDocument/2006/relationships/hyperlink" Target="https://biblia.com/bible/nkjv/James%203.6-8" TargetMode="External"/><Relationship Id="rId4" Type="http://schemas.openxmlformats.org/officeDocument/2006/relationships/hyperlink" Target="https://biblia.com/bible/nkjv/Matt%205.6" TargetMode="External"/><Relationship Id="rId9" Type="http://schemas.openxmlformats.org/officeDocument/2006/relationships/hyperlink" Target="https://biblia.com/bible/nkjv/Luke%2012.19-20" TargetMode="External"/><Relationship Id="rId14" Type="http://schemas.openxmlformats.org/officeDocument/2006/relationships/hyperlink" Target="https://biblia.com/bible/nkjv/Prov%2021.24" TargetMode="External"/><Relationship Id="rId22" Type="http://schemas.openxmlformats.org/officeDocument/2006/relationships/hyperlink" Target="https://biblia.com/bible/nkjv/Acts%207.51"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biblia.com/bible/nkjv/2%20Cor%2013.5" TargetMode="External"/><Relationship Id="rId13" Type="http://schemas.openxmlformats.org/officeDocument/2006/relationships/hyperlink" Target="https://biblia.com/bible/nkjv/Prov%2022.13" TargetMode="External"/><Relationship Id="rId18" Type="http://schemas.openxmlformats.org/officeDocument/2006/relationships/hyperlink" Target="https://biblia.com/bible/nkjv/Prov%2023.17" TargetMode="External"/><Relationship Id="rId3" Type="http://schemas.openxmlformats.org/officeDocument/2006/relationships/hyperlink" Target="https://biblia.com/bible/nkjv/Matt%206.33" TargetMode="External"/><Relationship Id="rId21" Type="http://schemas.openxmlformats.org/officeDocument/2006/relationships/hyperlink" Target="https://biblia.com/bible/nkjv/Rom%2010.14-15" TargetMode="External"/><Relationship Id="rId7" Type="http://schemas.openxmlformats.org/officeDocument/2006/relationships/hyperlink" Target="https://biblia.com/bible/nkjv/Matt%207.3-5" TargetMode="External"/><Relationship Id="rId12" Type="http://schemas.openxmlformats.org/officeDocument/2006/relationships/hyperlink" Target="https://biblia.com/bible/nkjv/1%20Kings%2018.21" TargetMode="External"/><Relationship Id="rId17" Type="http://schemas.openxmlformats.org/officeDocument/2006/relationships/hyperlink" Target="https://biblia.com/bible/nkjv/Gal%205.26" TargetMode="External"/><Relationship Id="rId2" Type="http://schemas.openxmlformats.org/officeDocument/2006/relationships/hyperlink" Target="https://biblia.com/bible/nkjv/Matt%206.24" TargetMode="External"/><Relationship Id="rId16" Type="http://schemas.openxmlformats.org/officeDocument/2006/relationships/hyperlink" Target="https://biblia.com/bible/nkjv/Prov%2014.30" TargetMode="External"/><Relationship Id="rId20" Type="http://schemas.openxmlformats.org/officeDocument/2006/relationships/hyperlink" Target="https://biblia.com/bible/nkjv/Rom%2014.11" TargetMode="External"/><Relationship Id="rId1" Type="http://schemas.openxmlformats.org/officeDocument/2006/relationships/slideLayout" Target="../slideLayouts/slideLayout2.xml"/><Relationship Id="rId6" Type="http://schemas.openxmlformats.org/officeDocument/2006/relationships/hyperlink" Target="https://biblia.com/bible/nkjv/Matt%206.3-4" TargetMode="External"/><Relationship Id="rId11" Type="http://schemas.openxmlformats.org/officeDocument/2006/relationships/hyperlink" Target="https://biblia.com/bible/nkjv/James%203.9-12" TargetMode="External"/><Relationship Id="rId5" Type="http://schemas.openxmlformats.org/officeDocument/2006/relationships/hyperlink" Target="https://biblia.com/bible/nkjv/Luke%2017.10" TargetMode="External"/><Relationship Id="rId15" Type="http://schemas.openxmlformats.org/officeDocument/2006/relationships/hyperlink" Target="https://biblia.com/bible/nkjv/Titus%202.14" TargetMode="External"/><Relationship Id="rId10" Type="http://schemas.openxmlformats.org/officeDocument/2006/relationships/hyperlink" Target="https://biblia.com/bible/nkjv/2%20Tim%204.1-2" TargetMode="External"/><Relationship Id="rId19" Type="http://schemas.openxmlformats.org/officeDocument/2006/relationships/hyperlink" Target="https://biblia.com/bible/nkjv/Eph%203.14" TargetMode="External"/><Relationship Id="rId4" Type="http://schemas.openxmlformats.org/officeDocument/2006/relationships/hyperlink" Target="https://biblia.com/bible/nkjv/Matt%2010.37-39" TargetMode="External"/><Relationship Id="rId9" Type="http://schemas.openxmlformats.org/officeDocument/2006/relationships/hyperlink" Target="https://biblia.com/bible/nkjv/2%20Tim%201.6-7" TargetMode="External"/><Relationship Id="rId14" Type="http://schemas.openxmlformats.org/officeDocument/2006/relationships/hyperlink" Target="https://biblia.com/bible/nkjv/James%202.18" TargetMode="External"/><Relationship Id="rId22" Type="http://schemas.openxmlformats.org/officeDocument/2006/relationships/hyperlink" Target="https://biblia.com/bible/nkjv/Matt%2010.32-3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High Cost of Sin</a:t>
            </a:r>
            <a:endParaRPr lang="en-US" dirty="0"/>
          </a:p>
        </p:txBody>
      </p:sp>
      <p:sp>
        <p:nvSpPr>
          <p:cNvPr id="3" name="Subtitle 2"/>
          <p:cNvSpPr>
            <a:spLocks noGrp="1"/>
          </p:cNvSpPr>
          <p:nvPr>
            <p:ph type="subTitle" idx="1"/>
          </p:nvPr>
        </p:nvSpPr>
        <p:spPr/>
        <p:txBody>
          <a:bodyPr/>
          <a:lstStyle/>
          <a:p>
            <a:r>
              <a:rPr lang="en-US" dirty="0" smtClean="0"/>
              <a:t>Rom. 6:23</a:t>
            </a:r>
            <a:endParaRPr lang="en-US" dirty="0"/>
          </a:p>
        </p:txBody>
      </p:sp>
    </p:spTree>
    <p:extLst>
      <p:ext uri="{BB962C8B-B14F-4D97-AF65-F5344CB8AC3E}">
        <p14:creationId xmlns:p14="http://schemas.microsoft.com/office/powerpoint/2010/main" val="3535236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268" y="142740"/>
            <a:ext cx="11798030" cy="6598528"/>
          </a:xfrm>
        </p:spPr>
        <p:txBody>
          <a:bodyPr>
            <a:normAutofit fontScale="92500"/>
          </a:bodyPr>
          <a:lstStyle/>
          <a:p>
            <a:r>
              <a:rPr lang="en-US" sz="3600" dirty="0" smtClean="0"/>
              <a:t>The word "sin" comes from the Greek word "hamartia," which means </a:t>
            </a:r>
            <a:r>
              <a:rPr lang="en-US" sz="3600" b="1" u="sng" dirty="0" smtClean="0">
                <a:solidFill>
                  <a:srgbClr val="FF0000"/>
                </a:solidFill>
              </a:rPr>
              <a:t>"to miss the mark." </a:t>
            </a:r>
            <a:r>
              <a:rPr lang="en-US" sz="3600" dirty="0" smtClean="0"/>
              <a:t>The Bible variously defines sin as: </a:t>
            </a:r>
          </a:p>
          <a:p>
            <a:r>
              <a:rPr lang="en-US" sz="3600" b="1" u="sng" dirty="0" smtClean="0">
                <a:solidFill>
                  <a:srgbClr val="FF0000"/>
                </a:solidFill>
              </a:rPr>
              <a:t>1. A failure to do the things that are right </a:t>
            </a:r>
            <a:r>
              <a:rPr lang="en-US" sz="3600" dirty="0" smtClean="0"/>
              <a:t>(James 4:17). </a:t>
            </a:r>
            <a:r>
              <a:rPr lang="en-US" sz="3600" baseline="30000" dirty="0" smtClean="0"/>
              <a:t>17 </a:t>
            </a:r>
            <a:r>
              <a:rPr lang="en-US" sz="3600" dirty="0" smtClean="0"/>
              <a:t>Therefore to him that </a:t>
            </a:r>
            <a:r>
              <a:rPr lang="en-US" sz="3600" dirty="0" err="1" smtClean="0"/>
              <a:t>knoweth</a:t>
            </a:r>
            <a:r>
              <a:rPr lang="en-US" sz="3600" dirty="0" smtClean="0"/>
              <a:t> to do good, and doeth it not, to him it is sin.</a:t>
            </a:r>
          </a:p>
          <a:p>
            <a:r>
              <a:rPr lang="en-US" sz="3600" b="1" u="sng" dirty="0" smtClean="0">
                <a:solidFill>
                  <a:srgbClr val="FF0000"/>
                </a:solidFill>
              </a:rPr>
              <a:t>2. A transgression of God's law </a:t>
            </a:r>
            <a:r>
              <a:rPr lang="en-US" sz="3600" dirty="0" smtClean="0"/>
              <a:t>(I John 3:4). </a:t>
            </a:r>
            <a:r>
              <a:rPr lang="en-US" sz="3600" baseline="30000" dirty="0" smtClean="0"/>
              <a:t> </a:t>
            </a:r>
            <a:r>
              <a:rPr lang="en-US" sz="3600" dirty="0" smtClean="0"/>
              <a:t>Whosoever </a:t>
            </a:r>
            <a:r>
              <a:rPr lang="en-US" sz="3600" dirty="0" err="1" smtClean="0"/>
              <a:t>committeth</a:t>
            </a:r>
            <a:r>
              <a:rPr lang="en-US" sz="3600" dirty="0" smtClean="0"/>
              <a:t> sin </a:t>
            </a:r>
            <a:r>
              <a:rPr lang="en-US" sz="3600" dirty="0" err="1" smtClean="0"/>
              <a:t>transgresseth</a:t>
            </a:r>
            <a:r>
              <a:rPr lang="en-US" sz="3600" dirty="0" smtClean="0"/>
              <a:t> also the law: for sin is the transgression of the law.</a:t>
            </a:r>
            <a:br>
              <a:rPr lang="en-US" sz="3600" dirty="0" smtClean="0"/>
            </a:br>
            <a:r>
              <a:rPr lang="en-US" sz="3600" b="1" dirty="0" smtClean="0">
                <a:solidFill>
                  <a:srgbClr val="FF0000"/>
                </a:solidFill>
              </a:rPr>
              <a:t>3. </a:t>
            </a:r>
            <a:r>
              <a:rPr lang="en-US" sz="3600" b="1" u="sng" dirty="0" smtClean="0">
                <a:solidFill>
                  <a:srgbClr val="FF0000"/>
                </a:solidFill>
              </a:rPr>
              <a:t>All unrighteousness </a:t>
            </a:r>
            <a:r>
              <a:rPr lang="en-US" sz="3600" dirty="0" smtClean="0"/>
              <a:t>(I John 5:17). </a:t>
            </a:r>
            <a:r>
              <a:rPr lang="en-US" sz="3600" baseline="30000" dirty="0" smtClean="0"/>
              <a:t>17 </a:t>
            </a:r>
            <a:r>
              <a:rPr lang="en-US" sz="3600" dirty="0" smtClean="0"/>
              <a:t>All unrighteousness is sin: </a:t>
            </a:r>
            <a:br>
              <a:rPr lang="en-US" sz="3600" dirty="0" smtClean="0"/>
            </a:br>
            <a:r>
              <a:rPr lang="en-US" sz="3600" b="1" u="sng" dirty="0" smtClean="0">
                <a:solidFill>
                  <a:srgbClr val="FF0000"/>
                </a:solidFill>
              </a:rPr>
              <a:t>4  A Failure to have a good conscience. </a:t>
            </a:r>
            <a:r>
              <a:rPr lang="en-US" sz="3600" dirty="0" smtClean="0"/>
              <a:t>(Romans 14:23)</a:t>
            </a:r>
          </a:p>
          <a:p>
            <a:r>
              <a:rPr lang="en-US" sz="3600" baseline="30000" dirty="0" smtClean="0"/>
              <a:t>3 </a:t>
            </a:r>
            <a:r>
              <a:rPr lang="en-US" sz="3600" dirty="0" smtClean="0"/>
              <a:t>And he that </a:t>
            </a:r>
            <a:r>
              <a:rPr lang="en-US" sz="3600" dirty="0" err="1" smtClean="0"/>
              <a:t>doubteth</a:t>
            </a:r>
            <a:r>
              <a:rPr lang="en-US" sz="3600" dirty="0" smtClean="0"/>
              <a:t> is damned if he eat, because he </a:t>
            </a:r>
            <a:r>
              <a:rPr lang="en-US" sz="3600" dirty="0" err="1" smtClean="0"/>
              <a:t>eateth</a:t>
            </a:r>
            <a:r>
              <a:rPr lang="en-US" sz="3600" dirty="0" smtClean="0"/>
              <a:t> not of faith: for whatsoever is not of faith is sin.</a:t>
            </a:r>
          </a:p>
          <a:p>
            <a:r>
              <a:rPr lang="en-US" sz="3600" b="1" u="sng" dirty="0">
                <a:solidFill>
                  <a:srgbClr val="FF0000"/>
                </a:solidFill>
              </a:rPr>
              <a:t> </a:t>
            </a:r>
            <a:r>
              <a:rPr lang="en-US" sz="3600" b="1" u="sng" dirty="0" smtClean="0">
                <a:solidFill>
                  <a:srgbClr val="FF0000"/>
                </a:solidFill>
              </a:rPr>
              <a:t>5. The thought of foolishness.   (</a:t>
            </a:r>
            <a:r>
              <a:rPr lang="en-US" sz="3600" dirty="0" smtClean="0"/>
              <a:t>Prov. 24:9 ) .</a:t>
            </a:r>
          </a:p>
          <a:p>
            <a:endParaRPr lang="en-US" dirty="0"/>
          </a:p>
        </p:txBody>
      </p:sp>
    </p:spTree>
    <p:extLst>
      <p:ext uri="{BB962C8B-B14F-4D97-AF65-F5344CB8AC3E}">
        <p14:creationId xmlns:p14="http://schemas.microsoft.com/office/powerpoint/2010/main" val="7554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FF0000"/>
                </a:solidFill>
              </a:rPr>
              <a:t>Someone has said:</a:t>
            </a:r>
            <a:endParaRPr lang="en-US" sz="6600" b="1" u="sng"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endParaRPr lang="en-US" b="1" dirty="0" smtClean="0"/>
          </a:p>
          <a:p>
            <a:r>
              <a:rPr lang="en-US" sz="3900" b="1" u="sng" dirty="0" smtClean="0">
                <a:solidFill>
                  <a:srgbClr val="FF0000"/>
                </a:solidFill>
              </a:rPr>
              <a:t>Sin</a:t>
            </a:r>
            <a:r>
              <a:rPr lang="en-US" sz="3900" dirty="0" smtClean="0"/>
              <a:t> </a:t>
            </a:r>
            <a:r>
              <a:rPr lang="en-US" sz="3900" dirty="0"/>
              <a:t>will take you farther than you want to go</a:t>
            </a:r>
            <a:r>
              <a:rPr lang="en-US" sz="3900" dirty="0" smtClean="0"/>
              <a:t>,</a:t>
            </a:r>
          </a:p>
          <a:p>
            <a:r>
              <a:rPr lang="en-US" sz="3900" dirty="0" smtClean="0"/>
              <a:t>    Keep </a:t>
            </a:r>
            <a:r>
              <a:rPr lang="en-US" sz="3900" dirty="0"/>
              <a:t>you longer than you want to stay, </a:t>
            </a:r>
            <a:endParaRPr lang="en-US" sz="3900" dirty="0" smtClean="0"/>
          </a:p>
          <a:p>
            <a:r>
              <a:rPr lang="en-US" sz="3900" dirty="0" smtClean="0"/>
              <a:t>       </a:t>
            </a:r>
            <a:r>
              <a:rPr lang="en-US" sz="3900" dirty="0"/>
              <a:t>A</a:t>
            </a:r>
            <a:r>
              <a:rPr lang="en-US" sz="3900" dirty="0" smtClean="0"/>
              <a:t>nd </a:t>
            </a:r>
            <a:r>
              <a:rPr lang="en-US" sz="3900" dirty="0"/>
              <a:t>cost you more than you want to pay. </a:t>
            </a:r>
            <a:endParaRPr lang="en-US" sz="3900" dirty="0" smtClean="0"/>
          </a:p>
          <a:p>
            <a:r>
              <a:rPr lang="en-US" sz="3900" dirty="0" smtClean="0"/>
              <a:t>Not </a:t>
            </a:r>
            <a:r>
              <a:rPr lang="en-US" sz="3900" dirty="0"/>
              <a:t>only does sin have consequences, but also each time we sin, we reinforce a pattern that becomes harder and harder to break</a:t>
            </a:r>
            <a:r>
              <a:rPr lang="en-US" sz="3900" dirty="0" smtClean="0"/>
              <a:t>.</a:t>
            </a:r>
          </a:p>
          <a:p>
            <a:endParaRPr lang="en-US" sz="3900" dirty="0"/>
          </a:p>
          <a:p>
            <a:r>
              <a:rPr lang="en-US" sz="3900" dirty="0" smtClean="0"/>
              <a:t>      I John 2:1-2</a:t>
            </a:r>
            <a:endParaRPr lang="en-US" sz="3900" dirty="0"/>
          </a:p>
        </p:txBody>
      </p:sp>
    </p:spTree>
    <p:extLst>
      <p:ext uri="{BB962C8B-B14F-4D97-AF65-F5344CB8AC3E}">
        <p14:creationId xmlns:p14="http://schemas.microsoft.com/office/powerpoint/2010/main" val="2938098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719" y="0"/>
            <a:ext cx="10515600" cy="1325563"/>
          </a:xfrm>
        </p:spPr>
        <p:txBody>
          <a:bodyPr/>
          <a:lstStyle/>
          <a:p>
            <a:r>
              <a:rPr lang="en-US" b="1" u="sng" dirty="0" smtClean="0">
                <a:solidFill>
                  <a:srgbClr val="FF0000"/>
                </a:solidFill>
              </a:rPr>
              <a:t>The Wages of Sin</a:t>
            </a:r>
            <a:endParaRPr lang="en-US" b="1" u="sng" dirty="0">
              <a:solidFill>
                <a:srgbClr val="FF0000"/>
              </a:solidFill>
            </a:endParaRPr>
          </a:p>
        </p:txBody>
      </p:sp>
      <p:sp>
        <p:nvSpPr>
          <p:cNvPr id="3" name="Content Placeholder 2"/>
          <p:cNvSpPr>
            <a:spLocks noGrp="1"/>
          </p:cNvSpPr>
          <p:nvPr>
            <p:ph idx="1"/>
          </p:nvPr>
        </p:nvSpPr>
        <p:spPr>
          <a:xfrm>
            <a:off x="838200" y="1021404"/>
            <a:ext cx="10515600" cy="5155559"/>
          </a:xfrm>
        </p:spPr>
        <p:txBody>
          <a:bodyPr>
            <a:noAutofit/>
          </a:bodyPr>
          <a:lstStyle/>
          <a:p>
            <a:endParaRPr lang="en-US" sz="3200" dirty="0" smtClean="0"/>
          </a:p>
          <a:p>
            <a:r>
              <a:rPr lang="en-US" sz="3200" dirty="0" smtClean="0"/>
              <a:t>1</a:t>
            </a:r>
            <a:r>
              <a:rPr lang="en-US" sz="3200" b="1" u="sng" dirty="0" smtClean="0">
                <a:solidFill>
                  <a:srgbClr val="FF0000"/>
                </a:solidFill>
              </a:rPr>
              <a:t>)   “is death” ..</a:t>
            </a:r>
            <a:r>
              <a:rPr lang="en-US" sz="3200" dirty="0" smtClean="0"/>
              <a:t>The death in this passage is not the physical </a:t>
            </a:r>
          </a:p>
          <a:p>
            <a:r>
              <a:rPr lang="en-US" sz="3200" dirty="0" smtClean="0"/>
              <a:t>Death which comes at the end of our lives here upon the earth.</a:t>
            </a:r>
          </a:p>
          <a:p>
            <a:r>
              <a:rPr lang="en-US" sz="3200" dirty="0" smtClean="0"/>
              <a:t>Rather, it is the “second death” of eternal separation from God in a place of torment.</a:t>
            </a:r>
          </a:p>
          <a:p>
            <a:r>
              <a:rPr lang="en-US" sz="3200" dirty="0"/>
              <a:t> </a:t>
            </a:r>
            <a:r>
              <a:rPr lang="en-US" sz="3200" dirty="0" smtClean="0"/>
              <a:t>             Rev. 21:8.says “but the </a:t>
            </a:r>
            <a:r>
              <a:rPr lang="en-US" sz="3200" dirty="0" err="1" smtClean="0"/>
              <a:t>cowardly,unbelieving</a:t>
            </a:r>
            <a:r>
              <a:rPr lang="en-US" sz="3200" dirty="0" smtClean="0"/>
              <a:t>, </a:t>
            </a:r>
            <a:r>
              <a:rPr lang="en-US" sz="3200" dirty="0" err="1" smtClean="0"/>
              <a:t>abominable,murderers</a:t>
            </a:r>
            <a:r>
              <a:rPr lang="en-US" sz="3200" dirty="0" smtClean="0"/>
              <a:t>, sexually immoral, sorcerers, </a:t>
            </a:r>
            <a:r>
              <a:rPr lang="en-US" sz="3200" dirty="0" err="1" smtClean="0"/>
              <a:t>idoalters</a:t>
            </a:r>
            <a:r>
              <a:rPr lang="en-US" sz="3200" dirty="0" smtClean="0"/>
              <a:t> and all liars shall have “their” part in the lake which burns with fire and brimstone, which is the second death.”   People will be experience the 2</a:t>
            </a:r>
            <a:r>
              <a:rPr lang="en-US" sz="3200" baseline="30000" dirty="0" smtClean="0"/>
              <a:t>nd</a:t>
            </a:r>
            <a:r>
              <a:rPr lang="en-US" sz="3200" dirty="0" smtClean="0"/>
              <a:t> death!</a:t>
            </a:r>
            <a:endParaRPr lang="en-US" sz="3200" dirty="0"/>
          </a:p>
          <a:p>
            <a:r>
              <a:rPr lang="en-US" sz="3200" dirty="0" smtClean="0"/>
              <a:t>2)  </a:t>
            </a:r>
            <a:r>
              <a:rPr lang="en-US" sz="3200" b="1" u="sng" dirty="0" smtClean="0">
                <a:solidFill>
                  <a:srgbClr val="FF0000"/>
                </a:solidFill>
              </a:rPr>
              <a:t>The Pleasure of sin…Heb</a:t>
            </a:r>
            <a:r>
              <a:rPr lang="en-US" sz="3200" dirty="0" smtClean="0"/>
              <a:t>. 11:24-26   Moses didn’t want it..</a:t>
            </a:r>
          </a:p>
          <a:p>
            <a:r>
              <a:rPr lang="en-US" sz="3200" dirty="0" smtClean="0"/>
              <a:t>He gave up living in mansions here, and all comfort in this life for</a:t>
            </a:r>
          </a:p>
          <a:p>
            <a:r>
              <a:rPr lang="en-US" sz="3200" dirty="0" smtClean="0"/>
              <a:t>A life devoted to God over physical pleasures. He could have had it all!</a:t>
            </a:r>
          </a:p>
        </p:txBody>
      </p:sp>
    </p:spTree>
    <p:extLst>
      <p:ext uri="{BB962C8B-B14F-4D97-AF65-F5344CB8AC3E}">
        <p14:creationId xmlns:p14="http://schemas.microsoft.com/office/powerpoint/2010/main" val="2039442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0"/>
            <a:ext cx="11976370" cy="6770451"/>
          </a:xfrm>
        </p:spPr>
        <p:txBody>
          <a:bodyPr>
            <a:normAutofit lnSpcReduction="10000"/>
          </a:bodyPr>
          <a:lstStyle/>
          <a:p>
            <a:r>
              <a:rPr lang="en-US" sz="3600" dirty="0" smtClean="0"/>
              <a:t>2)  </a:t>
            </a:r>
            <a:r>
              <a:rPr lang="en-US" sz="3600" b="1" u="sng" dirty="0" smtClean="0">
                <a:solidFill>
                  <a:srgbClr val="FF0000"/>
                </a:solidFill>
              </a:rPr>
              <a:t>The Pleasure of sin…Heb</a:t>
            </a:r>
            <a:r>
              <a:rPr lang="en-US" sz="3600" dirty="0" smtClean="0"/>
              <a:t>. 11:24-26  </a:t>
            </a:r>
          </a:p>
          <a:p>
            <a:r>
              <a:rPr lang="en-US" sz="3600" baseline="30000" dirty="0" smtClean="0"/>
              <a:t>       (  24 </a:t>
            </a:r>
            <a:r>
              <a:rPr lang="en-US" sz="3600" dirty="0" smtClean="0"/>
              <a:t>By faith Moses, when he was come to years, refused to be called the son of Pharaoh's daughter;</a:t>
            </a:r>
          </a:p>
          <a:p>
            <a:r>
              <a:rPr lang="en-US" sz="3600" baseline="30000" dirty="0" smtClean="0"/>
              <a:t>25 </a:t>
            </a:r>
            <a:r>
              <a:rPr lang="en-US" sz="3600" dirty="0" smtClean="0"/>
              <a:t>Choosing rather to suffer affliction with the people of God, than to enjoy the pleasures of sin for a season;</a:t>
            </a:r>
          </a:p>
          <a:p>
            <a:r>
              <a:rPr lang="en-US" sz="3600" baseline="30000" dirty="0" smtClean="0"/>
              <a:t>26 </a:t>
            </a:r>
            <a:r>
              <a:rPr lang="en-US" sz="3600" dirty="0" smtClean="0"/>
              <a:t>Esteeming the reproach of Christ greater riches than the treasures in Egypt: for he had respect unto the </a:t>
            </a:r>
            <a:r>
              <a:rPr lang="en-US" sz="3600" dirty="0" err="1" smtClean="0"/>
              <a:t>recompence</a:t>
            </a:r>
            <a:r>
              <a:rPr lang="en-US" sz="3600" dirty="0" smtClean="0"/>
              <a:t> of the reward.)</a:t>
            </a:r>
          </a:p>
          <a:p>
            <a:pPr marL="0" indent="0">
              <a:buNone/>
            </a:pPr>
            <a:r>
              <a:rPr lang="en-US" sz="3600" dirty="0"/>
              <a:t> </a:t>
            </a:r>
            <a:r>
              <a:rPr lang="en-US" sz="3600" dirty="0" smtClean="0"/>
              <a:t>         </a:t>
            </a:r>
            <a:r>
              <a:rPr lang="en-US" sz="3600" b="1" dirty="0" smtClean="0">
                <a:solidFill>
                  <a:srgbClr val="FF0000"/>
                </a:solidFill>
              </a:rPr>
              <a:t>Moses didn’t want it..</a:t>
            </a:r>
          </a:p>
          <a:p>
            <a:r>
              <a:rPr lang="en-US" sz="3600" dirty="0" smtClean="0"/>
              <a:t>He gave up living in mansions here, and all comfort in this life for</a:t>
            </a:r>
          </a:p>
          <a:p>
            <a:r>
              <a:rPr lang="en-US" sz="3600" dirty="0" smtClean="0"/>
              <a:t>A life devoted to God over physical pleasures. He could have had it all!</a:t>
            </a:r>
          </a:p>
          <a:p>
            <a:endParaRPr lang="en-US" dirty="0"/>
          </a:p>
        </p:txBody>
      </p:sp>
    </p:spTree>
    <p:extLst>
      <p:ext uri="{BB962C8B-B14F-4D97-AF65-F5344CB8AC3E}">
        <p14:creationId xmlns:p14="http://schemas.microsoft.com/office/powerpoint/2010/main" val="3642213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7200" b="1" u="sng" dirty="0" smtClean="0"/>
              <a:t>There is NO peace in sin</a:t>
            </a:r>
            <a:endParaRPr lang="en-US" sz="7200" b="1" u="sng" dirty="0"/>
          </a:p>
        </p:txBody>
      </p:sp>
    </p:spTree>
    <p:extLst>
      <p:ext uri="{BB962C8B-B14F-4D97-AF65-F5344CB8AC3E}">
        <p14:creationId xmlns:p14="http://schemas.microsoft.com/office/powerpoint/2010/main" val="2023912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4" y="0"/>
            <a:ext cx="11285706" cy="6176963"/>
          </a:xfrm>
        </p:spPr>
        <p:txBody>
          <a:bodyPr>
            <a:noAutofit/>
          </a:bodyPr>
          <a:lstStyle/>
          <a:p>
            <a:r>
              <a:rPr lang="en-US" sz="3200" b="1" dirty="0" smtClean="0">
                <a:solidFill>
                  <a:srgbClr val="00B050"/>
                </a:solidFill>
              </a:rPr>
              <a:t>. </a:t>
            </a:r>
            <a:r>
              <a:rPr lang="en-US" sz="4800" b="1" u="sng" baseline="30000" dirty="0" smtClean="0">
                <a:solidFill>
                  <a:srgbClr val="FF0000"/>
                </a:solidFill>
              </a:rPr>
              <a:t>Isa. 57:21 </a:t>
            </a:r>
            <a:r>
              <a:rPr lang="en-US" sz="3200" baseline="30000" dirty="0" smtClean="0"/>
              <a:t> </a:t>
            </a:r>
            <a:r>
              <a:rPr lang="en-US" sz="3200" b="1" u="sng" dirty="0" smtClean="0">
                <a:solidFill>
                  <a:srgbClr val="FF0000"/>
                </a:solidFill>
              </a:rPr>
              <a:t>There is no peace, </a:t>
            </a:r>
            <a:r>
              <a:rPr lang="en-US" sz="3200" b="1" u="sng" dirty="0" err="1" smtClean="0">
                <a:solidFill>
                  <a:srgbClr val="FF0000"/>
                </a:solidFill>
              </a:rPr>
              <a:t>saith</a:t>
            </a:r>
            <a:r>
              <a:rPr lang="en-US" sz="3200" b="1" u="sng" dirty="0" smtClean="0">
                <a:solidFill>
                  <a:srgbClr val="FF0000"/>
                </a:solidFill>
              </a:rPr>
              <a:t> my God, to the wicked</a:t>
            </a:r>
          </a:p>
          <a:p>
            <a:r>
              <a:rPr lang="en-US" sz="3200" b="1" u="sng" dirty="0">
                <a:solidFill>
                  <a:srgbClr val="FF0000"/>
                </a:solidFill>
              </a:rPr>
              <a:t> </a:t>
            </a:r>
            <a:r>
              <a:rPr lang="en-US" sz="3200" b="1" u="sng" dirty="0" smtClean="0">
                <a:solidFill>
                  <a:srgbClr val="FF0000"/>
                </a:solidFill>
              </a:rPr>
              <a:t>   Isa. 59:2    </a:t>
            </a:r>
            <a:r>
              <a:rPr lang="en-US" sz="3200" baseline="30000" dirty="0" smtClean="0"/>
              <a:t> </a:t>
            </a:r>
            <a:r>
              <a:rPr lang="en-US" sz="3200" dirty="0" smtClean="0">
                <a:solidFill>
                  <a:srgbClr val="00B050"/>
                </a:solidFill>
              </a:rPr>
              <a:t>But your iniquities have separated between you and your God, and your sins have hid his face from you, that he will not hear</a:t>
            </a:r>
            <a:r>
              <a:rPr lang="en-US" sz="3200" b="1" u="sng" dirty="0" smtClean="0">
                <a:solidFill>
                  <a:srgbClr val="00B050"/>
                </a:solidFill>
              </a:rPr>
              <a:t> </a:t>
            </a:r>
          </a:p>
          <a:p>
            <a:r>
              <a:rPr lang="en-US" sz="3200" dirty="0" smtClean="0"/>
              <a:t>      Thousands sink into the depth  of evil without realizing how deadly Satan's slimy pit can be.</a:t>
            </a:r>
          </a:p>
          <a:p>
            <a:pPr marL="0" indent="0">
              <a:buNone/>
            </a:pPr>
            <a:r>
              <a:rPr lang="en-US" sz="3200" b="1" u="sng" dirty="0" smtClean="0">
                <a:solidFill>
                  <a:srgbClr val="7030A0"/>
                </a:solidFill>
              </a:rPr>
              <a:t>  Micah 7:3 </a:t>
            </a:r>
            <a:r>
              <a:rPr lang="en-US" sz="3200" dirty="0" smtClean="0"/>
              <a:t>tells us that shameful men </a:t>
            </a:r>
            <a:r>
              <a:rPr lang="en-US" sz="3200" b="1" u="sng" dirty="0" smtClean="0">
                <a:solidFill>
                  <a:srgbClr val="00B050"/>
                </a:solidFill>
              </a:rPr>
              <a:t>"do evil with both hands earnestly"  </a:t>
            </a:r>
          </a:p>
          <a:p>
            <a:pPr marL="0" indent="0">
              <a:buNone/>
            </a:pPr>
            <a:r>
              <a:rPr lang="en-US" sz="3200" b="1" u="sng" dirty="0" smtClean="0"/>
              <a:t>  Hosea 13:2 </a:t>
            </a:r>
            <a:r>
              <a:rPr lang="en-US" sz="3200" dirty="0" smtClean="0"/>
              <a:t>proclaimed, </a:t>
            </a:r>
            <a:r>
              <a:rPr lang="en-US" sz="3200" b="1" u="sng" dirty="0" smtClean="0">
                <a:solidFill>
                  <a:srgbClr val="FF0000"/>
                </a:solidFill>
              </a:rPr>
              <a:t>"they sin more and more.“</a:t>
            </a:r>
          </a:p>
          <a:p>
            <a:pPr marL="0" indent="0">
              <a:buNone/>
            </a:pPr>
            <a:r>
              <a:rPr lang="en-US" sz="3600" b="1" u="sng" dirty="0" smtClean="0"/>
              <a:t> Zephaniah 3:7  </a:t>
            </a:r>
            <a:r>
              <a:rPr lang="en-US" sz="3600" b="1" u="sng" dirty="0" smtClean="0">
                <a:solidFill>
                  <a:srgbClr val="7030A0"/>
                </a:solidFill>
              </a:rPr>
              <a:t>Sinful folk rise early to corrupt their own lives </a:t>
            </a:r>
            <a:r>
              <a:rPr lang="en-US" sz="3600" dirty="0" smtClean="0"/>
              <a:t>The sinful thus become as chaff which God blows away! </a:t>
            </a:r>
            <a:endParaRPr lang="en-US" sz="3600" dirty="0"/>
          </a:p>
        </p:txBody>
      </p:sp>
    </p:spTree>
    <p:extLst>
      <p:ext uri="{BB962C8B-B14F-4D97-AF65-F5344CB8AC3E}">
        <p14:creationId xmlns:p14="http://schemas.microsoft.com/office/powerpoint/2010/main" val="68240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87549"/>
            <a:ext cx="11955294" cy="6673174"/>
          </a:xfrm>
        </p:spPr>
        <p:txBody>
          <a:bodyPr>
            <a:normAutofit/>
          </a:bodyPr>
          <a:lstStyle/>
          <a:p>
            <a:r>
              <a:rPr lang="en-US" sz="3600" b="1" i="1" u="sng" dirty="0" smtClean="0"/>
              <a:t>  </a:t>
            </a:r>
            <a:r>
              <a:rPr lang="en-US" sz="3600" b="1" u="sng" dirty="0" smtClean="0"/>
              <a:t>The vain nothingness of corruption and licentiousness is best described in Jeremiah 3:25: </a:t>
            </a:r>
          </a:p>
          <a:p>
            <a:endParaRPr lang="en-US" sz="3600" i="1" dirty="0" smtClean="0"/>
          </a:p>
          <a:p>
            <a:r>
              <a:rPr lang="en-US" sz="3600" b="1" i="1" dirty="0" err="1" smtClean="0">
                <a:solidFill>
                  <a:srgbClr val="7030A0"/>
                </a:solidFill>
              </a:rPr>
              <a:t>Jerm</a:t>
            </a:r>
            <a:r>
              <a:rPr lang="en-US" sz="3600" b="1" i="1" dirty="0" smtClean="0">
                <a:solidFill>
                  <a:srgbClr val="7030A0"/>
                </a:solidFill>
              </a:rPr>
              <a:t>. 3:25  "We lie down in our shame, and confusion </a:t>
            </a:r>
            <a:r>
              <a:rPr lang="en-US" sz="3600" b="1" i="1" dirty="0" err="1" smtClean="0">
                <a:solidFill>
                  <a:srgbClr val="7030A0"/>
                </a:solidFill>
              </a:rPr>
              <a:t>covereth</a:t>
            </a:r>
            <a:r>
              <a:rPr lang="en-US" sz="3600" b="1" i="1" dirty="0" smtClean="0">
                <a:solidFill>
                  <a:srgbClr val="7030A0"/>
                </a:solidFill>
              </a:rPr>
              <a:t> us: for we have sinned against the Lord our God, we and our fathers, from our youth even unto this day, and have not obeyed the voice of the Lord our God."</a:t>
            </a:r>
            <a:endParaRPr lang="en-US" sz="3600" b="1" dirty="0">
              <a:solidFill>
                <a:srgbClr val="7030A0"/>
              </a:solidFill>
            </a:endParaRPr>
          </a:p>
        </p:txBody>
      </p:sp>
    </p:spTree>
    <p:extLst>
      <p:ext uri="{BB962C8B-B14F-4D97-AF65-F5344CB8AC3E}">
        <p14:creationId xmlns:p14="http://schemas.microsoft.com/office/powerpoint/2010/main" val="3196633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1" y="0"/>
            <a:ext cx="12021767" cy="6750996"/>
          </a:xfrm>
        </p:spPr>
        <p:txBody>
          <a:bodyPr>
            <a:normAutofit/>
          </a:bodyPr>
          <a:lstStyle/>
          <a:p>
            <a:r>
              <a:rPr lang="en-US" sz="4000" dirty="0" smtClean="0"/>
              <a:t>1.  Sleepless nights.</a:t>
            </a:r>
          </a:p>
          <a:p>
            <a:r>
              <a:rPr lang="en-US" sz="4000" dirty="0" smtClean="0"/>
              <a:t>2.  Sorrowful memories. Hurtful memories.  Unbelievable that you were the one that did all those things.   </a:t>
            </a:r>
          </a:p>
          <a:p>
            <a:r>
              <a:rPr lang="en-US" sz="4000" dirty="0" smtClean="0"/>
              <a:t>3.  Pain almost immeasurable.</a:t>
            </a:r>
          </a:p>
          <a:p>
            <a:r>
              <a:rPr lang="en-US" sz="4000" dirty="0" smtClean="0"/>
              <a:t>4.  Wasteful hours .. Remembering what you could have accomplished.  </a:t>
            </a:r>
          </a:p>
          <a:p>
            <a:r>
              <a:rPr lang="en-US" sz="4000" dirty="0" smtClean="0"/>
              <a:t>5.  Tragic results..  broke , poor,  discarded by others and</a:t>
            </a:r>
          </a:p>
          <a:p>
            <a:r>
              <a:rPr lang="en-US" sz="4000" dirty="0" smtClean="0"/>
              <a:t>Shameful to your own self.</a:t>
            </a:r>
          </a:p>
          <a:p>
            <a:r>
              <a:rPr lang="en-US" sz="4000" dirty="0" smtClean="0"/>
              <a:t>6.  Regret, regret, regret…    </a:t>
            </a:r>
            <a:endParaRPr lang="en-US" sz="4000" dirty="0"/>
          </a:p>
        </p:txBody>
      </p:sp>
    </p:spTree>
    <p:extLst>
      <p:ext uri="{BB962C8B-B14F-4D97-AF65-F5344CB8AC3E}">
        <p14:creationId xmlns:p14="http://schemas.microsoft.com/office/powerpoint/2010/main" val="205164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t>O The High Cost of Sin!!</a:t>
            </a:r>
            <a:endParaRPr lang="en-US" sz="6000" b="1" dirty="0"/>
          </a:p>
        </p:txBody>
      </p:sp>
    </p:spTree>
    <p:extLst>
      <p:ext uri="{BB962C8B-B14F-4D97-AF65-F5344CB8AC3E}">
        <p14:creationId xmlns:p14="http://schemas.microsoft.com/office/powerpoint/2010/main" val="3909492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5" y="220561"/>
            <a:ext cx="11905034" cy="6549890"/>
          </a:xfrm>
        </p:spPr>
        <p:txBody>
          <a:bodyPr/>
          <a:lstStyle/>
          <a:p>
            <a:r>
              <a:rPr lang="en-US" sz="4800" b="1" dirty="0" smtClean="0"/>
              <a:t>Look What Sin does:</a:t>
            </a:r>
          </a:p>
          <a:p>
            <a:endParaRPr lang="en-US" dirty="0"/>
          </a:p>
          <a:p>
            <a:r>
              <a:rPr lang="en-US" sz="3600" b="1" u="sng" dirty="0" smtClean="0"/>
              <a:t>1.  Without God and without hope.  </a:t>
            </a:r>
            <a:r>
              <a:rPr lang="en-US" sz="3600" dirty="0" smtClean="0"/>
              <a:t>Eph. 2:12  having no hope, and without God in the world:</a:t>
            </a:r>
          </a:p>
          <a:p>
            <a:r>
              <a:rPr lang="en-US" sz="3600" b="1" u="sng" dirty="0" smtClean="0"/>
              <a:t>2.  Deceived by sin</a:t>
            </a:r>
            <a:r>
              <a:rPr lang="en-US" sz="3600" dirty="0" smtClean="0"/>
              <a:t>… In Hebrews 3:13</a:t>
            </a:r>
            <a:r>
              <a:rPr lang="en-US" sz="3600" baseline="30000" dirty="0" smtClean="0"/>
              <a:t>13 </a:t>
            </a:r>
            <a:r>
              <a:rPr lang="en-US" sz="3600" dirty="0" smtClean="0"/>
              <a:t>But exhort one another daily, while it is called To day; lest any of you be hardened through the deceitfulness of sin. </a:t>
            </a:r>
          </a:p>
          <a:p>
            <a:r>
              <a:rPr lang="en-US" sz="3600" b="1" u="sng" dirty="0" smtClean="0"/>
              <a:t>3.  Falling for Satan’s devices.  </a:t>
            </a:r>
            <a:r>
              <a:rPr lang="en-US" sz="3600" dirty="0" smtClean="0"/>
              <a:t>II Corinthians 2:11 </a:t>
            </a:r>
            <a:r>
              <a:rPr lang="en-US" sz="3600" baseline="30000" dirty="0" smtClean="0"/>
              <a:t>11 </a:t>
            </a:r>
            <a:r>
              <a:rPr lang="en-US" sz="3600" dirty="0" smtClean="0"/>
              <a:t>Lest Satan should get an advantage of us: for we are not ignorant of his </a:t>
            </a:r>
            <a:r>
              <a:rPr lang="en-US" sz="3600" dirty="0" err="1" smtClean="0"/>
              <a:t>deviceswe</a:t>
            </a:r>
            <a:r>
              <a:rPr lang="en-US" sz="3600" dirty="0" smtClean="0"/>
              <a:t> learn of Satan's devices.</a:t>
            </a:r>
            <a:endParaRPr lang="en-US" sz="3600" dirty="0"/>
          </a:p>
        </p:txBody>
      </p:sp>
    </p:spTree>
    <p:extLst>
      <p:ext uri="{BB962C8B-B14F-4D97-AF65-F5344CB8AC3E}">
        <p14:creationId xmlns:p14="http://schemas.microsoft.com/office/powerpoint/2010/main" val="3856970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Romans 6:16-18 King James Version (KJV)</a:t>
            </a:r>
          </a:p>
          <a:p>
            <a:r>
              <a:rPr lang="en-US" baseline="30000" dirty="0" smtClean="0"/>
              <a:t>16 </a:t>
            </a:r>
            <a:r>
              <a:rPr lang="en-US" dirty="0" smtClean="0"/>
              <a:t>Know ye not, that to whom ye yield yourselves servants to obey, his servants ye are to whom ye obey; whether of sin unto death, or of obedience unto righteousness?</a:t>
            </a:r>
          </a:p>
          <a:p>
            <a:r>
              <a:rPr lang="en-US" baseline="30000" dirty="0" smtClean="0"/>
              <a:t>17 </a:t>
            </a:r>
            <a:r>
              <a:rPr lang="en-US" dirty="0" smtClean="0"/>
              <a:t>But God be thanked, that ye were the servants of sin, but ye have obeyed from the heart that form of doctrine which was delivered you.</a:t>
            </a:r>
          </a:p>
          <a:p>
            <a:r>
              <a:rPr lang="en-US" baseline="30000" dirty="0" smtClean="0"/>
              <a:t>18 </a:t>
            </a:r>
            <a:r>
              <a:rPr lang="en-US" dirty="0" smtClean="0"/>
              <a:t>Being then made free from sin, ye became the servants of righteousness.</a:t>
            </a:r>
            <a:endParaRPr lang="en-US" dirty="0"/>
          </a:p>
        </p:txBody>
      </p:sp>
    </p:spTree>
    <p:extLst>
      <p:ext uri="{BB962C8B-B14F-4D97-AF65-F5344CB8AC3E}">
        <p14:creationId xmlns:p14="http://schemas.microsoft.com/office/powerpoint/2010/main" val="4073620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126460"/>
            <a:ext cx="12033115" cy="6663446"/>
          </a:xfrm>
        </p:spPr>
        <p:txBody>
          <a:bodyPr>
            <a:noAutofit/>
          </a:bodyPr>
          <a:lstStyle/>
          <a:p>
            <a:r>
              <a:rPr lang="en-US" sz="3600" dirty="0" smtClean="0"/>
              <a:t>Sin is like a chameleon. That lizard-like mocker can change its colors to meet the surroundings.   Such subtlety has overwhelmed many casual souls.</a:t>
            </a:r>
          </a:p>
          <a:p>
            <a:r>
              <a:rPr lang="en-US" sz="3600" dirty="0" smtClean="0"/>
              <a:t> Sin is dangerous because the Devil is shrewd and man is gullible. Too many folk had rather believe a lie and be condemned than to joyously embrace the Truth and be saved (II Thessalonians 2:10-12).</a:t>
            </a:r>
          </a:p>
          <a:p>
            <a:r>
              <a:rPr lang="en-US" sz="3600" dirty="0" smtClean="0"/>
              <a:t> Isaiah graphically depicted rebellious children sinning more and more (Isaiah 30:1) We see the same today as "evil men wax worse and worse.“ It takes such little effort to be a sinner while righteousness requires the very best production of our lives. The path of least resistance makes crooked rivers and ungodly people.! </a:t>
            </a:r>
            <a:endParaRPr lang="en-US" sz="3600" dirty="0"/>
          </a:p>
        </p:txBody>
      </p:sp>
    </p:spTree>
    <p:extLst>
      <p:ext uri="{BB962C8B-B14F-4D97-AF65-F5344CB8AC3E}">
        <p14:creationId xmlns:p14="http://schemas.microsoft.com/office/powerpoint/2010/main" val="3267059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..."there is none righteous no not one."</a:t>
            </a:r>
            <a:br>
              <a:rPr lang="en-US" i="1" dirty="0" smtClean="0"/>
            </a:br>
            <a:r>
              <a:rPr lang="en-US" i="1" dirty="0" smtClean="0"/>
              <a:t>..."there is no fear of God before their eyes."</a:t>
            </a:r>
            <a:br>
              <a:rPr lang="en-US" i="1" dirty="0" smtClean="0"/>
            </a:br>
            <a:r>
              <a:rPr lang="en-US" i="1" dirty="0" smtClean="0"/>
              <a:t>..."For all have sinned and fallen short of the glory of God.“  Rom. 3:22,23</a:t>
            </a:r>
            <a:endParaRPr lang="en-US" dirty="0"/>
          </a:p>
        </p:txBody>
      </p:sp>
    </p:spTree>
    <p:extLst>
      <p:ext uri="{BB962C8B-B14F-4D97-AF65-F5344CB8AC3E}">
        <p14:creationId xmlns:p14="http://schemas.microsoft.com/office/powerpoint/2010/main" val="4291943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3262631"/>
            <a:ext cx="651973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Sin hides the Truth and makes promises that are never kept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In II Peter 2 we read these tragic words concerning servants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of Satan: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"While they promise them liberty,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they themselves are the servants of corruption."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213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Look at the people who were deceived by Satan and given</a:t>
            </a:r>
          </a:p>
          <a:p>
            <a:r>
              <a:rPr lang="en-US" dirty="0" smtClean="0"/>
              <a:t>Themselves over to sin:</a:t>
            </a:r>
          </a:p>
          <a:p>
            <a:r>
              <a:rPr lang="en-US" dirty="0" smtClean="0"/>
              <a:t>1.  Rich Young ruler.  </a:t>
            </a:r>
            <a:r>
              <a:rPr lang="en-US" dirty="0" err="1" smtClean="0"/>
              <a:t>Mtt</a:t>
            </a:r>
            <a:r>
              <a:rPr lang="en-US" dirty="0" smtClean="0"/>
              <a:t>. 19:16-22</a:t>
            </a:r>
          </a:p>
          <a:p>
            <a:r>
              <a:rPr lang="en-US" dirty="0" smtClean="0"/>
              <a:t>2.  The Rich man whose barns produced greatly.  </a:t>
            </a:r>
          </a:p>
          <a:p>
            <a:r>
              <a:rPr lang="en-US" dirty="0" smtClean="0"/>
              <a:t>3.  The man/woman who is described in Luke 9:62  No man, having put his hand to the plow and looking back, is Fit for the kingdom of God.</a:t>
            </a:r>
          </a:p>
          <a:p>
            <a:r>
              <a:rPr lang="en-US" dirty="0" smtClean="0"/>
              <a:t>4.  </a:t>
            </a:r>
            <a:endParaRPr lang="en-US" dirty="0"/>
          </a:p>
        </p:txBody>
      </p:sp>
    </p:spTree>
    <p:extLst>
      <p:ext uri="{BB962C8B-B14F-4D97-AF65-F5344CB8AC3E}">
        <p14:creationId xmlns:p14="http://schemas.microsoft.com/office/powerpoint/2010/main" val="3852490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Pleasures of Sin </a:t>
            </a:r>
            <a:endParaRPr lang="en-US" dirty="0"/>
          </a:p>
        </p:txBody>
      </p:sp>
      <p:sp>
        <p:nvSpPr>
          <p:cNvPr id="3" name="Content Placeholder 2"/>
          <p:cNvSpPr>
            <a:spLocks noGrp="1"/>
          </p:cNvSpPr>
          <p:nvPr>
            <p:ph idx="1"/>
          </p:nvPr>
        </p:nvSpPr>
        <p:spPr/>
        <p:txBody>
          <a:bodyPr/>
          <a:lstStyle/>
          <a:p>
            <a:r>
              <a:rPr lang="en-US" dirty="0" smtClean="0"/>
              <a:t>One of the most expressive verses in the Bible is Romans 6:21, which reads: "What fruit had ye then in those things whereof ye are now ashamed? for the end of those things is death." This thought emphasizes the utter futility of the wages of sin. To be sure, even the Bible mentions the momentary thrill of sin. </a:t>
            </a:r>
            <a:r>
              <a:rPr lang="en-US" i="1" dirty="0" smtClean="0"/>
              <a:t>There is pleasure in sin</a:t>
            </a:r>
            <a:r>
              <a:rPr lang="en-US" dirty="0" smtClean="0"/>
              <a:t> (Hebrews 11:25), but only "for a season."</a:t>
            </a:r>
            <a:endParaRPr lang="en-US" dirty="0"/>
          </a:p>
        </p:txBody>
      </p:sp>
    </p:spTree>
    <p:extLst>
      <p:ext uri="{BB962C8B-B14F-4D97-AF65-F5344CB8AC3E}">
        <p14:creationId xmlns:p14="http://schemas.microsoft.com/office/powerpoint/2010/main" val="1144017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7004"/>
            <a:ext cx="12062298" cy="6750996"/>
          </a:xfrm>
        </p:spPr>
        <p:txBody>
          <a:bodyPr>
            <a:noAutofit/>
          </a:bodyPr>
          <a:lstStyle/>
          <a:p>
            <a:endParaRPr lang="en-US" sz="3600" dirty="0" smtClean="0"/>
          </a:p>
          <a:p>
            <a:r>
              <a:rPr lang="en-US" sz="3600" dirty="0" smtClean="0"/>
              <a:t>Someone has said:</a:t>
            </a:r>
          </a:p>
          <a:p>
            <a:r>
              <a:rPr lang="en-US" sz="3600" dirty="0" smtClean="0"/>
              <a:t>The Devil causes sin to have a certain allure but those who nibble at the bait find only fleeting glimpses of true living even in the present time! </a:t>
            </a:r>
          </a:p>
          <a:p>
            <a:r>
              <a:rPr lang="en-US" sz="3600" dirty="0"/>
              <a:t> </a:t>
            </a:r>
            <a:r>
              <a:rPr lang="en-US" sz="3600" dirty="0" smtClean="0"/>
              <a:t>  </a:t>
            </a:r>
            <a:r>
              <a:rPr lang="en-US" sz="3600" b="1" dirty="0" smtClean="0"/>
              <a:t>The pleasures of sin are deceptive, temporary, high-priced and eternally a poor bargain. </a:t>
            </a:r>
          </a:p>
          <a:p>
            <a:r>
              <a:rPr lang="en-US" sz="3600" u="sng" dirty="0">
                <a:solidFill>
                  <a:srgbClr val="7030A0"/>
                </a:solidFill>
              </a:rPr>
              <a:t> </a:t>
            </a:r>
            <a:r>
              <a:rPr lang="en-US" sz="3600" u="sng" dirty="0" smtClean="0">
                <a:solidFill>
                  <a:srgbClr val="7030A0"/>
                </a:solidFill>
              </a:rPr>
              <a:t>Some have realized too late the high cost of low living! </a:t>
            </a:r>
          </a:p>
          <a:p>
            <a:r>
              <a:rPr lang="en-US" sz="3600" dirty="0"/>
              <a:t> </a:t>
            </a:r>
            <a:r>
              <a:rPr lang="en-US" sz="3600" dirty="0" smtClean="0"/>
              <a:t> The pleasures of sin are just not worth it. Belshazzar's revelry was abruptly ended with a stern decree from God Almighty: </a:t>
            </a:r>
          </a:p>
          <a:p>
            <a:r>
              <a:rPr lang="en-US" sz="3600" b="1" dirty="0" smtClean="0"/>
              <a:t>"You have been weighed in the balance and found wanting" (Daniel 5).</a:t>
            </a:r>
            <a:endParaRPr lang="en-US" sz="3600" b="1" dirty="0"/>
          </a:p>
        </p:txBody>
      </p:sp>
    </p:spTree>
    <p:extLst>
      <p:ext uri="{BB962C8B-B14F-4D97-AF65-F5344CB8AC3E}">
        <p14:creationId xmlns:p14="http://schemas.microsoft.com/office/powerpoint/2010/main" val="3106409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187" y="116732"/>
            <a:ext cx="11906656" cy="6546715"/>
          </a:xfrm>
        </p:spPr>
        <p:txBody>
          <a:bodyPr>
            <a:normAutofit/>
          </a:bodyPr>
          <a:lstStyle/>
          <a:p>
            <a:r>
              <a:rPr lang="en-US" sz="3600" b="1" dirty="0" smtClean="0">
                <a:solidFill>
                  <a:srgbClr val="7030A0"/>
                </a:solidFill>
              </a:rPr>
              <a:t>The wages of sin are very high. </a:t>
            </a:r>
          </a:p>
          <a:p>
            <a:r>
              <a:rPr lang="en-US" sz="3600" dirty="0" smtClean="0"/>
              <a:t>The pleasure of sin is later changed into remorse, corruption and heartache. </a:t>
            </a:r>
          </a:p>
          <a:p>
            <a:r>
              <a:rPr lang="en-US" sz="3600" dirty="0" smtClean="0"/>
              <a:t>On the other hand, the incomparable joy in serving Christ gains new beauty with every passing day. It pays to serve Jesus. Now--and in the life to come.</a:t>
            </a:r>
          </a:p>
          <a:p>
            <a:r>
              <a:rPr lang="en-US" sz="3600" dirty="0" smtClean="0"/>
              <a:t> Do not be detoured from this glorious path by the pleasures of sin! </a:t>
            </a:r>
            <a:endParaRPr lang="en-US" sz="3600" dirty="0"/>
          </a:p>
        </p:txBody>
      </p:sp>
    </p:spTree>
    <p:extLst>
      <p:ext uri="{BB962C8B-B14F-4D97-AF65-F5344CB8AC3E}">
        <p14:creationId xmlns:p14="http://schemas.microsoft.com/office/powerpoint/2010/main" val="1801034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solidFill>
                  <a:srgbClr val="7030A0"/>
                </a:solidFill>
              </a:rPr>
              <a:t>Let Us All Be Striving Against Sin</a:t>
            </a:r>
            <a:endParaRPr lang="en-US" sz="4800" dirty="0">
              <a:solidFill>
                <a:srgbClr val="7030A0"/>
              </a:solidFill>
            </a:endParaRPr>
          </a:p>
        </p:txBody>
      </p:sp>
    </p:spTree>
    <p:extLst>
      <p:ext uri="{BB962C8B-B14F-4D97-AF65-F5344CB8AC3E}">
        <p14:creationId xmlns:p14="http://schemas.microsoft.com/office/powerpoint/2010/main" val="3178665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7548"/>
            <a:ext cx="11353800" cy="6536987"/>
          </a:xfrm>
        </p:spPr>
        <p:txBody>
          <a:bodyPr/>
          <a:lstStyle/>
          <a:p>
            <a:r>
              <a:rPr lang="en-US" sz="4400" dirty="0" smtClean="0"/>
              <a:t>The High Cost of Sin -   When one gives us, quits, and just </a:t>
            </a:r>
          </a:p>
          <a:p>
            <a:r>
              <a:rPr lang="en-US" sz="4400" dirty="0" smtClean="0"/>
              <a:t>Gives in to a life of sin.</a:t>
            </a:r>
          </a:p>
          <a:p>
            <a:endParaRPr lang="en-US" dirty="0"/>
          </a:p>
          <a:p>
            <a:endParaRPr lang="en-US" dirty="0"/>
          </a:p>
        </p:txBody>
      </p:sp>
    </p:spTree>
    <p:extLst>
      <p:ext uri="{BB962C8B-B14F-4D97-AF65-F5344CB8AC3E}">
        <p14:creationId xmlns:p14="http://schemas.microsoft.com/office/powerpoint/2010/main" val="2366935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1753" cy="6858000"/>
          </a:xfrm>
        </p:spPr>
        <p:txBody>
          <a:bodyPr/>
          <a:lstStyle/>
          <a:p>
            <a:endParaRPr lang="en-US" dirty="0" smtClean="0"/>
          </a:p>
          <a:p>
            <a:endParaRPr lang="en-US" dirty="0" smtClean="0"/>
          </a:p>
          <a:p>
            <a:r>
              <a:rPr lang="en-US" sz="3600" b="1" dirty="0" smtClean="0"/>
              <a:t>Jeremiah 7:24: </a:t>
            </a:r>
          </a:p>
          <a:p>
            <a:r>
              <a:rPr lang="en-US" sz="3600" b="1" dirty="0" smtClean="0"/>
              <a:t>"But they (1) harkened not,</a:t>
            </a:r>
          </a:p>
          <a:p>
            <a:r>
              <a:rPr lang="en-US" sz="3600" b="1" dirty="0" smtClean="0"/>
              <a:t>(2) nor inclined their ear, but</a:t>
            </a:r>
          </a:p>
          <a:p>
            <a:r>
              <a:rPr lang="en-US" sz="3600" b="1" dirty="0" smtClean="0"/>
              <a:t>(3) walked in the counsels and in the imagination of their evil heart, </a:t>
            </a:r>
          </a:p>
          <a:p>
            <a:r>
              <a:rPr lang="en-US" sz="3600" b="1" dirty="0" smtClean="0"/>
              <a:t>and(4)  went backward and not forward."</a:t>
            </a:r>
            <a:endParaRPr lang="en-US" sz="3600" b="1" dirty="0"/>
          </a:p>
        </p:txBody>
      </p:sp>
    </p:spTree>
    <p:extLst>
      <p:ext uri="{BB962C8B-B14F-4D97-AF65-F5344CB8AC3E}">
        <p14:creationId xmlns:p14="http://schemas.microsoft.com/office/powerpoint/2010/main" val="311160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hlinkClick r:id="rId2"/>
              </a:rPr>
              <a:t>Romans 6:16-18</a:t>
            </a:r>
            <a:r>
              <a:rPr lang="en-US" dirty="0"/>
              <a:t> </a:t>
            </a:r>
            <a:r>
              <a:rPr lang="en-US" baseline="30000" dirty="0"/>
              <a:t>16</a:t>
            </a:r>
            <a:r>
              <a:rPr lang="en-US" dirty="0"/>
              <a:t>Don't you know that when you offer yourselves to someone as obedient slaves, you are slaves of the one you obey-whether you are slaves to sin, which leads to death, or to obedience, which leads to righteousness? </a:t>
            </a:r>
            <a:r>
              <a:rPr lang="en-US" baseline="30000" dirty="0"/>
              <a:t>17</a:t>
            </a:r>
            <a:r>
              <a:rPr lang="en-US" dirty="0"/>
              <a:t>But thanks be to God that, though you used to be slaves to sin, you have come to obey from your heart the pattern of teaching that has now claimed your allegiance. </a:t>
            </a:r>
            <a:r>
              <a:rPr lang="en-US" baseline="30000" dirty="0"/>
              <a:t>18</a:t>
            </a:r>
            <a:r>
              <a:rPr lang="en-US" dirty="0"/>
              <a:t>You have been set free from sin and have become slaves to righteousness.</a:t>
            </a:r>
          </a:p>
          <a:p>
            <a:endParaRPr lang="en-US" dirty="0"/>
          </a:p>
        </p:txBody>
      </p:sp>
    </p:spTree>
    <p:extLst>
      <p:ext uri="{BB962C8B-B14F-4D97-AF65-F5344CB8AC3E}">
        <p14:creationId xmlns:p14="http://schemas.microsoft.com/office/powerpoint/2010/main" val="3610762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4" y="184826"/>
            <a:ext cx="12123906" cy="6566170"/>
          </a:xfrm>
        </p:spPr>
        <p:txBody>
          <a:bodyPr/>
          <a:lstStyle/>
          <a:p>
            <a:endParaRPr lang="en-US" dirty="0" smtClean="0"/>
          </a:p>
          <a:p>
            <a:endParaRPr lang="en-US" dirty="0"/>
          </a:p>
          <a:p>
            <a:r>
              <a:rPr lang="en-US" sz="3600" b="1" dirty="0" smtClean="0"/>
              <a:t>When men quit fighting against sin</a:t>
            </a:r>
          </a:p>
          <a:p>
            <a:r>
              <a:rPr lang="en-US" sz="3600" b="1" dirty="0" smtClean="0"/>
              <a:t> they have surrendered to the Captain of Hell. </a:t>
            </a:r>
          </a:p>
          <a:p>
            <a:r>
              <a:rPr lang="en-US" sz="3600" b="1" dirty="0" smtClean="0"/>
              <a:t>Far too many have waved the white flag before they even buckled on the sword. </a:t>
            </a:r>
          </a:p>
          <a:p>
            <a:r>
              <a:rPr lang="en-US" sz="3600" b="1" dirty="0" smtClean="0"/>
              <a:t>       Why do we give up so easily?</a:t>
            </a:r>
            <a:endParaRPr lang="en-US" sz="3600" b="1" dirty="0"/>
          </a:p>
        </p:txBody>
      </p:sp>
    </p:spTree>
    <p:extLst>
      <p:ext uri="{BB962C8B-B14F-4D97-AF65-F5344CB8AC3E}">
        <p14:creationId xmlns:p14="http://schemas.microsoft.com/office/powerpoint/2010/main" val="36814213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464"/>
            <a:ext cx="10515600" cy="5992137"/>
          </a:xfrm>
        </p:spPr>
        <p:txBody>
          <a:bodyPr>
            <a:normAutofit/>
          </a:bodyPr>
          <a:lstStyle/>
          <a:p>
            <a:r>
              <a:rPr lang="en-US" sz="3600" dirty="0" smtClean="0"/>
              <a:t>As Byron stated in Don Juan: </a:t>
            </a:r>
          </a:p>
          <a:p>
            <a:r>
              <a:rPr lang="en-US" sz="3600" b="1" u="sng" dirty="0" smtClean="0">
                <a:solidFill>
                  <a:srgbClr val="7030A0"/>
                </a:solidFill>
              </a:rPr>
              <a:t>"Pleasure's a sin, and sometimes sin's a pleasure."</a:t>
            </a:r>
            <a:r>
              <a:rPr lang="en-US" sz="3600" dirty="0" smtClean="0"/>
              <a:t> </a:t>
            </a:r>
          </a:p>
          <a:p>
            <a:r>
              <a:rPr lang="en-US" sz="3600" dirty="0"/>
              <a:t> </a:t>
            </a:r>
            <a:r>
              <a:rPr lang="en-US" sz="3600" dirty="0" smtClean="0"/>
              <a:t> cf. Heb. 11:24-26   But Sin’s pleasure is just for a season!</a:t>
            </a:r>
            <a:endParaRPr lang="en-US" sz="3600" dirty="0"/>
          </a:p>
        </p:txBody>
      </p:sp>
    </p:spTree>
    <p:extLst>
      <p:ext uri="{BB962C8B-B14F-4D97-AF65-F5344CB8AC3E}">
        <p14:creationId xmlns:p14="http://schemas.microsoft.com/office/powerpoint/2010/main" val="241785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336" y="175098"/>
            <a:ext cx="12120664" cy="6682902"/>
          </a:xfrm>
        </p:spPr>
        <p:txBody>
          <a:bodyPr/>
          <a:lstStyle/>
          <a:p>
            <a:r>
              <a:rPr lang="en-US" sz="4000" b="1" u="sng" dirty="0" smtClean="0">
                <a:solidFill>
                  <a:srgbClr val="7030A0"/>
                </a:solidFill>
              </a:rPr>
              <a:t>David, </a:t>
            </a:r>
            <a:r>
              <a:rPr lang="en-US" sz="4000" dirty="0" smtClean="0"/>
              <a:t>(Adultery)  2 Sam. 11:1-2</a:t>
            </a:r>
          </a:p>
          <a:p>
            <a:r>
              <a:rPr lang="en-US" sz="4000" b="1" u="sng" dirty="0" smtClean="0"/>
              <a:t>Demas </a:t>
            </a:r>
            <a:r>
              <a:rPr lang="en-US" sz="4000" dirty="0" smtClean="0"/>
              <a:t>and (Spiritual infidelity)  2 Tim.4:10)</a:t>
            </a:r>
          </a:p>
          <a:p>
            <a:r>
              <a:rPr lang="en-US" sz="4000" u="sng" dirty="0" smtClean="0"/>
              <a:t> Diotrephes </a:t>
            </a:r>
            <a:r>
              <a:rPr lang="en-US" sz="4000" dirty="0" smtClean="0"/>
              <a:t>(Arrogance)  3 John 9-10  </a:t>
            </a:r>
          </a:p>
          <a:p>
            <a:r>
              <a:rPr lang="en-US" sz="4000" dirty="0" smtClean="0"/>
              <a:t>did not begin in the clutches of Satanic influences--but before they realized it </a:t>
            </a:r>
          </a:p>
          <a:p>
            <a:r>
              <a:rPr lang="en-US" sz="4000" dirty="0" smtClean="0"/>
              <a:t>adultery, spiritual infidelity and arrogance had enraptured them! </a:t>
            </a:r>
          </a:p>
          <a:p>
            <a:endParaRPr lang="en-US" dirty="0"/>
          </a:p>
        </p:txBody>
      </p:sp>
    </p:spTree>
    <p:extLst>
      <p:ext uri="{BB962C8B-B14F-4D97-AF65-F5344CB8AC3E}">
        <p14:creationId xmlns:p14="http://schemas.microsoft.com/office/powerpoint/2010/main" val="39641428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70" y="145914"/>
            <a:ext cx="11973128" cy="6634265"/>
          </a:xfrm>
        </p:spPr>
        <p:txBody>
          <a:bodyPr>
            <a:noAutofit/>
          </a:bodyPr>
          <a:lstStyle/>
          <a:p>
            <a:r>
              <a:rPr lang="en-US" sz="3600" dirty="0" smtClean="0"/>
              <a:t>What a contrasting view springs from the lives of </a:t>
            </a:r>
          </a:p>
          <a:p>
            <a:r>
              <a:rPr lang="en-US" sz="3600" b="1" u="sng" dirty="0" smtClean="0"/>
              <a:t>Joseph, </a:t>
            </a:r>
            <a:r>
              <a:rPr lang="en-US" sz="3600" dirty="0" smtClean="0"/>
              <a:t>(fled from sin)  Gen. 39:9</a:t>
            </a:r>
          </a:p>
          <a:p>
            <a:r>
              <a:rPr lang="en-US" sz="3600" b="1" u="sng" dirty="0" smtClean="0"/>
              <a:t>Joshua</a:t>
            </a:r>
            <a:r>
              <a:rPr lang="en-US" sz="3600" dirty="0" smtClean="0"/>
              <a:t>  (purged it from the camp) (Joshua 7:12 ) Sin of </a:t>
            </a:r>
            <a:r>
              <a:rPr lang="en-US" sz="3600" dirty="0" err="1" smtClean="0"/>
              <a:t>Achan</a:t>
            </a:r>
            <a:r>
              <a:rPr lang="en-US" sz="3600" dirty="0" smtClean="0"/>
              <a:t>-I coveted them 21</a:t>
            </a:r>
          </a:p>
          <a:p>
            <a:r>
              <a:rPr lang="en-US" sz="3600" dirty="0" smtClean="0"/>
              <a:t> and </a:t>
            </a:r>
          </a:p>
          <a:p>
            <a:r>
              <a:rPr lang="en-US" sz="3600" b="1" u="sng" dirty="0" smtClean="0"/>
              <a:t>Jesus.(</a:t>
            </a:r>
            <a:r>
              <a:rPr lang="en-US" sz="3600" dirty="0" smtClean="0"/>
              <a:t>gained the victory over it) Rom 5:8-9  </a:t>
            </a:r>
          </a:p>
          <a:p>
            <a:r>
              <a:rPr lang="en-US" sz="3600" dirty="0" smtClean="0"/>
              <a:t>These three fled from sin, purged it from the camp and gained the victory over it. Our Lord finally sounded the death knell over the prostrate form of sin in His triumphant death</a:t>
            </a:r>
            <a:endParaRPr lang="en-US" sz="3600" dirty="0"/>
          </a:p>
        </p:txBody>
      </p:sp>
    </p:spTree>
    <p:extLst>
      <p:ext uri="{BB962C8B-B14F-4D97-AF65-F5344CB8AC3E}">
        <p14:creationId xmlns:p14="http://schemas.microsoft.com/office/powerpoint/2010/main" val="29670878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Ephesians 5:11 and I Thessalonians 5:22 were obeyed there could be no major problem in our lives. </a:t>
            </a:r>
          </a:p>
          <a:p>
            <a:r>
              <a:rPr lang="en-US" dirty="0" smtClean="0"/>
              <a:t>These verses tell us to have </a:t>
            </a:r>
          </a:p>
          <a:p>
            <a:r>
              <a:rPr lang="en-US" dirty="0" smtClean="0"/>
              <a:t>no fellowship with evil, abstain from it and rebuke it.</a:t>
            </a:r>
          </a:p>
          <a:p>
            <a:r>
              <a:rPr lang="en-US" dirty="0" smtClean="0"/>
              <a:t> Indeed. "Let everyone that names the name of Christ depart from iniquity.“</a:t>
            </a:r>
          </a:p>
          <a:p>
            <a:r>
              <a:rPr lang="en-US" dirty="0" smtClean="0"/>
              <a:t> The sin of compromise has led to complete departure from the Lord, for convenience is the mother of apostasy. Unless we resist the Devil he will not flee from us</a:t>
            </a:r>
            <a:endParaRPr lang="en-US" dirty="0"/>
          </a:p>
        </p:txBody>
      </p:sp>
    </p:spTree>
    <p:extLst>
      <p:ext uri="{BB962C8B-B14F-4D97-AF65-F5344CB8AC3E}">
        <p14:creationId xmlns:p14="http://schemas.microsoft.com/office/powerpoint/2010/main" val="20494996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it not a challenging, heartwarming promise that God provides a way of escape for us when temptation strikes? In I Corinthians 10, Paul, by inspiration, tells us of the decline and fall of some of Jehovah's people. But neither they nor we need to go astray. The rich provisions of grace and glory envelop our lives when the Prince of heaven enters our being. We can gain a victory over sin for "he that is in us is greater than he that is in them."</a:t>
            </a:r>
            <a:endParaRPr lang="en-US" dirty="0"/>
          </a:p>
        </p:txBody>
      </p:sp>
    </p:spTree>
    <p:extLst>
      <p:ext uri="{BB962C8B-B14F-4D97-AF65-F5344CB8AC3E}">
        <p14:creationId xmlns:p14="http://schemas.microsoft.com/office/powerpoint/2010/main" val="37720904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Come Into My Heart, Lord Jesus:</a:t>
            </a:r>
            <a:br>
              <a:rPr lang="en-US" dirty="0" smtClean="0"/>
            </a:br>
            <a:r>
              <a:rPr lang="en-US" dirty="0" smtClean="0"/>
              <a:t>"Into My Heart, Into My Heart,</a:t>
            </a:r>
            <a:br>
              <a:rPr lang="en-US" dirty="0" smtClean="0"/>
            </a:br>
            <a:r>
              <a:rPr lang="en-US" dirty="0" smtClean="0"/>
              <a:t>Come In Today; Come In To Stay,</a:t>
            </a:r>
            <a:br>
              <a:rPr lang="en-US" dirty="0" smtClean="0"/>
            </a:br>
            <a:r>
              <a:rPr lang="en-US" dirty="0" smtClean="0"/>
              <a:t>Come Into My Heart, Lord Jesus."</a:t>
            </a:r>
            <a:endParaRPr lang="en-US" dirty="0"/>
          </a:p>
        </p:txBody>
      </p:sp>
    </p:spTree>
    <p:extLst>
      <p:ext uri="{BB962C8B-B14F-4D97-AF65-F5344CB8AC3E}">
        <p14:creationId xmlns:p14="http://schemas.microsoft.com/office/powerpoint/2010/main" val="3774433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71" y="107003"/>
            <a:ext cx="11953672" cy="6673175"/>
          </a:xfrm>
        </p:spPr>
        <p:txBody>
          <a:bodyPr>
            <a:normAutofit/>
          </a:bodyPr>
          <a:lstStyle/>
          <a:p>
            <a:r>
              <a:rPr lang="en-US" sz="4000" b="1" dirty="0" smtClean="0"/>
              <a:t>The pleasures of sin are too high priced for wise men to pay. </a:t>
            </a:r>
          </a:p>
          <a:p>
            <a:r>
              <a:rPr lang="en-US" sz="4000" b="1" dirty="0" smtClean="0"/>
              <a:t>The joys of Christianity are too glorious to miss. </a:t>
            </a:r>
          </a:p>
          <a:p>
            <a:r>
              <a:rPr lang="en-US" sz="4000" b="1" dirty="0" smtClean="0"/>
              <a:t>The poorest man is the one bereft of Christ. </a:t>
            </a:r>
          </a:p>
          <a:p>
            <a:r>
              <a:rPr lang="en-US" sz="4000" b="1" dirty="0" smtClean="0"/>
              <a:t>Therefore, let us war valiantly for Truth so that sin-cursed humanity can know the peace that Jesus brings.</a:t>
            </a:r>
            <a:endParaRPr lang="en-US" sz="4000" b="1" dirty="0"/>
          </a:p>
        </p:txBody>
      </p:sp>
    </p:spTree>
    <p:extLst>
      <p:ext uri="{BB962C8B-B14F-4D97-AF65-F5344CB8AC3E}">
        <p14:creationId xmlns:p14="http://schemas.microsoft.com/office/powerpoint/2010/main" val="16453308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sz="6600" b="1" dirty="0" smtClean="0"/>
              <a:t> The Master’s Touch</a:t>
            </a:r>
            <a:endParaRPr lang="en-US" sz="6600" b="1" dirty="0"/>
          </a:p>
        </p:txBody>
      </p:sp>
    </p:spTree>
    <p:extLst>
      <p:ext uri="{BB962C8B-B14F-4D97-AF65-F5344CB8AC3E}">
        <p14:creationId xmlns:p14="http://schemas.microsoft.com/office/powerpoint/2010/main" val="3965451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107004"/>
            <a:ext cx="12033115" cy="6750996"/>
          </a:xfrm>
        </p:spPr>
        <p:txBody>
          <a:bodyPr>
            <a:normAutofit/>
          </a:bodyPr>
          <a:lstStyle/>
          <a:p>
            <a:r>
              <a:rPr lang="en-US" sz="3600" dirty="0" err="1" smtClean="0">
                <a:effectLst/>
              </a:rPr>
              <a:t>'Twas</a:t>
            </a:r>
            <a:r>
              <a:rPr lang="en-US" sz="3600" dirty="0" smtClean="0">
                <a:effectLst/>
              </a:rPr>
              <a:t> battered and scarred,</a:t>
            </a:r>
            <a:br>
              <a:rPr lang="en-US" sz="3600" dirty="0" smtClean="0">
                <a:effectLst/>
              </a:rPr>
            </a:br>
            <a:r>
              <a:rPr lang="en-US" sz="3600" dirty="0" smtClean="0">
                <a:effectLst/>
              </a:rPr>
              <a:t>And the auctioneer thought it</a:t>
            </a:r>
            <a:br>
              <a:rPr lang="en-US" sz="3600" dirty="0" smtClean="0">
                <a:effectLst/>
              </a:rPr>
            </a:br>
            <a:r>
              <a:rPr lang="en-US" sz="3600" dirty="0" smtClean="0">
                <a:effectLst/>
              </a:rPr>
              <a:t>hardly worth his while</a:t>
            </a:r>
            <a:br>
              <a:rPr lang="en-US" sz="3600" dirty="0" smtClean="0">
                <a:effectLst/>
              </a:rPr>
            </a:br>
            <a:r>
              <a:rPr lang="en-US" sz="3600" dirty="0" smtClean="0">
                <a:effectLst/>
              </a:rPr>
              <a:t>To waste his time on the old violin,</a:t>
            </a:r>
            <a:br>
              <a:rPr lang="en-US" sz="3600" dirty="0" smtClean="0">
                <a:effectLst/>
              </a:rPr>
            </a:br>
            <a:r>
              <a:rPr lang="en-US" sz="3600" dirty="0" smtClean="0">
                <a:effectLst/>
              </a:rPr>
              <a:t>but he held it up with a smile.</a:t>
            </a:r>
          </a:p>
          <a:p>
            <a:endParaRPr lang="en-US" sz="3600" dirty="0" smtClean="0">
              <a:effectLst/>
            </a:endParaRPr>
          </a:p>
          <a:p>
            <a:r>
              <a:rPr lang="en-US" sz="3600" dirty="0" smtClean="0">
                <a:effectLst/>
              </a:rPr>
              <a:t>"What am I bid, good people", he cried,</a:t>
            </a:r>
            <a:br>
              <a:rPr lang="en-US" sz="3600" dirty="0" smtClean="0">
                <a:effectLst/>
              </a:rPr>
            </a:br>
            <a:r>
              <a:rPr lang="en-US" sz="3600" dirty="0" smtClean="0">
                <a:effectLst/>
              </a:rPr>
              <a:t>"Who starts the bidding for me?"</a:t>
            </a:r>
            <a:br>
              <a:rPr lang="en-US" sz="3600" dirty="0" smtClean="0">
                <a:effectLst/>
              </a:rPr>
            </a:br>
            <a:r>
              <a:rPr lang="en-US" sz="3600" dirty="0" smtClean="0">
                <a:effectLst/>
              </a:rPr>
              <a:t>"One dollar, one dollar, Do I hear two?"</a:t>
            </a:r>
            <a:br>
              <a:rPr lang="en-US" sz="3600" dirty="0" smtClean="0">
                <a:effectLst/>
              </a:rPr>
            </a:br>
            <a:r>
              <a:rPr lang="en-US" sz="3600" dirty="0" smtClean="0">
                <a:effectLst/>
              </a:rPr>
              <a:t>"Two dollars, who makes it three?"</a:t>
            </a:r>
            <a:br>
              <a:rPr lang="en-US" sz="3600" dirty="0" smtClean="0">
                <a:effectLst/>
              </a:rPr>
            </a:br>
            <a:r>
              <a:rPr lang="en-US" sz="3600" dirty="0" smtClean="0">
                <a:effectLst/>
              </a:rPr>
              <a:t>"Three dollars once, three dollars twice, going for three,"</a:t>
            </a:r>
          </a:p>
          <a:p>
            <a:endParaRPr lang="en-US" dirty="0"/>
          </a:p>
        </p:txBody>
      </p:sp>
    </p:spTree>
    <p:extLst>
      <p:ext uri="{BB962C8B-B14F-4D97-AF65-F5344CB8AC3E}">
        <p14:creationId xmlns:p14="http://schemas.microsoft.com/office/powerpoint/2010/main" val="2262804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624" y="0"/>
            <a:ext cx="11953673" cy="6858000"/>
          </a:xfrm>
        </p:spPr>
        <p:txBody>
          <a:bodyPr>
            <a:noAutofit/>
          </a:bodyPr>
          <a:lstStyle/>
          <a:p>
            <a:endParaRPr lang="en-US" sz="3600" b="1" dirty="0" smtClean="0">
              <a:effectLst/>
            </a:endParaRPr>
          </a:p>
          <a:p>
            <a:r>
              <a:rPr lang="en-US" sz="3600" b="1" dirty="0" smtClean="0">
                <a:effectLst/>
              </a:rPr>
              <a:t>(</a:t>
            </a:r>
            <a:r>
              <a:rPr lang="en-US" sz="3600" b="1" dirty="0" smtClean="0">
                <a:effectLst/>
                <a:hlinkClick r:id="rId2"/>
              </a:rPr>
              <a:t>John 8:31-36</a:t>
            </a:r>
            <a:r>
              <a:rPr lang="en-US" sz="3600" b="1" dirty="0" smtClean="0">
                <a:effectLst/>
              </a:rPr>
              <a:t>)</a:t>
            </a:r>
            <a:endParaRPr lang="en-US" sz="3600" dirty="0" smtClean="0"/>
          </a:p>
          <a:p>
            <a:endParaRPr lang="en-US" sz="3600" b="1" dirty="0"/>
          </a:p>
          <a:p>
            <a:r>
              <a:rPr lang="en-US" sz="3600" b="1" dirty="0" smtClean="0">
                <a:effectLst/>
              </a:rPr>
              <a:t>"Then Jesus said to those Jews who believed Him, 'If you abide in My word, you are My disciples indeed. And you shall know the truth, and the truth shall make you free.' They answered Him, 'We are Abraham's descendants, and have never been in bondage to anyone. How can You say, 'You will be made free'?' Jesus answered them, </a:t>
            </a:r>
            <a:r>
              <a:rPr lang="en-US" sz="3600" b="1" u="sng" dirty="0" smtClean="0">
                <a:effectLst/>
              </a:rPr>
              <a:t>'Most assuredly, I say to you, whoever commits sin is a slave of sin. </a:t>
            </a:r>
            <a:r>
              <a:rPr lang="en-US" sz="3600" b="1" dirty="0" smtClean="0">
                <a:effectLst/>
              </a:rPr>
              <a:t>And a slave does not abide in the house forever, but a son abides forever. Therefore if the Son makes you free, you shall be free indeed."</a:t>
            </a:r>
            <a:endParaRPr lang="en-US" sz="3600" dirty="0"/>
          </a:p>
        </p:txBody>
      </p:sp>
    </p:spTree>
    <p:extLst>
      <p:ext uri="{BB962C8B-B14F-4D97-AF65-F5344CB8AC3E}">
        <p14:creationId xmlns:p14="http://schemas.microsoft.com/office/powerpoint/2010/main" val="17038049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57" y="0"/>
            <a:ext cx="11817485" cy="6692630"/>
          </a:xfrm>
        </p:spPr>
        <p:txBody>
          <a:bodyPr>
            <a:normAutofit/>
          </a:bodyPr>
          <a:lstStyle/>
          <a:p>
            <a:r>
              <a:rPr lang="en-US" sz="3600" dirty="0" smtClean="0">
                <a:effectLst/>
              </a:rPr>
              <a:t>But, No,</a:t>
            </a:r>
            <a:br>
              <a:rPr lang="en-US" sz="3600" dirty="0" smtClean="0">
                <a:effectLst/>
              </a:rPr>
            </a:br>
            <a:r>
              <a:rPr lang="en-US" sz="3600" dirty="0" smtClean="0">
                <a:effectLst/>
              </a:rPr>
              <a:t>From the room far back a gray bearded man</a:t>
            </a:r>
            <a:br>
              <a:rPr lang="en-US" sz="3600" dirty="0" smtClean="0">
                <a:effectLst/>
              </a:rPr>
            </a:br>
            <a:r>
              <a:rPr lang="en-US" sz="3600" dirty="0" smtClean="0">
                <a:effectLst/>
              </a:rPr>
              <a:t>Came forward and picked up the bow,</a:t>
            </a:r>
            <a:br>
              <a:rPr lang="en-US" sz="3600" dirty="0" smtClean="0">
                <a:effectLst/>
              </a:rPr>
            </a:br>
            <a:r>
              <a:rPr lang="en-US" sz="3600" dirty="0" smtClean="0">
                <a:effectLst/>
              </a:rPr>
              <a:t>Then wiping the dust from the old violin</a:t>
            </a:r>
            <a:br>
              <a:rPr lang="en-US" sz="3600" dirty="0" smtClean="0">
                <a:effectLst/>
              </a:rPr>
            </a:br>
            <a:r>
              <a:rPr lang="en-US" sz="3600" dirty="0" smtClean="0">
                <a:effectLst/>
              </a:rPr>
              <a:t>And tightening up the strings,</a:t>
            </a:r>
            <a:br>
              <a:rPr lang="en-US" sz="3600" dirty="0" smtClean="0">
                <a:effectLst/>
              </a:rPr>
            </a:br>
            <a:r>
              <a:rPr lang="en-US" sz="3600" dirty="0" smtClean="0">
                <a:effectLst/>
              </a:rPr>
              <a:t>He played a melody, pure and sweet</a:t>
            </a:r>
            <a:br>
              <a:rPr lang="en-US" sz="3600" dirty="0" smtClean="0">
                <a:effectLst/>
              </a:rPr>
            </a:br>
            <a:r>
              <a:rPr lang="en-US" sz="3600" dirty="0" smtClean="0">
                <a:effectLst/>
              </a:rPr>
              <a:t>As sweet as the angel sings.</a:t>
            </a:r>
          </a:p>
          <a:p>
            <a:endParaRPr lang="en-US" sz="3600" dirty="0" smtClean="0">
              <a:effectLst/>
            </a:endParaRPr>
          </a:p>
          <a:p>
            <a:r>
              <a:rPr lang="en-US" sz="3600" dirty="0" smtClean="0">
                <a:effectLst/>
              </a:rPr>
              <a:t>The music ceased and the auctioneer</a:t>
            </a:r>
            <a:br>
              <a:rPr lang="en-US" sz="3600" dirty="0" smtClean="0">
                <a:effectLst/>
              </a:rPr>
            </a:br>
            <a:r>
              <a:rPr lang="en-US" sz="3600" dirty="0" smtClean="0">
                <a:effectLst/>
              </a:rPr>
              <a:t>With a voice that was quiet and low,</a:t>
            </a:r>
            <a:br>
              <a:rPr lang="en-US" sz="3600" dirty="0" smtClean="0">
                <a:effectLst/>
              </a:rPr>
            </a:br>
            <a:r>
              <a:rPr lang="en-US" sz="3600" dirty="0" smtClean="0">
                <a:effectLst/>
              </a:rPr>
              <a:t>Said "What now am I bid for this old violin?"</a:t>
            </a:r>
            <a:br>
              <a:rPr lang="en-US" sz="3600" dirty="0" smtClean="0">
                <a:effectLst/>
              </a:rPr>
            </a:br>
            <a:r>
              <a:rPr lang="en-US" sz="3600" dirty="0" smtClean="0">
                <a:effectLst/>
              </a:rPr>
              <a:t>As he held it aloft with its' bow.</a:t>
            </a:r>
          </a:p>
          <a:p>
            <a:endParaRPr lang="en-US" dirty="0"/>
          </a:p>
        </p:txBody>
      </p:sp>
    </p:spTree>
    <p:extLst>
      <p:ext uri="{BB962C8B-B14F-4D97-AF65-F5344CB8AC3E}">
        <p14:creationId xmlns:p14="http://schemas.microsoft.com/office/powerpoint/2010/main" val="35801146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77820"/>
            <a:ext cx="12013659" cy="6780179"/>
          </a:xfrm>
        </p:spPr>
        <p:txBody>
          <a:bodyPr/>
          <a:lstStyle/>
          <a:p>
            <a:r>
              <a:rPr lang="en-US" sz="3600" dirty="0" smtClean="0">
                <a:effectLst/>
              </a:rPr>
              <a:t>"One thousand, one thousand, Do I hear two?"</a:t>
            </a:r>
            <a:br>
              <a:rPr lang="en-US" sz="3600" dirty="0" smtClean="0">
                <a:effectLst/>
              </a:rPr>
            </a:br>
            <a:r>
              <a:rPr lang="en-US" sz="3600" dirty="0" smtClean="0">
                <a:effectLst/>
              </a:rPr>
              <a:t>"Two thousand, Who makes it three?"</a:t>
            </a:r>
            <a:br>
              <a:rPr lang="en-US" sz="3600" dirty="0" smtClean="0">
                <a:effectLst/>
              </a:rPr>
            </a:br>
            <a:r>
              <a:rPr lang="en-US" sz="3600" dirty="0" smtClean="0">
                <a:effectLst/>
              </a:rPr>
              <a:t>"Three thousand once, three thousand twice,</a:t>
            </a:r>
            <a:br>
              <a:rPr lang="en-US" sz="3600" dirty="0" smtClean="0">
                <a:effectLst/>
              </a:rPr>
            </a:br>
            <a:r>
              <a:rPr lang="en-US" sz="3600" dirty="0" smtClean="0">
                <a:effectLst/>
              </a:rPr>
              <a:t>Going and gone", said he.</a:t>
            </a:r>
          </a:p>
          <a:p>
            <a:endParaRPr lang="en-US" sz="3600" dirty="0" smtClean="0">
              <a:effectLst/>
            </a:endParaRPr>
          </a:p>
          <a:p>
            <a:r>
              <a:rPr lang="en-US" sz="3600" dirty="0" smtClean="0">
                <a:effectLst/>
              </a:rPr>
              <a:t>The audience cheered,</a:t>
            </a:r>
            <a:br>
              <a:rPr lang="en-US" sz="3600" dirty="0" smtClean="0">
                <a:effectLst/>
              </a:rPr>
            </a:br>
            <a:r>
              <a:rPr lang="en-US" sz="3600" dirty="0" smtClean="0">
                <a:effectLst/>
              </a:rPr>
              <a:t>But some of them cried,</a:t>
            </a:r>
            <a:br>
              <a:rPr lang="en-US" sz="3600" dirty="0" smtClean="0">
                <a:effectLst/>
              </a:rPr>
            </a:br>
            <a:r>
              <a:rPr lang="en-US" sz="3600" dirty="0" smtClean="0">
                <a:effectLst/>
              </a:rPr>
              <a:t>"We just don't understand."</a:t>
            </a:r>
            <a:br>
              <a:rPr lang="en-US" sz="3600" dirty="0" smtClean="0">
                <a:effectLst/>
              </a:rPr>
            </a:br>
            <a:r>
              <a:rPr lang="en-US" sz="3600" dirty="0" smtClean="0">
                <a:effectLst/>
              </a:rPr>
              <a:t>"What changed its' worth?"</a:t>
            </a:r>
            <a:br>
              <a:rPr lang="en-US" sz="3600" dirty="0" smtClean="0">
                <a:effectLst/>
              </a:rPr>
            </a:br>
            <a:r>
              <a:rPr lang="en-US" sz="3600" dirty="0" smtClean="0">
                <a:effectLst/>
              </a:rPr>
              <a:t>Swift came the reply.</a:t>
            </a:r>
            <a:br>
              <a:rPr lang="en-US" sz="3600" dirty="0" smtClean="0">
                <a:effectLst/>
              </a:rPr>
            </a:br>
            <a:r>
              <a:rPr lang="en-US" sz="3600" dirty="0" smtClean="0">
                <a:effectLst/>
              </a:rPr>
              <a:t>"The Touch of the Masters Hand."</a:t>
            </a:r>
          </a:p>
          <a:p>
            <a:endParaRPr lang="en-US" dirty="0"/>
          </a:p>
        </p:txBody>
      </p:sp>
    </p:spTree>
    <p:extLst>
      <p:ext uri="{BB962C8B-B14F-4D97-AF65-F5344CB8AC3E}">
        <p14:creationId xmlns:p14="http://schemas.microsoft.com/office/powerpoint/2010/main" val="5838603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5" y="0"/>
            <a:ext cx="12031494" cy="6858000"/>
          </a:xfrm>
        </p:spPr>
        <p:txBody>
          <a:bodyPr/>
          <a:lstStyle/>
          <a:p>
            <a:endParaRPr lang="en-US" sz="3600" dirty="0" smtClean="0">
              <a:effectLst/>
            </a:endParaRPr>
          </a:p>
          <a:p>
            <a:endParaRPr lang="en-US" sz="3600" dirty="0"/>
          </a:p>
          <a:p>
            <a:r>
              <a:rPr lang="en-US" sz="3600" dirty="0" smtClean="0">
                <a:effectLst/>
              </a:rPr>
              <a:t>"And many a man with life out of tune</a:t>
            </a:r>
            <a:br>
              <a:rPr lang="en-US" sz="3600" dirty="0" smtClean="0">
                <a:effectLst/>
              </a:rPr>
            </a:br>
            <a:r>
              <a:rPr lang="en-US" sz="3600" dirty="0" smtClean="0">
                <a:effectLst/>
              </a:rPr>
              <a:t>All battered and bruised with hardship</a:t>
            </a:r>
            <a:br>
              <a:rPr lang="en-US" sz="3600" dirty="0" smtClean="0">
                <a:effectLst/>
              </a:rPr>
            </a:br>
            <a:r>
              <a:rPr lang="en-US" sz="3600" dirty="0" smtClean="0">
                <a:effectLst/>
              </a:rPr>
              <a:t>Is auctioned cheap to a thoughtless crowd</a:t>
            </a:r>
            <a:br>
              <a:rPr lang="en-US" sz="3600" dirty="0" smtClean="0">
                <a:effectLst/>
              </a:rPr>
            </a:br>
            <a:r>
              <a:rPr lang="en-US" sz="3600" dirty="0" smtClean="0">
                <a:effectLst/>
              </a:rPr>
              <a:t>Much like that old violin</a:t>
            </a:r>
          </a:p>
          <a:p>
            <a:r>
              <a:rPr lang="en-US" sz="3600" dirty="0" smtClean="0">
                <a:effectLst/>
              </a:rPr>
              <a:t>A mess of pottage, a glass of wine,</a:t>
            </a:r>
            <a:br>
              <a:rPr lang="en-US" sz="3600" dirty="0" smtClean="0">
                <a:effectLst/>
              </a:rPr>
            </a:br>
            <a:r>
              <a:rPr lang="en-US" sz="3600" dirty="0" smtClean="0">
                <a:effectLst/>
              </a:rPr>
              <a:t>A game and he travels on.</a:t>
            </a:r>
            <a:br>
              <a:rPr lang="en-US" sz="3600" dirty="0" smtClean="0">
                <a:effectLst/>
              </a:rPr>
            </a:br>
            <a:r>
              <a:rPr lang="en-US" sz="3600" dirty="0" smtClean="0">
                <a:effectLst/>
              </a:rPr>
              <a:t>He is going once, he is going twice,</a:t>
            </a:r>
            <a:br>
              <a:rPr lang="en-US" sz="3600" dirty="0" smtClean="0">
                <a:effectLst/>
              </a:rPr>
            </a:br>
            <a:r>
              <a:rPr lang="en-US" sz="3600" dirty="0" smtClean="0">
                <a:effectLst/>
              </a:rPr>
              <a:t>He is going and almost gone.</a:t>
            </a:r>
          </a:p>
          <a:p>
            <a:endParaRPr lang="en-US" dirty="0"/>
          </a:p>
        </p:txBody>
      </p:sp>
    </p:spTree>
    <p:extLst>
      <p:ext uri="{BB962C8B-B14F-4D97-AF65-F5344CB8AC3E}">
        <p14:creationId xmlns:p14="http://schemas.microsoft.com/office/powerpoint/2010/main" val="2634811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smtClean="0">
                <a:effectLst/>
              </a:rPr>
              <a:t>But the Master comes,</a:t>
            </a:r>
            <a:br>
              <a:rPr lang="en-US" sz="3600" dirty="0" smtClean="0">
                <a:effectLst/>
              </a:rPr>
            </a:br>
            <a:r>
              <a:rPr lang="en-US" sz="3600" dirty="0" smtClean="0">
                <a:effectLst/>
              </a:rPr>
              <a:t>And the foolish crowd never can quite understand,</a:t>
            </a:r>
            <a:br>
              <a:rPr lang="en-US" sz="3600" dirty="0" smtClean="0">
                <a:effectLst/>
              </a:rPr>
            </a:br>
            <a:r>
              <a:rPr lang="en-US" sz="3600" dirty="0" smtClean="0">
                <a:effectLst/>
              </a:rPr>
              <a:t>The worth of a soul and the change that is wrought</a:t>
            </a:r>
            <a:br>
              <a:rPr lang="en-US" sz="3600" dirty="0" smtClean="0">
                <a:effectLst/>
              </a:rPr>
            </a:br>
            <a:r>
              <a:rPr lang="en-US" sz="3600" dirty="0" smtClean="0">
                <a:effectLst/>
              </a:rPr>
              <a:t>By the Touch of the Masters' Hand.</a:t>
            </a:r>
          </a:p>
          <a:p>
            <a:r>
              <a:rPr lang="en-US" dirty="0" smtClean="0">
                <a:effectLst/>
              </a:rPr>
              <a:t>- Myra Brooks Welch</a:t>
            </a:r>
          </a:p>
          <a:p>
            <a:endParaRPr lang="en-US" dirty="0"/>
          </a:p>
        </p:txBody>
      </p:sp>
    </p:spTree>
    <p:extLst>
      <p:ext uri="{BB962C8B-B14F-4D97-AF65-F5344CB8AC3E}">
        <p14:creationId xmlns:p14="http://schemas.microsoft.com/office/powerpoint/2010/main" val="26980321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May we so live that countless souls may live to see the hand of the Lord in their lives. If we do, the glories of eternal sunlight shall be our portion in the land of fadeless day. This is, indeed, our task</a:t>
            </a:r>
            <a:endParaRPr lang="en-US" dirty="0"/>
          </a:p>
        </p:txBody>
      </p:sp>
    </p:spTree>
    <p:extLst>
      <p:ext uri="{BB962C8B-B14F-4D97-AF65-F5344CB8AC3E}">
        <p14:creationId xmlns:p14="http://schemas.microsoft.com/office/powerpoint/2010/main" val="23632586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3262631"/>
            <a:ext cx="634988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most dreadful aspect of sin's high cost is that,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ultimately, it causes one to harden his heart and to die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outside of Christ. Can words ever be more solemn and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final and shattering than John 8:21?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 . . "Ye shall die in your sins: whither I go, ye cannot come."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5812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Truly, "there is sin unto death" (I John 5:16). Sin is deceitful because its only goal is hell! There is no future in a sinner's life. When Satan ensnares a person there is only a bleak, dark chasm awaiting. This bold, bluffing item called sin is a dead-end street and a hollow, empty, senseless shell. But it has enough power to keep us out of heaven!</a:t>
            </a:r>
            <a:endParaRPr lang="en-US" dirty="0"/>
          </a:p>
        </p:txBody>
      </p:sp>
    </p:spTree>
    <p:extLst>
      <p:ext uri="{BB962C8B-B14F-4D97-AF65-F5344CB8AC3E}">
        <p14:creationId xmlns:p14="http://schemas.microsoft.com/office/powerpoint/2010/main" val="9634070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dirty="0" smtClean="0"/>
              <a:t>the high cost of low living</a:t>
            </a:r>
            <a:endParaRPr lang="en-US" sz="4800" dirty="0"/>
          </a:p>
        </p:txBody>
      </p:sp>
    </p:spTree>
    <p:extLst>
      <p:ext uri="{BB962C8B-B14F-4D97-AF65-F5344CB8AC3E}">
        <p14:creationId xmlns:p14="http://schemas.microsoft.com/office/powerpoint/2010/main" val="8777501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Jesus tells of the high cost of sin .  Matt. 16:26 where he says,</a:t>
            </a:r>
          </a:p>
          <a:p>
            <a:r>
              <a:rPr lang="en-US" dirty="0" smtClean="0"/>
              <a:t>“For what profit is it to a man if he gains the whole world, and loses his own soul?  Or what will a man give in exchange for his soul?”</a:t>
            </a:r>
          </a:p>
          <a:p>
            <a:r>
              <a:rPr lang="en-US" dirty="0" smtClean="0"/>
              <a:t>The sinner forfeits his eternal soul when he sins.  Because of ignorance, many never realize what a price they are paying for their sins.</a:t>
            </a:r>
            <a:endParaRPr lang="en-US" dirty="0"/>
          </a:p>
        </p:txBody>
      </p:sp>
    </p:spTree>
    <p:extLst>
      <p:ext uri="{BB962C8B-B14F-4D97-AF65-F5344CB8AC3E}">
        <p14:creationId xmlns:p14="http://schemas.microsoft.com/office/powerpoint/2010/main" val="3133205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Hope for the Sinner!</a:t>
            </a:r>
            <a:endParaRPr lang="en-US" dirty="0"/>
          </a:p>
        </p:txBody>
      </p:sp>
      <p:sp>
        <p:nvSpPr>
          <p:cNvPr id="3" name="Content Placeholder 2"/>
          <p:cNvSpPr>
            <a:spLocks noGrp="1"/>
          </p:cNvSpPr>
          <p:nvPr>
            <p:ph idx="1"/>
          </p:nvPr>
        </p:nvSpPr>
        <p:spPr/>
        <p:txBody>
          <a:bodyPr/>
          <a:lstStyle/>
          <a:p>
            <a:r>
              <a:rPr lang="en-US" dirty="0" smtClean="0"/>
              <a:t>“he paid a debt he did not </a:t>
            </a:r>
            <a:r>
              <a:rPr lang="en-US" dirty="0" err="1" smtClean="0"/>
              <a:t>owe..I</a:t>
            </a:r>
            <a:r>
              <a:rPr lang="en-US" dirty="0" smtClean="0"/>
              <a:t> owed a debt I could not pay…</a:t>
            </a:r>
          </a:p>
          <a:p>
            <a:endParaRPr lang="en-US" dirty="0"/>
          </a:p>
          <a:p>
            <a:r>
              <a:rPr lang="en-US" dirty="0" smtClean="0"/>
              <a:t>Jesus died for the sinner! </a:t>
            </a:r>
          </a:p>
          <a:p>
            <a:r>
              <a:rPr lang="en-US" dirty="0" smtClean="0"/>
              <a:t>I Pet.1:18-19  But there are conditions for salvation.</a:t>
            </a:r>
          </a:p>
          <a:p>
            <a:endParaRPr lang="en-US" dirty="0"/>
          </a:p>
          <a:p>
            <a:r>
              <a:rPr lang="en-US" dirty="0" smtClean="0"/>
              <a:t>Mk. 16:15,16  He that believeth….  And is baptized…shall be saved.</a:t>
            </a:r>
          </a:p>
          <a:p>
            <a:r>
              <a:rPr lang="en-US" dirty="0" smtClean="0"/>
              <a:t>Matt. 28:18-20  Teaching them to observe all things I have commanded you…</a:t>
            </a:r>
            <a:endParaRPr lang="en-US" dirty="0"/>
          </a:p>
        </p:txBody>
      </p:sp>
    </p:spTree>
    <p:extLst>
      <p:ext uri="{BB962C8B-B14F-4D97-AF65-F5344CB8AC3E}">
        <p14:creationId xmlns:p14="http://schemas.microsoft.com/office/powerpoint/2010/main" val="1873196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dirty="0" smtClean="0"/>
              <a:t>          SINNER, SEPARATED FROM GOD, IS A SERVANT</a:t>
            </a:r>
          </a:p>
          <a:p>
            <a:r>
              <a:rPr lang="en-US" sz="3600" dirty="0"/>
              <a:t> </a:t>
            </a:r>
            <a:r>
              <a:rPr lang="en-US" sz="3600" dirty="0" smtClean="0"/>
              <a:t>                         OF SIN.</a:t>
            </a:r>
          </a:p>
          <a:p>
            <a:endParaRPr lang="en-US" sz="3600" dirty="0"/>
          </a:p>
          <a:p>
            <a:r>
              <a:rPr lang="en-US" sz="3600" dirty="0" smtClean="0"/>
              <a:t>The High Cost of Sin …</a:t>
            </a:r>
          </a:p>
          <a:p>
            <a:r>
              <a:rPr lang="en-US" sz="3600" dirty="0" smtClean="0"/>
              <a:t>Makes a servant of sin.   John 8:31-36</a:t>
            </a:r>
          </a:p>
          <a:p>
            <a:r>
              <a:rPr lang="en-US" sz="3600" dirty="0"/>
              <a:t> </a:t>
            </a:r>
            <a:r>
              <a:rPr lang="en-US" sz="3600" dirty="0" smtClean="0"/>
              <a:t>    Romans 6:16-18   </a:t>
            </a:r>
          </a:p>
          <a:p>
            <a:r>
              <a:rPr lang="en-US" dirty="0" smtClean="0"/>
              <a:t> </a:t>
            </a:r>
            <a:endParaRPr lang="en-US" dirty="0"/>
          </a:p>
        </p:txBody>
      </p:sp>
    </p:spTree>
    <p:extLst>
      <p:ext uri="{BB962C8B-B14F-4D97-AF65-F5344CB8AC3E}">
        <p14:creationId xmlns:p14="http://schemas.microsoft.com/office/powerpoint/2010/main" val="11361911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Choice:   And its all up to you what choice you make… </a:t>
            </a:r>
            <a:endParaRPr lang="en-US" dirty="0"/>
          </a:p>
        </p:txBody>
      </p:sp>
      <p:sp>
        <p:nvSpPr>
          <p:cNvPr id="3" name="Content Placeholder 2"/>
          <p:cNvSpPr>
            <a:spLocks noGrp="1"/>
          </p:cNvSpPr>
          <p:nvPr>
            <p:ph idx="1"/>
          </p:nvPr>
        </p:nvSpPr>
        <p:spPr/>
        <p:txBody>
          <a:bodyPr/>
          <a:lstStyle/>
          <a:p>
            <a:pPr marL="0" indent="0">
              <a:buNone/>
            </a:pPr>
            <a:r>
              <a:rPr lang="en-US" dirty="0" smtClean="0"/>
              <a:t>Heaven…                        vs.                          Hell</a:t>
            </a:r>
          </a:p>
          <a:p>
            <a:pPr marL="0" indent="0">
              <a:buNone/>
            </a:pPr>
            <a:endParaRPr lang="en-US" dirty="0"/>
          </a:p>
          <a:p>
            <a:pPr marL="0" indent="0">
              <a:buNone/>
            </a:pPr>
            <a:r>
              <a:rPr lang="en-US" dirty="0" smtClean="0"/>
              <a:t>A place of peace &amp;                             a place of torment</a:t>
            </a:r>
          </a:p>
          <a:p>
            <a:pPr marL="0" indent="0">
              <a:buNone/>
            </a:pPr>
            <a:r>
              <a:rPr lang="en-US" dirty="0" smtClean="0"/>
              <a:t>Comfort                          or    </a:t>
            </a:r>
          </a:p>
          <a:p>
            <a:pPr marL="0" indent="0">
              <a:buNone/>
            </a:pPr>
            <a:endParaRPr lang="en-US" dirty="0"/>
          </a:p>
          <a:p>
            <a:pPr marL="0" indent="0">
              <a:buNone/>
            </a:pPr>
            <a:r>
              <a:rPr lang="en-US" dirty="0" smtClean="0"/>
              <a:t>Where is Moses today?</a:t>
            </a:r>
          </a:p>
          <a:p>
            <a:pPr marL="0" indent="0">
              <a:buNone/>
            </a:pPr>
            <a:r>
              <a:rPr lang="en-US" dirty="0" smtClean="0"/>
              <a:t>Where is the young rich ruler today?   </a:t>
            </a:r>
            <a:endParaRPr lang="en-US" dirty="0"/>
          </a:p>
        </p:txBody>
      </p:sp>
    </p:spTree>
    <p:extLst>
      <p:ext uri="{BB962C8B-B14F-4D97-AF65-F5344CB8AC3E}">
        <p14:creationId xmlns:p14="http://schemas.microsoft.com/office/powerpoint/2010/main" val="37047081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choices we make in this life ‘totally’ reflect what</a:t>
            </a:r>
          </a:p>
          <a:p>
            <a:r>
              <a:rPr lang="en-US" dirty="0" smtClean="0"/>
              <a:t>‘eternity’ will  mean to us.</a:t>
            </a:r>
          </a:p>
          <a:p>
            <a:endParaRPr lang="en-US" dirty="0"/>
          </a:p>
          <a:p>
            <a:r>
              <a:rPr lang="en-US" dirty="0" smtClean="0"/>
              <a:t>That old telephone cost Gene Taylor’s parents $2400 each.</a:t>
            </a:r>
          </a:p>
          <a:p>
            <a:r>
              <a:rPr lang="en-US" dirty="0" smtClean="0"/>
              <a:t>The old life of sin will add up…and cost us the only thing that</a:t>
            </a:r>
          </a:p>
          <a:p>
            <a:r>
              <a:rPr lang="en-US" dirty="0"/>
              <a:t> </a:t>
            </a:r>
            <a:r>
              <a:rPr lang="en-US" dirty="0" smtClean="0"/>
              <a:t> we have in eternity:  OUR SOULS!</a:t>
            </a:r>
          </a:p>
          <a:p>
            <a:endParaRPr lang="en-US" dirty="0"/>
          </a:p>
          <a:p>
            <a:r>
              <a:rPr lang="en-US" dirty="0" smtClean="0"/>
              <a:t>What doth it profit you.   ?   Or me?  </a:t>
            </a:r>
            <a:endParaRPr lang="en-US" dirty="0"/>
          </a:p>
        </p:txBody>
      </p:sp>
    </p:spTree>
    <p:extLst>
      <p:ext uri="{BB962C8B-B14F-4D97-AF65-F5344CB8AC3E}">
        <p14:creationId xmlns:p14="http://schemas.microsoft.com/office/powerpoint/2010/main" val="41404792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momentary, fleeting pleasure of sin (Hebrews 11:25) is all the bait the Devil needs with some people</a:t>
            </a:r>
          </a:p>
          <a:p>
            <a:endParaRPr lang="en-US" dirty="0"/>
          </a:p>
          <a:p>
            <a:r>
              <a:rPr lang="en-US" dirty="0" smtClean="0"/>
              <a:t>Look what the cost is!</a:t>
            </a:r>
          </a:p>
          <a:p>
            <a:r>
              <a:rPr lang="en-US" dirty="0" smtClean="0"/>
              <a:t>1.  Separates men and women from God!</a:t>
            </a:r>
          </a:p>
          <a:p>
            <a:r>
              <a:rPr lang="en-US" dirty="0" smtClean="0"/>
              <a:t>Thousands sink into the quagmire of evil without realizing how deadly Satan's slimy pit can be. In Isaiah we learn that</a:t>
            </a:r>
            <a:r>
              <a:rPr lang="en-US" b="1" u="sng" dirty="0" smtClean="0"/>
              <a:t> iniquities separate men from God </a:t>
            </a:r>
            <a:r>
              <a:rPr lang="en-US" dirty="0" smtClean="0"/>
              <a:t>and produce a chaotic, misspent life that affords no peace to the ungodly (Isaiah 57:21; 59:2</a:t>
            </a:r>
            <a:endParaRPr lang="en-US" dirty="0"/>
          </a:p>
        </p:txBody>
      </p:sp>
    </p:spTree>
    <p:extLst>
      <p:ext uri="{BB962C8B-B14F-4D97-AF65-F5344CB8AC3E}">
        <p14:creationId xmlns:p14="http://schemas.microsoft.com/office/powerpoint/2010/main" val="18960044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2.  Years go by fast.  Our lives are like being on a swift Jet plane..</a:t>
            </a:r>
          </a:p>
          <a:p>
            <a:r>
              <a:rPr lang="en-US" dirty="0" smtClean="0"/>
              <a:t>Traveling at almost unheard of speed…and suddenly, it nears</a:t>
            </a:r>
          </a:p>
          <a:p>
            <a:r>
              <a:rPr lang="en-US" dirty="0" smtClean="0"/>
              <a:t>Its destination…we realize we are old…and have little, if any, time left.</a:t>
            </a:r>
          </a:p>
          <a:p>
            <a:r>
              <a:rPr lang="en-US" dirty="0" smtClean="0"/>
              <a:t>What do you have to show for your life?  A house, a car, a rather large bank account and great possessions?  You have given most of your time to </a:t>
            </a:r>
            <a:r>
              <a:rPr lang="en-US" dirty="0" err="1" smtClean="0"/>
              <a:t>acculate</a:t>
            </a:r>
            <a:r>
              <a:rPr lang="en-US" dirty="0" smtClean="0"/>
              <a:t>..but now whose will those things be?  Your </a:t>
            </a:r>
            <a:r>
              <a:rPr lang="en-US" dirty="0" err="1" smtClean="0"/>
              <a:t>children..or</a:t>
            </a:r>
            <a:r>
              <a:rPr lang="en-US" dirty="0" smtClean="0"/>
              <a:t> some friend, or some ‘worthy’ institution?   But what do</a:t>
            </a:r>
          </a:p>
          <a:p>
            <a:r>
              <a:rPr lang="en-US" dirty="0" smtClean="0"/>
              <a:t>You carry with you….only what you have given to the Lord and to</a:t>
            </a:r>
          </a:p>
          <a:p>
            <a:r>
              <a:rPr lang="en-US" dirty="0" smtClean="0"/>
              <a:t>His cause?   Giving a cup of cold water in the name of a disciple will not be forgotten by God.  Laying up treasures for yourself in Heaven.</a:t>
            </a:r>
          </a:p>
          <a:p>
            <a:r>
              <a:rPr lang="en-US" dirty="0" smtClean="0"/>
              <a:t>What will you have?  What will you leave?  You will leave all earthly possessions….</a:t>
            </a:r>
            <a:endParaRPr lang="en-US" dirty="0"/>
          </a:p>
        </p:txBody>
      </p:sp>
    </p:spTree>
    <p:extLst>
      <p:ext uri="{BB962C8B-B14F-4D97-AF65-F5344CB8AC3E}">
        <p14:creationId xmlns:p14="http://schemas.microsoft.com/office/powerpoint/2010/main" val="41847033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the past two months, we have experienced something at O’Neal that I have never experienced in my life before.  We have had more</a:t>
            </a:r>
          </a:p>
          <a:p>
            <a:r>
              <a:rPr lang="en-US" dirty="0" smtClean="0"/>
              <a:t>Deaths of our members, or relatives or friends of our members that</a:t>
            </a:r>
          </a:p>
          <a:p>
            <a:r>
              <a:rPr lang="en-US" dirty="0" smtClean="0"/>
              <a:t>I can ever remember.  So many are gone now, who were here on</a:t>
            </a:r>
          </a:p>
          <a:p>
            <a:r>
              <a:rPr lang="en-US" dirty="0" smtClean="0"/>
              <a:t>Thanksgiving.  </a:t>
            </a:r>
          </a:p>
          <a:p>
            <a:r>
              <a:rPr lang="en-US" dirty="0"/>
              <a:t> </a:t>
            </a:r>
            <a:r>
              <a:rPr lang="en-US" dirty="0" smtClean="0"/>
              <a:t>  Surely physical death can be seen, and we would do well to think</a:t>
            </a:r>
          </a:p>
          <a:p>
            <a:r>
              <a:rPr lang="en-US" dirty="0" smtClean="0"/>
              <a:t>Seriously about when the time is up for us.   </a:t>
            </a:r>
            <a:endParaRPr lang="en-US" dirty="0"/>
          </a:p>
        </p:txBody>
      </p:sp>
    </p:spTree>
    <p:extLst>
      <p:ext uri="{BB962C8B-B14F-4D97-AF65-F5344CB8AC3E}">
        <p14:creationId xmlns:p14="http://schemas.microsoft.com/office/powerpoint/2010/main" val="5444553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 death where is thy victory?     The sting of death of sin….</a:t>
            </a:r>
          </a:p>
          <a:p>
            <a:r>
              <a:rPr lang="en-US" dirty="0" smtClean="0"/>
              <a:t>I thank God..</a:t>
            </a:r>
          </a:p>
          <a:p>
            <a:r>
              <a:rPr lang="en-US" dirty="0" smtClean="0"/>
              <a:t>I am so thankful that for so many that I have been to their</a:t>
            </a:r>
          </a:p>
          <a:p>
            <a:r>
              <a:rPr lang="en-US" dirty="0" smtClean="0"/>
              <a:t>Funerals have hope ..because they did not live a life of sin!</a:t>
            </a:r>
          </a:p>
          <a:p>
            <a:endParaRPr lang="en-US" dirty="0"/>
          </a:p>
          <a:p>
            <a:r>
              <a:rPr lang="en-US" dirty="0" smtClean="0"/>
              <a:t>But what a </a:t>
            </a:r>
            <a:r>
              <a:rPr lang="en-US" dirty="0" err="1" smtClean="0"/>
              <a:t>tradegy</a:t>
            </a:r>
            <a:r>
              <a:rPr lang="en-US" dirty="0" smtClean="0"/>
              <a:t> for all those gone who were unprepared to</a:t>
            </a:r>
          </a:p>
          <a:p>
            <a:r>
              <a:rPr lang="en-US" dirty="0" smtClean="0"/>
              <a:t>Die.</a:t>
            </a:r>
            <a:endParaRPr lang="en-US" dirty="0"/>
          </a:p>
        </p:txBody>
      </p:sp>
    </p:spTree>
    <p:extLst>
      <p:ext uri="{BB962C8B-B14F-4D97-AF65-F5344CB8AC3E}">
        <p14:creationId xmlns:p14="http://schemas.microsoft.com/office/powerpoint/2010/main" val="23046049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hope you are prepared this morning.   I hope that I am ready.</a:t>
            </a:r>
          </a:p>
          <a:p>
            <a:r>
              <a:rPr lang="en-US" dirty="0" smtClean="0"/>
              <a:t>Paul was…2 Tim. 4:7-8</a:t>
            </a:r>
          </a:p>
          <a:p>
            <a:endParaRPr lang="en-US" dirty="0"/>
          </a:p>
          <a:p>
            <a:r>
              <a:rPr lang="en-US" dirty="0" smtClean="0"/>
              <a:t>The high cost of sin is something that we don’t want a single one</a:t>
            </a:r>
          </a:p>
          <a:p>
            <a:r>
              <a:rPr lang="en-US" dirty="0" smtClean="0"/>
              <a:t>At O’Neal to have to pay.</a:t>
            </a:r>
            <a:endParaRPr lang="en-US" dirty="0"/>
          </a:p>
        </p:txBody>
      </p:sp>
    </p:spTree>
    <p:extLst>
      <p:ext uri="{BB962C8B-B14F-4D97-AF65-F5344CB8AC3E}">
        <p14:creationId xmlns:p14="http://schemas.microsoft.com/office/powerpoint/2010/main" val="5272561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 at the examples in the Bible of those</a:t>
            </a:r>
            <a:br>
              <a:rPr lang="en-US" dirty="0" smtClean="0"/>
            </a:br>
            <a:r>
              <a:rPr lang="en-US" dirty="0" smtClean="0"/>
              <a:t>who paid the cost…high cost of sin.</a:t>
            </a:r>
            <a:endParaRPr lang="en-US" dirty="0"/>
          </a:p>
        </p:txBody>
      </p:sp>
      <p:sp>
        <p:nvSpPr>
          <p:cNvPr id="3" name="Content Placeholder 2"/>
          <p:cNvSpPr>
            <a:spLocks noGrp="1"/>
          </p:cNvSpPr>
          <p:nvPr>
            <p:ph idx="1"/>
          </p:nvPr>
        </p:nvSpPr>
        <p:spPr/>
        <p:txBody>
          <a:bodyPr/>
          <a:lstStyle/>
          <a:p>
            <a:r>
              <a:rPr lang="en-US" dirty="0" smtClean="0"/>
              <a:t>1.  The Rich young ruler.   Matt. 19:16-22</a:t>
            </a:r>
          </a:p>
          <a:p>
            <a:r>
              <a:rPr lang="en-US" dirty="0" smtClean="0"/>
              <a:t>2.   The Man whose barns produced abundantly…’tear down his barns</a:t>
            </a:r>
          </a:p>
          <a:p>
            <a:r>
              <a:rPr lang="en-US" dirty="0" smtClean="0"/>
              <a:t>And build builder…</a:t>
            </a:r>
          </a:p>
          <a:p>
            <a:r>
              <a:rPr lang="en-US" dirty="0" smtClean="0"/>
              <a:t>3.  </a:t>
            </a:r>
            <a:endParaRPr lang="en-US" dirty="0"/>
          </a:p>
        </p:txBody>
      </p:sp>
    </p:spTree>
    <p:extLst>
      <p:ext uri="{BB962C8B-B14F-4D97-AF65-F5344CB8AC3E}">
        <p14:creationId xmlns:p14="http://schemas.microsoft.com/office/powerpoint/2010/main" val="42447772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doctrine that teaches "infants are born in sin" is totally false.</a:t>
            </a:r>
            <a:endParaRPr lang="en-US" dirty="0"/>
          </a:p>
        </p:txBody>
      </p:sp>
    </p:spTree>
    <p:extLst>
      <p:ext uri="{BB962C8B-B14F-4D97-AF65-F5344CB8AC3E}">
        <p14:creationId xmlns:p14="http://schemas.microsoft.com/office/powerpoint/2010/main" val="26375724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doctrine of Original Sin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There have been those who teach that we are born in sin and thus cannot help the propensity toward evil-doing. We shall carefully examine this erroneous matter in just a moment but first let us document such false doctrine as to its source. </a:t>
            </a:r>
          </a:p>
          <a:p>
            <a:r>
              <a:rPr lang="en-US" dirty="0" smtClean="0"/>
              <a:t>John Wesley, founder of Methodism went on record in </a:t>
            </a:r>
            <a:r>
              <a:rPr lang="en-US" i="1" dirty="0" smtClean="0"/>
              <a:t>Original Sin,</a:t>
            </a:r>
            <a:r>
              <a:rPr lang="en-US" dirty="0" smtClean="0"/>
              <a:t> page 340, as teaching: "We are condemned before we have done good or evil; under the curse ere we know what it is." In </a:t>
            </a:r>
            <a:r>
              <a:rPr lang="en-US" i="1" dirty="0" smtClean="0"/>
              <a:t>Wesley's Sermons,</a:t>
            </a:r>
            <a:r>
              <a:rPr lang="en-US" dirty="0" smtClean="0"/>
              <a:t> Volume 11, Page 266, we quote: "In Adam all died. The natural consequence of this is that every one descended from him comes into this world spiritually dead, dead to God, wholly dead in sin, entirely void of the image of God, and of all rightness and holiness wherein Adam was created. Every man now bears the image of the devil in sensual appetites and desires." </a:t>
            </a:r>
          </a:p>
          <a:p>
            <a:r>
              <a:rPr lang="en-US" dirty="0" smtClean="0"/>
              <a:t>In the book, </a:t>
            </a:r>
            <a:r>
              <a:rPr lang="en-US" i="1" dirty="0" smtClean="0"/>
              <a:t>What Lutherans Believe</a:t>
            </a:r>
            <a:r>
              <a:rPr lang="en-US" dirty="0" smtClean="0"/>
              <a:t> by W. E. Schramm, on page 65, we read: "Ever since the fall of Adam all men who are naturally begotten are conceived and born in sin." This naturally comports with the </a:t>
            </a:r>
            <a:r>
              <a:rPr lang="en-US" i="1" dirty="0" smtClean="0"/>
              <a:t>Augsburg Confession of Faith,</a:t>
            </a:r>
            <a:r>
              <a:rPr lang="en-US" dirty="0" smtClean="0"/>
              <a:t> Article Two: "All men are born with sin." This vice of origin brings eternal death upon those not born again through baptism and the Holy Ghost. </a:t>
            </a:r>
          </a:p>
          <a:p>
            <a:r>
              <a:rPr lang="en-US" dirty="0" smtClean="0"/>
              <a:t>Dr. W. A. Jarrell, noted Baptist, in </a:t>
            </a:r>
            <a:r>
              <a:rPr lang="en-US" i="1" dirty="0" smtClean="0"/>
              <a:t>Gospel In Water,</a:t>
            </a:r>
            <a:r>
              <a:rPr lang="en-US" dirty="0" smtClean="0"/>
              <a:t> stated: "That man is totally depraved is evident from his being a child of the Devil, fathered by the Devil and of the same mortal nature." </a:t>
            </a:r>
          </a:p>
          <a:p>
            <a:r>
              <a:rPr lang="en-US" dirty="0" smtClean="0"/>
              <a:t>The Catholic position is made quite clear by B. L Conway in Question Box, page 253: "Baptism is a sacrament which cleanses from original sin."</a:t>
            </a:r>
          </a:p>
          <a:p>
            <a:endParaRPr lang="en-US" dirty="0"/>
          </a:p>
        </p:txBody>
      </p:sp>
    </p:spTree>
    <p:extLst>
      <p:ext uri="{BB962C8B-B14F-4D97-AF65-F5344CB8AC3E}">
        <p14:creationId xmlns:p14="http://schemas.microsoft.com/office/powerpoint/2010/main" val="2457052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264" y="123285"/>
            <a:ext cx="10515600" cy="4351338"/>
          </a:xfrm>
        </p:spPr>
        <p:txBody>
          <a:bodyPr>
            <a:normAutofit/>
          </a:bodyPr>
          <a:lstStyle/>
          <a:p>
            <a:r>
              <a:rPr lang="en-US" sz="4800" b="1" dirty="0" smtClean="0"/>
              <a:t>What is Costly?  </a:t>
            </a:r>
          </a:p>
          <a:p>
            <a:r>
              <a:rPr lang="en-US" sz="4800" b="1" dirty="0" smtClean="0"/>
              <a:t>Sin</a:t>
            </a:r>
          </a:p>
          <a:p>
            <a:endParaRPr lang="en-US" sz="4800" b="1" dirty="0"/>
          </a:p>
          <a:p>
            <a:r>
              <a:rPr lang="en-US" sz="4800" b="1" dirty="0" smtClean="0"/>
              <a:t>What is sin?</a:t>
            </a:r>
            <a:endParaRPr lang="en-US" sz="4800" b="1" dirty="0"/>
          </a:p>
        </p:txBody>
      </p:sp>
    </p:spTree>
    <p:extLst>
      <p:ext uri="{BB962C8B-B14F-4D97-AF65-F5344CB8AC3E}">
        <p14:creationId xmlns:p14="http://schemas.microsoft.com/office/powerpoint/2010/main" val="14046814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God’s book teaches:</a:t>
            </a:r>
          </a:p>
          <a:p>
            <a:r>
              <a:rPr lang="en-US" dirty="0" smtClean="0"/>
              <a:t>1. All of these quotations crumble in the light of Ecclesiastes 7:29 and 12:7. God made man upright and God gave the spirit of man. How could a perfect Creator be the author of sin? </a:t>
            </a:r>
            <a:endParaRPr lang="en-US" dirty="0"/>
          </a:p>
        </p:txBody>
      </p:sp>
    </p:spTree>
    <p:extLst>
      <p:ext uri="{BB962C8B-B14F-4D97-AF65-F5344CB8AC3E}">
        <p14:creationId xmlns:p14="http://schemas.microsoft.com/office/powerpoint/2010/main" val="6143464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7527236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Here are some scriptures that forever prove we are </a:t>
            </a:r>
            <a:r>
              <a:rPr lang="en-US" b="1" dirty="0" smtClean="0"/>
              <a:t>not </a:t>
            </a:r>
            <a:r>
              <a:rPr lang="en-US" dirty="0" smtClean="0"/>
              <a:t>ushered into life as sinners: </a:t>
            </a:r>
          </a:p>
          <a:p>
            <a:r>
              <a:rPr lang="en-US" dirty="0" smtClean="0"/>
              <a:t>"Thou </a:t>
            </a:r>
            <a:r>
              <a:rPr lang="en-US" dirty="0" err="1" smtClean="0"/>
              <a:t>wast</a:t>
            </a:r>
            <a:r>
              <a:rPr lang="en-US" dirty="0" smtClean="0"/>
              <a:t> perfect in all ways, from the day thou </a:t>
            </a:r>
            <a:r>
              <a:rPr lang="en-US" dirty="0" err="1" smtClean="0"/>
              <a:t>wast</a:t>
            </a:r>
            <a:r>
              <a:rPr lang="en-US" dirty="0" smtClean="0"/>
              <a:t> created until iniquity was found in thy heart" (Ezekiel 28:15). </a:t>
            </a:r>
            <a:br>
              <a:rPr lang="en-US" dirty="0" smtClean="0"/>
            </a:br>
            <a:endParaRPr lang="en-US" dirty="0" smtClean="0"/>
          </a:p>
          <a:p>
            <a:r>
              <a:rPr lang="en-US" dirty="0" smtClean="0"/>
              <a:t>"The son shall not bear the iniquity of the father" (Ezekiel 18:20). </a:t>
            </a:r>
            <a:br>
              <a:rPr lang="en-US" dirty="0" smtClean="0"/>
            </a:br>
            <a:endParaRPr lang="en-US" dirty="0" smtClean="0"/>
          </a:p>
          <a:p>
            <a:r>
              <a:rPr lang="en-US" dirty="0" smtClean="0"/>
              <a:t>We are "the offspring of God" and He is "the Father of our spirits" (Hebrews 12:9 and Acts 17:29). How then could we be born in sin? </a:t>
            </a:r>
            <a:br>
              <a:rPr lang="en-US" dirty="0" smtClean="0"/>
            </a:br>
            <a:endParaRPr lang="en-US" dirty="0" smtClean="0"/>
          </a:p>
          <a:p>
            <a:r>
              <a:rPr lang="en-US" dirty="0" smtClean="0"/>
              <a:t>"Except ye be converted and become as little children ye shall in no wise enter the kingdom of God." Little children evidently are not sinners or Jesus would not tell us to be like them (Matthew 18:3). </a:t>
            </a:r>
          </a:p>
          <a:p>
            <a:r>
              <a:rPr lang="en-US" dirty="0" smtClean="0"/>
              <a:t>A passage in Psalms 51:5 is often used as proof for infants being born in sin, David said: "Behold I was shaped in iniquity and in sin did my mother conceive me." But friends, the sin mentioned here took place before David existed.</a:t>
            </a:r>
          </a:p>
          <a:p>
            <a:endParaRPr lang="en-US" dirty="0"/>
          </a:p>
        </p:txBody>
      </p:sp>
    </p:spTree>
    <p:extLst>
      <p:ext uri="{BB962C8B-B14F-4D97-AF65-F5344CB8AC3E}">
        <p14:creationId xmlns:p14="http://schemas.microsoft.com/office/powerpoint/2010/main" val="9661585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1800696"/>
            <a:ext cx="937519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Infant Baptism NOT Taught in the Bible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The Bible teaches that the mode of baptism was </a:t>
            </a:r>
            <a:r>
              <a:rPr kumimoji="0" lang="en-US" altLang="en-US" sz="1800" b="1" i="0" u="none" strike="noStrike" cap="none" normalizeH="0" baseline="0" dirty="0" smtClean="0">
                <a:ln>
                  <a:noFill/>
                </a:ln>
                <a:solidFill>
                  <a:schemeClr val="tx1"/>
                </a:solidFill>
                <a:effectLst/>
                <a:latin typeface="Arial" panose="020B0604020202020204" pitchFamily="34" charset="0"/>
              </a:rPr>
              <a:t>immersion </a:t>
            </a:r>
            <a:r>
              <a:rPr kumimoji="0" lang="en-US" altLang="en-US" sz="1800" b="0" i="0" u="none" strike="noStrike" cap="none" normalizeH="0" baseline="0" dirty="0" smtClean="0">
                <a:ln>
                  <a:noFill/>
                </a:ln>
                <a:solidFill>
                  <a:schemeClr val="tx1"/>
                </a:solidFill>
                <a:effectLst/>
                <a:latin typeface="Arial" panose="020B0604020202020204" pitchFamily="34" charset="0"/>
              </a:rPr>
              <a:t>(Acts 8:38; Colossians 2:12).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We also see that there is not a single command in the scriptures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for infant baptism. There is not a single example in the New Testament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mentioning an infant being "baptized." In addition to these truths there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are three prerequisites to baptism that an infant </a:t>
            </a:r>
            <a:r>
              <a:rPr kumimoji="0" lang="en-US" altLang="en-US" sz="1800" b="1" i="0" u="none" strike="noStrike" cap="none" normalizeH="0" baseline="0" dirty="0" smtClean="0">
                <a:ln>
                  <a:noFill/>
                </a:ln>
                <a:solidFill>
                  <a:schemeClr val="tx1"/>
                </a:solidFill>
                <a:effectLst/>
                <a:latin typeface="Arial" panose="020B0604020202020204" pitchFamily="34" charset="0"/>
              </a:rPr>
              <a:t>cannot </a:t>
            </a:r>
            <a:r>
              <a:rPr kumimoji="0" lang="en-US" altLang="en-US" sz="1800" b="0" i="0" u="none" strike="noStrike" cap="none" normalizeH="0" baseline="0" dirty="0" smtClean="0">
                <a:ln>
                  <a:noFill/>
                </a:ln>
                <a:solidFill>
                  <a:schemeClr val="tx1"/>
                </a:solidFill>
                <a:effectLst/>
                <a:latin typeface="Arial" panose="020B0604020202020204" pitchFamily="34" charset="0"/>
              </a:rPr>
              <a:t>do. He cannot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smtClean="0">
                <a:ln>
                  <a:noFill/>
                </a:ln>
                <a:solidFill>
                  <a:schemeClr val="tx1"/>
                </a:solidFill>
                <a:effectLst/>
                <a:latin typeface="Arial" panose="020B0604020202020204" pitchFamily="34" charset="0"/>
              </a:rPr>
              <a:t>believe </a:t>
            </a:r>
            <a:r>
              <a:rPr kumimoji="0" lang="en-US" altLang="en-US" sz="1800" b="0" i="0" u="none" strike="noStrike" cap="none" normalizeH="0" baseline="0" dirty="0" smtClean="0">
                <a:ln>
                  <a:noFill/>
                </a:ln>
                <a:solidFill>
                  <a:schemeClr val="tx1"/>
                </a:solidFill>
                <a:effectLst/>
                <a:latin typeface="Arial" panose="020B0604020202020204" pitchFamily="34" charset="0"/>
              </a:rPr>
              <a:t>in Christ, </a:t>
            </a:r>
            <a:r>
              <a:rPr kumimoji="0" lang="en-US" altLang="en-US" sz="1800" b="1" i="0" u="none" strike="noStrike" cap="none" normalizeH="0" baseline="0" dirty="0" smtClean="0">
                <a:ln>
                  <a:noFill/>
                </a:ln>
                <a:solidFill>
                  <a:schemeClr val="tx1"/>
                </a:solidFill>
                <a:effectLst/>
                <a:latin typeface="Arial" panose="020B0604020202020204" pitchFamily="34" charset="0"/>
              </a:rPr>
              <a:t>repent </a:t>
            </a:r>
            <a:r>
              <a:rPr kumimoji="0" lang="en-US" altLang="en-US" sz="1800" b="0" i="0" u="none" strike="noStrike" cap="none" normalizeH="0" baseline="0" dirty="0" smtClean="0">
                <a:ln>
                  <a:noFill/>
                </a:ln>
                <a:solidFill>
                  <a:schemeClr val="tx1"/>
                </a:solidFill>
                <a:effectLst/>
                <a:latin typeface="Arial" panose="020B0604020202020204" pitchFamily="34" charset="0"/>
              </a:rPr>
              <a:t>of sins, or </a:t>
            </a:r>
            <a:r>
              <a:rPr kumimoji="0" lang="en-US" altLang="en-US" sz="1800" b="1" i="0" u="none" strike="noStrike" cap="none" normalizeH="0" baseline="0" dirty="0" smtClean="0">
                <a:ln>
                  <a:noFill/>
                </a:ln>
                <a:solidFill>
                  <a:schemeClr val="tx1"/>
                </a:solidFill>
                <a:effectLst/>
                <a:latin typeface="Arial" panose="020B0604020202020204" pitchFamily="34" charset="0"/>
              </a:rPr>
              <a:t>confess </a:t>
            </a:r>
            <a:r>
              <a:rPr kumimoji="0" lang="en-US" altLang="en-US" sz="1800" b="0" i="0" u="none" strike="noStrike" cap="none" normalizeH="0" baseline="0" dirty="0" smtClean="0">
                <a:ln>
                  <a:noFill/>
                </a:ln>
                <a:solidFill>
                  <a:schemeClr val="tx1"/>
                </a:solidFill>
                <a:effectLst/>
                <a:latin typeface="Arial" panose="020B0604020202020204" pitchFamily="34" charset="0"/>
              </a:rPr>
              <a:t>Christ (Mark 16:16; Acts 2:38; Acts 8:37).</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These points prove that infant sprinkling could not be the one baptism mentioned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Ephesians 4:5!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Is it not strange that the Bible does not mention, nor command, nor illustrate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 practice so widely believed in religion? If God had intended such a doctrine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to be taught He would have made some provision for it. The silence of the scriptures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on this point speaks loudly. Infants evidently are not born in sin or they would be subjects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of New Testament baptism.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We safely conclude that the Bible does not teach original sin or infant baptism.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These are doctrines of men and not mandates from heaven. </a:t>
            </a:r>
          </a:p>
        </p:txBody>
      </p:sp>
    </p:spTree>
    <p:extLst>
      <p:ext uri="{BB962C8B-B14F-4D97-AF65-F5344CB8AC3E}">
        <p14:creationId xmlns:p14="http://schemas.microsoft.com/office/powerpoint/2010/main" val="1827398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2631690"/>
            <a:ext cx="9212778" cy="273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Sin is Personally Committed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The first sin recorded is that of Adam and Eve in the garden of Eden. Read Genesis, chapter three. Paul tells us in Romans 5:12 that sin thus entered the world and death by sin.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 The doctrine of original sin affirms that infants enter the world with the stain of Adam's sin upon them. But a careful analysis of the sin of Adam and Eve disproves such a notion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 How did </a:t>
            </a:r>
            <a:r>
              <a:rPr kumimoji="0" lang="en-US" altLang="en-US" sz="1800" b="0" i="1" u="none" strike="noStrike" cap="none" normalizeH="0" baseline="0" dirty="0" smtClean="0">
                <a:ln>
                  <a:noFill/>
                </a:ln>
                <a:solidFill>
                  <a:schemeClr val="tx1"/>
                </a:solidFill>
                <a:effectLst/>
                <a:latin typeface="Arial" panose="020B0604020202020204" pitchFamily="34" charset="0"/>
              </a:rPr>
              <a:t>they</a:t>
            </a:r>
            <a:r>
              <a:rPr kumimoji="0" lang="en-US" altLang="en-US" sz="1800" b="0" i="0" u="none" strike="noStrike" cap="none" normalizeH="0" baseline="0" dirty="0" smtClean="0">
                <a:ln>
                  <a:noFill/>
                </a:ln>
                <a:solidFill>
                  <a:schemeClr val="tx1"/>
                </a:solidFill>
                <a:effectLst/>
                <a:latin typeface="Arial" panose="020B0604020202020204" pitchFamily="34" charset="0"/>
              </a:rPr>
              <a:t> sin? Of their own choice and volition. And so it has been ever since. Even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Judas Iscariot "by transgression fell" (Acts 1:24-25).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James 1:13-15 we learn how </a:t>
            </a:r>
            <a:r>
              <a:rPr kumimoji="0" lang="en-US" altLang="en-US" sz="1800" b="0" i="1" u="none" strike="noStrike" cap="none" normalizeH="0" baseline="0" dirty="0" smtClean="0">
                <a:ln>
                  <a:noFill/>
                </a:ln>
                <a:solidFill>
                  <a:schemeClr val="tx1"/>
                </a:solidFill>
                <a:effectLst/>
                <a:latin typeface="Arial" panose="020B0604020202020204" pitchFamily="34" charset="0"/>
              </a:rPr>
              <a:t>personal</a:t>
            </a:r>
            <a:r>
              <a:rPr kumimoji="0" lang="en-US" altLang="en-US" sz="1800" b="0" i="0" u="none" strike="noStrike" cap="none" normalizeH="0" baseline="0" dirty="0" smtClean="0">
                <a:ln>
                  <a:noFill/>
                </a:ln>
                <a:solidFill>
                  <a:schemeClr val="tx1"/>
                </a:solidFill>
                <a:effectLst/>
                <a:latin typeface="Arial" panose="020B0604020202020204" pitchFamily="34" charset="0"/>
              </a:rPr>
              <a:t> the sinner's relationship is with his own sin.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First there is temptation; then lust and enticement is allowed to grow. This is shamefully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followed by sin and death or by separation from God (Isaiah 59:1,2).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very fact that the Judgment Day will be based upon the deeds </a:t>
            </a:r>
            <a:r>
              <a:rPr kumimoji="0" lang="en-US" altLang="en-US" sz="1800" b="0" i="1" u="none" strike="noStrike" cap="none" normalizeH="0" baseline="0" dirty="0" smtClean="0">
                <a:ln>
                  <a:noFill/>
                </a:ln>
                <a:solidFill>
                  <a:schemeClr val="tx1"/>
                </a:solidFill>
                <a:effectLst/>
                <a:latin typeface="Arial" panose="020B0604020202020204" pitchFamily="34" charset="0"/>
              </a:rPr>
              <a:t>each person has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done in his own body</a:t>
            </a:r>
            <a:r>
              <a:rPr kumimoji="0" lang="en-US" altLang="en-US" sz="1800" b="0" i="0" u="none" strike="noStrike" cap="none" normalizeH="0" baseline="0" dirty="0" smtClean="0">
                <a:ln>
                  <a:noFill/>
                </a:ln>
                <a:solidFill>
                  <a:schemeClr val="tx1"/>
                </a:solidFill>
                <a:effectLst/>
                <a:latin typeface="Arial" panose="020B0604020202020204" pitchFamily="34" charset="0"/>
              </a:rPr>
              <a:t> (II Corinthians 5:10; Romans 2:6; Romans 14:12), but disproves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again the theory that we inherit someone else's sin. </a:t>
            </a:r>
          </a:p>
        </p:txBody>
      </p:sp>
    </p:spTree>
    <p:extLst>
      <p:ext uri="{BB962C8B-B14F-4D97-AF65-F5344CB8AC3E}">
        <p14:creationId xmlns:p14="http://schemas.microsoft.com/office/powerpoint/2010/main" val="14320189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2285440"/>
            <a:ext cx="6951455" cy="3431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Warning and a Hope for Victory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Each one of us fights a gigantic battle in keeping sin out of our daily conduct. Alexander Pope, a great poet, said: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"We don't go down with a quick, hard fall,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We just glide along;</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Little by little we lighten our load</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Till we cannot tell right from wrong.</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Sin is a monster of such frightful countenance</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That to be hated needs but to be seen.</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But seen too often, familiar with its face</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We first endure, then pity and then embrace!"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May God help us to take the avenue of escape when sin beckons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 Corinthians 10:13) that we might gain the victory, through Christ,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over sin and death (I Corinthians 15:57; Romans 6:23). </a:t>
            </a:r>
          </a:p>
        </p:txBody>
      </p:sp>
    </p:spTree>
    <p:extLst>
      <p:ext uri="{BB962C8B-B14F-4D97-AF65-F5344CB8AC3E}">
        <p14:creationId xmlns:p14="http://schemas.microsoft.com/office/powerpoint/2010/main" val="11995663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0" y="-276998"/>
            <a:ext cx="11841768" cy="6755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Some Things a Sinner Ought to Know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Jehovah has fashioned nearly every one of His plans for the sinner's benefit. In II Peter 3:9 we read these beautiful and touching words:</a:t>
            </a:r>
            <a:br>
              <a:rPr kumimoji="0" lang="en-US" altLang="en-US" sz="900" b="0" i="0" u="none" strike="noStrike" cap="none" normalizeH="0" baseline="0" dirty="0" smtClean="0">
                <a:ln>
                  <a:noFill/>
                </a:ln>
                <a:solidFill>
                  <a:schemeClr val="tx1"/>
                </a:solidFill>
                <a:effectLst/>
                <a:latin typeface="Arial" panose="020B0604020202020204" pitchFamily="34" charset="0"/>
              </a:rPr>
            </a:br>
            <a:endParaRPr kumimoji="0" lang="en-US" altLang="en-US" sz="1800" b="0" i="1"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"The Lord is not slack concerning his promise, as some men count slackness;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 but is long suffering to us-ward, not willing that any should perish, but that all should come to repentance."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Thus, there are some things a sinner ought to know concerning God's way for mankind.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purpose of Christianity is to convert the erring to Jesus and thereafter to keep such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ones ever pointed in the direction of heaven. This involves the responsibilities of people once they 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servants of Christ. It is evident that we, as Christians, are failing to properly instruct many,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prior to baptism, as to their duties once they are added to the church. If the language of Acts 2:41-42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were applied to all new followers of the Lord, we would see a more wholesome view of</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New Testament Christianity in our midst.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"Then they that gladly received his word were baptized: and the same day there were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added unto them about three thousand souls. And they continued steadfastly in the apostles'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doctrine and fellowship, and in breaking of bread, and in prayers."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 sinner must recognize these things as incumbent upon him should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he obey the gospel of the Son of God. Otherwise such a one will be a failure as he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begins the life of a Christian.</a:t>
            </a:r>
            <a:r>
              <a:rPr kumimoji="0" lang="en-US" altLang="en-US" sz="1800" b="1" i="0" u="sng" strike="noStrike" cap="none" normalizeH="0" baseline="0" dirty="0" smtClean="0">
                <a:ln>
                  <a:noFill/>
                </a:ln>
                <a:solidFill>
                  <a:schemeClr val="tx1"/>
                </a:solidFill>
                <a:effectLst/>
                <a:latin typeface="Arial" panose="020B0604020202020204" pitchFamily="34" charset="0"/>
              </a:rPr>
              <a:t> Unless there is </a:t>
            </a:r>
            <a:r>
              <a:rPr kumimoji="0" lang="en-US" altLang="en-US" sz="1800" b="1" i="1" u="sng" strike="noStrike" cap="none" normalizeH="0" baseline="0" dirty="0" smtClean="0">
                <a:ln>
                  <a:noFill/>
                </a:ln>
                <a:solidFill>
                  <a:schemeClr val="tx1"/>
                </a:solidFill>
                <a:effectLst/>
                <a:latin typeface="Arial" panose="020B0604020202020204" pitchFamily="34" charset="0"/>
              </a:rPr>
              <a:t>conviction</a:t>
            </a:r>
            <a:r>
              <a:rPr kumimoji="0" lang="en-US" altLang="en-US" sz="1800" b="1" i="0" u="sng" strike="noStrike" cap="none" normalizeH="0" baseline="0" dirty="0" smtClean="0">
                <a:ln>
                  <a:noFill/>
                </a:ln>
                <a:solidFill>
                  <a:schemeClr val="tx1"/>
                </a:solidFill>
                <a:effectLst/>
                <a:latin typeface="Arial" panose="020B0604020202020204" pitchFamily="34" charset="0"/>
              </a:rPr>
              <a:t> there can be no </a:t>
            </a:r>
            <a:r>
              <a:rPr kumimoji="0" lang="en-US" altLang="en-US" sz="1800" b="1" i="1" u="sng" strike="noStrike" cap="none" normalizeH="0" baseline="0" dirty="0" smtClean="0">
                <a:ln>
                  <a:noFill/>
                </a:ln>
                <a:solidFill>
                  <a:schemeClr val="tx1"/>
                </a:solidFill>
                <a:effectLst/>
                <a:latin typeface="Arial" panose="020B0604020202020204" pitchFamily="34" charset="0"/>
              </a:rPr>
              <a:t>conversion</a:t>
            </a:r>
            <a:r>
              <a:rPr kumimoji="0" lang="en-US" altLang="en-US" sz="1800" b="1" i="0" u="sng"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This principle is embedded in II Corinthians 5:17: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"Therefore if any man be in Christ, he is a new creature: old things are passed away; behold,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all things are become new."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Now that we have set the general pattern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of commitment to the teachings of Christ Jesus, let us be specific in mentioning two things sinners ought to know. </a:t>
            </a:r>
          </a:p>
        </p:txBody>
      </p:sp>
    </p:spTree>
    <p:extLst>
      <p:ext uri="{BB962C8B-B14F-4D97-AF65-F5344CB8AC3E}">
        <p14:creationId xmlns:p14="http://schemas.microsoft.com/office/powerpoint/2010/main" val="6237646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Least 2 things every sinner needs to know</a:t>
            </a:r>
            <a:endParaRPr lang="en-US" dirty="0"/>
          </a:p>
        </p:txBody>
      </p:sp>
      <p:sp>
        <p:nvSpPr>
          <p:cNvPr id="4" name="Rectangle 1"/>
          <p:cNvSpPr>
            <a:spLocks noGrp="1" noChangeArrowheads="1"/>
          </p:cNvSpPr>
          <p:nvPr>
            <p:ph idx="1"/>
          </p:nvPr>
        </p:nvSpPr>
        <p:spPr bwMode="auto">
          <a:xfrm>
            <a:off x="838200" y="2008445"/>
            <a:ext cx="10394192" cy="3985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The Love of God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The tremendous drawing power of the incomparable love of our heavenly Father ought to be well known by every sinful person. For,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God so loved" that He </a:t>
            </a:r>
            <a:r>
              <a:rPr kumimoji="0" lang="en-US" altLang="en-US" sz="1800" b="0" i="1" u="none" strike="noStrike" cap="none" normalizeH="0" baseline="0" dirty="0" smtClean="0">
                <a:ln>
                  <a:noFill/>
                </a:ln>
                <a:solidFill>
                  <a:schemeClr val="tx1"/>
                </a:solidFill>
                <a:effectLst/>
                <a:latin typeface="Arial" panose="020B0604020202020204" pitchFamily="34" charset="0"/>
              </a:rPr>
              <a:t>gave</a:t>
            </a:r>
            <a:r>
              <a:rPr kumimoji="0" lang="en-US" altLang="en-US" sz="1800" b="0" i="0" u="none" strike="noStrike" cap="none" normalizeH="0" baseline="0" dirty="0" smtClean="0">
                <a:ln>
                  <a:noFill/>
                </a:ln>
                <a:solidFill>
                  <a:schemeClr val="tx1"/>
                </a:solidFill>
                <a:effectLst/>
                <a:latin typeface="Arial" panose="020B0604020202020204" pitchFamily="34" charset="0"/>
              </a:rPr>
              <a:t>! He "commended his love toward us in that while we were yet sinners,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Christ died for us" (Romans 5:8). So Paul exclaimed: "Thanks be unto God for his unspeakable gift"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(II Corinthians 9:15). Regardless of the depths of shame a man has plunged to, he can be forgiven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if he will genuinely obey the commandments of Christ. Even though Saul of Tarsus was 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murderer it was possible for him to later be the finest servant Jesus had upon the earth.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From "chief of sinners" (I Timothy 1:15), Paul became the exemplar of righteousness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(I Corinthians 11:1). We ought to tell sinners how much the Lord loves them.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They must be aware of all that heaven has done to ransom them from iniquity.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I Timothy 2:6 we learn of Jesus "who gave himself a ransom for all."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Such wonderful truths cause us to shout aloud the tender words of Psalms 8:3:</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1"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"When I consider thy heavens, the works of thy fingers, the moon and the stars,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which thou hast ordained; What is man that thou art mindful of him?"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206426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2154634"/>
            <a:ext cx="7237879"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Truly it is marvelous to contemplate the gracious love of the Almighty.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 poet by the name of Faber once wrote: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"How Thou canst think so well of us,</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And be the God Thou art,</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Is darkness to my intellect,</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But sunshine to my heart."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 preacher read those lines and then added:</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1"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"And Thou dost think so well of us</a:t>
            </a:r>
            <a:br>
              <a:rPr kumimoji="0" lang="en-US" altLang="en-US" sz="1800" b="0" i="1" u="none" strike="noStrike" cap="none" normalizeH="0" baseline="0" dirty="0" smtClean="0">
                <a:ln>
                  <a:noFill/>
                </a:ln>
                <a:solidFill>
                  <a:schemeClr val="tx1"/>
                </a:solidFill>
                <a:effectLst/>
                <a:latin typeface="Arial" panose="020B0604020202020204" pitchFamily="34" charset="0"/>
              </a:rPr>
            </a:br>
            <a:r>
              <a:rPr kumimoji="0" lang="en-US" altLang="en-US" sz="1800" b="0" i="1" u="none" strike="noStrike" cap="none" normalizeH="0" baseline="0" dirty="0" smtClean="0">
                <a:ln>
                  <a:noFill/>
                </a:ln>
                <a:solidFill>
                  <a:schemeClr val="tx1"/>
                </a:solidFill>
                <a:effectLst/>
                <a:latin typeface="Arial" panose="020B0604020202020204" pitchFamily="34" charset="0"/>
              </a:rPr>
              <a:t>Because of what Thou art,</a:t>
            </a:r>
            <a:br>
              <a:rPr kumimoji="0" lang="en-US" altLang="en-US" sz="1800" b="0" i="1" u="none" strike="noStrike" cap="none" normalizeH="0" baseline="0" dirty="0" smtClean="0">
                <a:ln>
                  <a:noFill/>
                </a:ln>
                <a:solidFill>
                  <a:schemeClr val="tx1"/>
                </a:solidFill>
                <a:effectLst/>
                <a:latin typeface="Arial" panose="020B0604020202020204" pitchFamily="34" charset="0"/>
              </a:rPr>
            </a:br>
            <a:r>
              <a:rPr kumimoji="0" lang="en-US" altLang="en-US" sz="1800" b="0" i="1" u="none" strike="noStrike" cap="none" normalizeH="0" baseline="0" dirty="0" smtClean="0">
                <a:ln>
                  <a:noFill/>
                </a:ln>
                <a:solidFill>
                  <a:schemeClr val="tx1"/>
                </a:solidFill>
                <a:effectLst/>
                <a:latin typeface="Arial" panose="020B0604020202020204" pitchFamily="34" charset="0"/>
              </a:rPr>
              <a:t>Thy love illuminates my intellect</a:t>
            </a:r>
            <a:br>
              <a:rPr kumimoji="0" lang="en-US" altLang="en-US" sz="1800" b="0" i="1" u="none" strike="noStrike" cap="none" normalizeH="0" baseline="0" dirty="0" smtClean="0">
                <a:ln>
                  <a:noFill/>
                </a:ln>
                <a:solidFill>
                  <a:schemeClr val="tx1"/>
                </a:solidFill>
                <a:effectLst/>
                <a:latin typeface="Arial" panose="020B0604020202020204" pitchFamily="34" charset="0"/>
              </a:rPr>
            </a:br>
            <a:r>
              <a:rPr kumimoji="0" lang="en-US" altLang="en-US" sz="1800" b="0" i="1" u="none" strike="noStrike" cap="none" normalizeH="0" baseline="0" dirty="0" smtClean="0">
                <a:ln>
                  <a:noFill/>
                </a:ln>
                <a:solidFill>
                  <a:schemeClr val="tx1"/>
                </a:solidFill>
                <a:effectLst/>
                <a:latin typeface="Arial" panose="020B0604020202020204" pitchFamily="34" charset="0"/>
              </a:rPr>
              <a:t>And fills, with joy, my heart."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25057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86447" y="262647"/>
            <a:ext cx="12005553"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If the grace of the Lord will not melt the sinner's heart, nothing will!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In I John 4 we read that God is the epitome of love and the way we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learn to love is by realizing "He first loved us." Loving God naturally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leads one to obey Him. Notice the emphasis of I John 2:4 and 5:3:</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"He that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saith</a:t>
            </a:r>
            <a:r>
              <a:rPr kumimoji="0" lang="en-US" altLang="en-US" sz="1800" b="0" i="0" u="none" strike="noStrike" cap="none" normalizeH="0" baseline="0" dirty="0" smtClean="0">
                <a:ln>
                  <a:noFill/>
                </a:ln>
                <a:solidFill>
                  <a:schemeClr val="tx1"/>
                </a:solidFill>
                <a:effectLst/>
                <a:latin typeface="Arial" panose="020B0604020202020204" pitchFamily="34" charset="0"/>
              </a:rPr>
              <a:t>, I know him, and </a:t>
            </a:r>
            <a:r>
              <a:rPr kumimoji="0" lang="en-US" altLang="en-US" sz="1800" b="0" i="0" u="none" strike="noStrike" cap="none" normalizeH="0" baseline="0" dirty="0" err="1" smtClean="0">
                <a:ln>
                  <a:noFill/>
                </a:ln>
                <a:solidFill>
                  <a:schemeClr val="tx1"/>
                </a:solidFill>
                <a:effectLst/>
                <a:latin typeface="Arial" panose="020B0604020202020204" pitchFamily="34" charset="0"/>
              </a:rPr>
              <a:t>keepeth</a:t>
            </a:r>
            <a:r>
              <a:rPr kumimoji="0" lang="en-US" altLang="en-US" sz="1800" b="0" i="0" u="none" strike="noStrike" cap="none" normalizeH="0" baseline="0" dirty="0" smtClean="0">
                <a:ln>
                  <a:noFill/>
                </a:ln>
                <a:solidFill>
                  <a:schemeClr val="tx1"/>
                </a:solidFill>
                <a:effectLst/>
                <a:latin typeface="Arial" panose="020B0604020202020204" pitchFamily="34" charset="0"/>
              </a:rPr>
              <a:t> not his commandments, is a liar,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and the truth is not in him." "For this is the love of God, that we keep his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commandments: and his commandments are not grievous."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Those who spend a lifetime serving Satan will have the dubious distinction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of being with their Master forever (Matthew 25:41). When Jesus comes in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Judgment they shall be raised "unto condemnation" (John 5:29).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For them, "the lake of fire" will be the end of the line (Revelation 20:15).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What a price to pay for such a deplorable destination! A sinner has no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peace in life and only chaos in eternity. His ears will echo with the words of Jesus,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found in John 8:21, "ye shall die in your sins and where I go, ye cannot come."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Sinner friend, awaken before it is everlastingly too late. The high cost of sin results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spiritual bankruptcy. Begin today to lay up treasures in heaven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(Matthew 6:19-21; 1 Timothy 6:17).</a:t>
            </a:r>
          </a:p>
        </p:txBody>
      </p:sp>
    </p:spTree>
    <p:extLst>
      <p:ext uri="{BB962C8B-B14F-4D97-AF65-F5344CB8AC3E}">
        <p14:creationId xmlns:p14="http://schemas.microsoft.com/office/powerpoint/2010/main" val="1872455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6" name="Picture 4" descr="http://gjcoc.us/wp-content/uploads/revelation-03-01-01-autopsy-on-a-dead-church-memb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210093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1"/>
          <p:cNvSpPr>
            <a:spLocks noGrp="1" noChangeArrowheads="1"/>
          </p:cNvSpPr>
          <p:nvPr>
            <p:ph idx="1"/>
          </p:nvPr>
        </p:nvSpPr>
        <p:spPr bwMode="auto">
          <a:xfrm>
            <a:off x="838200" y="1315949"/>
            <a:ext cx="10230301" cy="537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1"/>
                </a:solidFill>
                <a:effectLst/>
                <a:latin typeface="Arial" panose="020B0604020202020204" pitchFamily="34" charset="0"/>
              </a:rPr>
              <a:t>The Remedy for Sin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The great disease of the soul must be cured. It is a cancerous condition that spreads like fire. Only the Great Physician (Mark 2:17) can successfully deal with sin. In Matthew 26:28</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 we learn that the blood of Christ was shed "for the remission of sins." Jesus, as "the lamb of God," came to take away our iniquity. The Redeemer was the one offering for sin that makes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chemeClr val="tx1"/>
                </a:solidFill>
                <a:effectLst/>
                <a:latin typeface="Arial" panose="020B0604020202020204" pitchFamily="34" charset="0"/>
              </a:rPr>
              <a:t> it possible for lost humanity to be saved (Hebrews 9:26). Notice the powerful thought contained in Romans 3:24: </a:t>
            </a:r>
            <a:br>
              <a:rPr kumimoji="0" lang="en-US" altLang="en-US" sz="900" b="0" i="0" u="none" strike="noStrike" cap="none" normalizeH="0" baseline="0" dirty="0" smtClean="0">
                <a:ln>
                  <a:noFill/>
                </a:ln>
                <a:solidFill>
                  <a:schemeClr val="tx1"/>
                </a:solidFill>
                <a:effectLst/>
                <a:latin typeface="Arial" panose="020B0604020202020204" pitchFamily="34" charset="0"/>
              </a:rPr>
            </a:br>
            <a:endParaRPr kumimoji="0" lang="en-US" altLang="en-US" sz="1800" b="0" i="1"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"Being justified freely by his grace through the redemption that is in Christ Jesus."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What does the Bible teach men to do in regard to salvation? One radio preacher has said: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"You can do nothing! God must do it all!" His sermon topic was, "The Process of Salvation.“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His conclusion, although commonly accepted, is as foreign to the New Testament as is polygamy.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Since man was endowed by the Creator with the ability to choose the path he would tread,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there is something for us to do if God's remedy for sin would be a reality in our lives.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Joshua 24:15 men were told to "choose ye this day whom you will serve."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In Romans 11:22 we learn the results of making the proper decision and in Matthew 23:37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tragedy of the wrong choice is set forth. Therefore, a sinner must be cognizant of his own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responsibility in coming to the Savior. As Tennyson stated: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1"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"Our wills are ours, we know not how, </a:t>
            </a:r>
            <a:br>
              <a:rPr kumimoji="0" lang="en-US" altLang="en-US" sz="1800" b="0" i="1" u="none" strike="noStrike" cap="none" normalizeH="0" baseline="0" dirty="0" smtClean="0">
                <a:ln>
                  <a:noFill/>
                </a:ln>
                <a:solidFill>
                  <a:schemeClr val="tx1"/>
                </a:solidFill>
                <a:effectLst/>
                <a:latin typeface="Arial" panose="020B0604020202020204" pitchFamily="34" charset="0"/>
              </a:rPr>
            </a:br>
            <a:r>
              <a:rPr kumimoji="0" lang="en-US" altLang="en-US" sz="1800" b="0" i="1" u="none" strike="noStrike" cap="none" normalizeH="0" baseline="0" dirty="0" smtClean="0">
                <a:ln>
                  <a:noFill/>
                </a:ln>
                <a:solidFill>
                  <a:schemeClr val="tx1"/>
                </a:solidFill>
                <a:effectLst/>
                <a:latin typeface="Arial" panose="020B0604020202020204" pitchFamily="34" charset="0"/>
              </a:rPr>
              <a:t>Our wills are ours to make them Thine."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Devil has convinced most of us that an admission of guilt on our part is unthinkable.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1" u="none" strike="noStrike" cap="none" normalizeH="0" baseline="0" dirty="0" smtClean="0">
                <a:ln>
                  <a:noFill/>
                </a:ln>
                <a:solidFill>
                  <a:schemeClr val="tx1"/>
                </a:solidFill>
                <a:effectLst/>
                <a:latin typeface="Arial" panose="020B0604020202020204" pitchFamily="34" charset="0"/>
              </a:rPr>
              <a:t>Truly the most difficult words to utter are these: "I am a sinner."</a:t>
            </a:r>
            <a:r>
              <a:rPr kumimoji="0" lang="en-US" altLang="en-US" sz="1800" b="0" i="0" u="none" strike="noStrike" cap="none" normalizeH="0" baseline="0" dirty="0" smtClean="0">
                <a:ln>
                  <a:noFill/>
                </a:ln>
                <a:solidFill>
                  <a:schemeClr val="tx1"/>
                </a:solidFill>
                <a:effectLst/>
                <a:latin typeface="Arial" panose="020B0604020202020204" pitchFamily="34" charset="0"/>
              </a:rPr>
              <a:t>   Luke 18:13  God be merciful</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800" dirty="0" smtClean="0">
                <a:latin typeface="Arial" panose="020B0604020202020204" pitchFamily="34" charset="0"/>
              </a:rPr>
              <a:t>To me the sinner!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007201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68094" y="931227"/>
            <a:ext cx="12042842" cy="61401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anose="020B0604020202020204" pitchFamily="34" charset="0"/>
              </a:rPr>
              <a:t>What Must I do to be Saved?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This is undoubtedly the most important question that ever fell from mortal lips. It is asked essentially three times in the book of Acts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--the book of conversions in the New Testament. The very words are found in Acts 16:30 when the heathen jailer asked Paul and Silas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"Sirs, what must I do to be saved?" The question implies that something must be done by each accountable being in order to be saved.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This makes man active not passive in the plan of redemption. It makes salvation a personal, individual matter. There has never been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a rational being that could spend a lifetime on earth without sometime, somewhere being vitally concerned over his own salvation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There have been some who waited too long to "obtain the salvation which is in Christ with eternal glory" (11 Timothy 2:10). Through no fault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of the Savior these condemned men spurned the invitation of the Lord (Matthew 11:28; Revelation 3:20; 22:17). </a:t>
            </a:r>
            <a:endParaRPr kumimoji="0" lang="en-US" altLang="en-US"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Jesus made it plain in His last instructions to the apostles concerning the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 requirements for salvation that would begin to be preached in Jerusalem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(Acts 1:8) and would last until the end of the world (Matthew 28:20).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The Lord enjoined upon every accountable being from Pentecost till Judgment, faith,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 repentance and baptism for the remission of past sins (Mark 16:16; Luke 24:47; Acts 2:38; 8:6; 22:16).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These things are required to obtain the removal of the guilt in our past lives.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Thereafter, to </a:t>
            </a:r>
            <a:r>
              <a:rPr kumimoji="0" lang="en-US" altLang="en-US" sz="2400" b="1" i="0" u="none" strike="noStrike" cap="none" normalizeH="0" baseline="0" dirty="0" smtClean="0">
                <a:ln>
                  <a:noFill/>
                </a:ln>
                <a:solidFill>
                  <a:schemeClr val="tx1"/>
                </a:solidFill>
                <a:effectLst/>
                <a:latin typeface="Arial" panose="020B0604020202020204" pitchFamily="34" charset="0"/>
              </a:rPr>
              <a:t>remain </a:t>
            </a:r>
            <a:r>
              <a:rPr kumimoji="0" lang="en-US" altLang="en-US" sz="2400" b="0" i="0" u="none" strike="noStrike" cap="none" normalizeH="0" baseline="0" dirty="0" smtClean="0">
                <a:ln>
                  <a:noFill/>
                </a:ln>
                <a:solidFill>
                  <a:schemeClr val="tx1"/>
                </a:solidFill>
                <a:effectLst/>
                <a:latin typeface="Arial" panose="020B0604020202020204" pitchFamily="34" charset="0"/>
              </a:rPr>
              <a:t>in a saved condition we must live righteously, worship consistently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and scripturally and work ardently in the Master's service (Philippians 2:15; Acts 2:42; John 4:24;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Arial" panose="020B0604020202020204" pitchFamily="34" charset="0"/>
              </a:rPr>
              <a:t>1 Corinthians 15:58; Matthew 24:13). </a:t>
            </a:r>
          </a:p>
        </p:txBody>
      </p:sp>
    </p:spTree>
    <p:extLst>
      <p:ext uri="{BB962C8B-B14F-4D97-AF65-F5344CB8AC3E}">
        <p14:creationId xmlns:p14="http://schemas.microsoft.com/office/powerpoint/2010/main" val="26972954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To those who manifested </a:t>
            </a:r>
            <a:r>
              <a:rPr lang="en-US" i="1" dirty="0" smtClean="0"/>
              <a:t>faith</a:t>
            </a:r>
            <a:r>
              <a:rPr lang="en-US" dirty="0" smtClean="0"/>
              <a:t> in asking the apostles how to remove the guilt of their former manner of conduct, Peter answered: "Repent and be baptized every one of you, in the name of Jesus Christ, for the remission of sins and ye shall receive the gift of the Holy Spirit (Acts 2:38). </a:t>
            </a:r>
          </a:p>
          <a:p>
            <a:r>
              <a:rPr lang="en-US" dirty="0" smtClean="0"/>
              <a:t>To Saul of Tarsus who had </a:t>
            </a:r>
            <a:r>
              <a:rPr lang="en-US" i="1" dirty="0" smtClean="0"/>
              <a:t>faith</a:t>
            </a:r>
            <a:r>
              <a:rPr lang="en-US" dirty="0" smtClean="0"/>
              <a:t> in Christ by asking Him what he should do to be acceptable unto the Lord (Acts 9:1-6) and who </a:t>
            </a:r>
            <a:r>
              <a:rPr lang="en-US" i="1" dirty="0" smtClean="0"/>
              <a:t>repented</a:t>
            </a:r>
            <a:r>
              <a:rPr lang="en-US" dirty="0" smtClean="0"/>
              <a:t> in fasting and prayer for three days, these words yet needed to be spoken: "And now why </a:t>
            </a:r>
            <a:r>
              <a:rPr lang="en-US" dirty="0" err="1" smtClean="0"/>
              <a:t>tarriest</a:t>
            </a:r>
            <a:r>
              <a:rPr lang="en-US" dirty="0" smtClean="0"/>
              <a:t> thou, arise and be baptized, and wash away thy sins; calling on the name of the Lord" (Acts 22:16). </a:t>
            </a:r>
          </a:p>
          <a:p>
            <a:r>
              <a:rPr lang="en-US" dirty="0" smtClean="0"/>
              <a:t>To a heathen in a pagan land--where the gospel had never been preached before--Paul said: "Believe on the Lord Jesus Christ and thou shalt be saved and thy house." They </a:t>
            </a:r>
            <a:r>
              <a:rPr lang="en-US" dirty="0" err="1" smtClean="0"/>
              <a:t>spake</a:t>
            </a:r>
            <a:r>
              <a:rPr lang="en-US" dirty="0" smtClean="0"/>
              <a:t> unto him the word of the Lord so that he might believe (Romans 10:13-17). He repented of his sins (indicated in the washing of the stripes on the backs of Paul and Silas) and was immersed the same hour of the night (Acts 16:33). Are you a child of God? Have you done these things? </a:t>
            </a:r>
          </a:p>
          <a:p>
            <a:endParaRPr lang="en-US" dirty="0"/>
          </a:p>
        </p:txBody>
      </p:sp>
    </p:spTree>
    <p:extLst>
      <p:ext uri="{BB962C8B-B14F-4D97-AF65-F5344CB8AC3E}">
        <p14:creationId xmlns:p14="http://schemas.microsoft.com/office/powerpoint/2010/main" val="40992047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Sin is high priced because it makes a fool out of us by captivating us. It is much like the famous story of Jesus in Luke 11:33-36 concerning the evil spirit that was cleansed from a man. You can recall, though, that seven more evil spirits--more deadly than the first--later inhabited the empty house that was swept and made ready for the occupants. The apparent lesson is simply this: Evil must be replaced with righteousness! In Galatians, chapter five, it is noteworthy that the fruit of the Spirit is listed immediately after the works of the flesh are condemned. When sin dominates our thinking we are dead while we live (I Timothy 5:6) because we are "lovers of pleasure more than lovers of God" (II Timothy 3:4). Thousands today are spiritually related to Felix of Acts 24:25. They tremble when challenged by the gospel concerning "righteousness, temperance and the judgment to come" but they continue to abide in sensual pleasures! Fleshly lusts do war against the soul (I Peter 2:11) and cause us to longingly return to sin (Luke 17:32). Fools still "make a mock of sin" even though "the way of the transgressor is hard" (Proverbs 14:9; 13:15). Truly, Habakkuk was correct when he stated: "You have sinned against your own soul."</a:t>
            </a:r>
            <a:endParaRPr lang="en-US" dirty="0"/>
          </a:p>
        </p:txBody>
      </p:sp>
    </p:spTree>
    <p:extLst>
      <p:ext uri="{BB962C8B-B14F-4D97-AF65-F5344CB8AC3E}">
        <p14:creationId xmlns:p14="http://schemas.microsoft.com/office/powerpoint/2010/main" val="41418350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Our sins are not hid from God (Psalms 69:5) and they will surely "find us out" (Numbers 32:23). The "deceiver of the whole world", even Satan, does not want us to be pure for even a day. He realizes, as our spiritual adversary, that a person who falls into the pit of iniquity is not apt to soar as high again. The great poem by Hezekiah Butterworth concerning the bird with the broken wing has a brilliant middle stanza:</a:t>
            </a:r>
            <a:endParaRPr lang="en-US" dirty="0"/>
          </a:p>
        </p:txBody>
      </p:sp>
    </p:spTree>
    <p:extLst>
      <p:ext uri="{BB962C8B-B14F-4D97-AF65-F5344CB8AC3E}">
        <p14:creationId xmlns:p14="http://schemas.microsoft.com/office/powerpoint/2010/main" val="284933616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"I found a young life broken</a:t>
            </a:r>
            <a:br>
              <a:rPr lang="en-US" i="1" dirty="0" smtClean="0"/>
            </a:br>
            <a:r>
              <a:rPr lang="en-US" i="1" dirty="0" smtClean="0"/>
              <a:t>By sin's seductive art;</a:t>
            </a:r>
            <a:br>
              <a:rPr lang="en-US" i="1" dirty="0" smtClean="0"/>
            </a:br>
            <a:r>
              <a:rPr lang="en-US" i="1" dirty="0" smtClean="0"/>
              <a:t>And, touched with a </a:t>
            </a:r>
            <a:r>
              <a:rPr lang="en-US" i="1" dirty="0" err="1" smtClean="0"/>
              <a:t>Christlike</a:t>
            </a:r>
            <a:r>
              <a:rPr lang="en-US" i="1" dirty="0" smtClean="0"/>
              <a:t> pity,</a:t>
            </a:r>
            <a:br>
              <a:rPr lang="en-US" i="1" dirty="0" smtClean="0"/>
            </a:br>
            <a:r>
              <a:rPr lang="en-US" i="1" dirty="0" smtClean="0"/>
              <a:t>I took him to my heart.</a:t>
            </a:r>
            <a:br>
              <a:rPr lang="en-US" i="1" dirty="0" smtClean="0"/>
            </a:br>
            <a:r>
              <a:rPr lang="en-US" i="1" dirty="0" smtClean="0"/>
              <a:t>He lived with a noble purpose,</a:t>
            </a:r>
            <a:br>
              <a:rPr lang="en-US" i="1" dirty="0" smtClean="0"/>
            </a:br>
            <a:r>
              <a:rPr lang="en-US" i="1" dirty="0" smtClean="0"/>
              <a:t>And struggled not in vain;</a:t>
            </a:r>
            <a:br>
              <a:rPr lang="en-US" i="1" dirty="0" smtClean="0"/>
            </a:br>
            <a:r>
              <a:rPr lang="en-US" i="1" dirty="0" smtClean="0"/>
              <a:t>But the life that sin had stricken</a:t>
            </a:r>
            <a:br>
              <a:rPr lang="en-US" i="1" dirty="0" smtClean="0"/>
            </a:br>
            <a:r>
              <a:rPr lang="en-US" i="1" dirty="0" smtClean="0"/>
              <a:t>Never soared as high again."</a:t>
            </a:r>
            <a:endParaRPr lang="en-US" dirty="0"/>
          </a:p>
        </p:txBody>
      </p:sp>
    </p:spTree>
    <p:extLst>
      <p:ext uri="{BB962C8B-B14F-4D97-AF65-F5344CB8AC3E}">
        <p14:creationId xmlns:p14="http://schemas.microsoft.com/office/powerpoint/2010/main" val="21778054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In Romans 7, Paul freely admits the personal struggle with sin. He had informed us in chapter six of that epistle that we are dead to sin having crucified the flesh with its lusts. Therefore, sin shall not reign in our mortal bodies; it shall not have dominion over us; we are not its servant because we do not yield ourselves to the wiles of the Devil (Ephesians 6:4). Now, in Romans 7 we learn of the civil war that rages within us. Flesh and spirit struggle mightily for the ascendancy. There is only one avenue of victory for the saint in this battle. with "the law of sin and death." This victory is "through Jesus Christ our Lord and the spirit of life in Him." </a:t>
            </a:r>
          </a:p>
          <a:p>
            <a:r>
              <a:rPr lang="en-US" dirty="0" smtClean="0"/>
              <a:t>One of the supreme tragedies of sin is the scar it leaves behind in our lives. Someone has aptly stated: "You can bury the past but you can't keep the ghosts from walking." </a:t>
            </a:r>
          </a:p>
          <a:p>
            <a:r>
              <a:rPr lang="en-US" dirty="0" smtClean="0"/>
              <a:t>How desperately we need to "purpose in our hearts not to defile ourselves" (Daniel 1:8) as we "cleanse ourselves of all defilement of the flesh and spirit" (II Corinthians 7:1), because it is forever true that we reap what we sow (Galatians 6:7-8). </a:t>
            </a:r>
          </a:p>
          <a:p>
            <a:r>
              <a:rPr lang="en-US" dirty="0" smtClean="0"/>
              <a:t>The precious promise of the New Covenant is the abolishment of sin when we comply with God's terms. It is through Christ alone that sins can be remitted (Acts 13:37-39). Beginning "at Jerusalem repentance and remission of sins" were proclaimed (Luke 24:47). God has promised to "be merciful to your unrighteousness and your sins and iniquities will I remember no more" (Hebrews 8:12). The powerful language of Acts 3:19 becomes a balm to our souls:</a:t>
            </a:r>
          </a:p>
          <a:p>
            <a:endParaRPr lang="en-US" dirty="0"/>
          </a:p>
        </p:txBody>
      </p:sp>
    </p:spTree>
    <p:extLst>
      <p:ext uri="{BB962C8B-B14F-4D97-AF65-F5344CB8AC3E}">
        <p14:creationId xmlns:p14="http://schemas.microsoft.com/office/powerpoint/2010/main" val="35997163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"Repent and turn again that your sins </a:t>
            </a:r>
          </a:p>
          <a:p>
            <a:r>
              <a:rPr lang="en-US" dirty="0" smtClean="0"/>
              <a:t>may be blotted out that there may come</a:t>
            </a:r>
          </a:p>
          <a:p>
            <a:r>
              <a:rPr lang="en-US" dirty="0" smtClean="0"/>
              <a:t> seasons of refreshing from the presence of the Lord."</a:t>
            </a:r>
            <a:endParaRPr lang="en-US" dirty="0"/>
          </a:p>
        </p:txBody>
      </p:sp>
    </p:spTree>
    <p:extLst>
      <p:ext uri="{BB962C8B-B14F-4D97-AF65-F5344CB8AC3E}">
        <p14:creationId xmlns:p14="http://schemas.microsoft.com/office/powerpoint/2010/main" val="269732143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Because a fountain for cleansing and for sin was opened through the shedding of the blood of Jesus (Zechariah 13:1; John 19:34) sinners like us can be snatched as a brand out of the burning fire (Jude 23). Thank God for such infinite love</a:t>
            </a:r>
            <a:endParaRPr lang="en-US" dirty="0"/>
          </a:p>
        </p:txBody>
      </p:sp>
    </p:spTree>
    <p:extLst>
      <p:ext uri="{BB962C8B-B14F-4D97-AF65-F5344CB8AC3E}">
        <p14:creationId xmlns:p14="http://schemas.microsoft.com/office/powerpoint/2010/main" val="4261099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b="1" dirty="0" smtClean="0">
                <a:effectLst/>
              </a:rPr>
              <a:t>Causes of Death</a:t>
            </a:r>
            <a:r>
              <a:rPr lang="en-US" sz="3600" dirty="0" smtClean="0">
                <a:effectLst/>
              </a:rPr>
              <a:t/>
            </a:r>
            <a:br>
              <a:rPr lang="en-US" sz="3600" dirty="0" smtClean="0">
                <a:effectLst/>
              </a:rPr>
            </a:br>
            <a:r>
              <a:rPr lang="en-US" sz="3600" b="1" dirty="0" smtClean="0">
                <a:effectLst/>
              </a:rPr>
              <a:t>– Starvation</a:t>
            </a:r>
            <a:r>
              <a:rPr lang="en-US" sz="3600" dirty="0" smtClean="0">
                <a:effectLst/>
              </a:rPr>
              <a:t> – </a:t>
            </a:r>
            <a:r>
              <a:rPr lang="en-US" sz="3600" dirty="0">
                <a:hlinkClick r:id="rId2"/>
              </a:rPr>
              <a:t>1 Peter 2:2</a:t>
            </a:r>
            <a:r>
              <a:rPr lang="en-US" sz="3600" dirty="0" smtClean="0">
                <a:effectLst/>
              </a:rPr>
              <a:t>; </a:t>
            </a:r>
            <a:r>
              <a:rPr lang="en-US" sz="3600" dirty="0">
                <a:hlinkClick r:id="rId3"/>
              </a:rPr>
              <a:t>Hebrews 5:12-14</a:t>
            </a:r>
            <a:r>
              <a:rPr lang="en-US" sz="3600" dirty="0" smtClean="0">
                <a:effectLst/>
              </a:rPr>
              <a:t>; </a:t>
            </a:r>
            <a:r>
              <a:rPr lang="en-US" sz="3600" dirty="0">
                <a:hlinkClick r:id="rId4"/>
              </a:rPr>
              <a:t>Matthew 5:6</a:t>
            </a:r>
            <a:r>
              <a:rPr lang="en-US" sz="3600" dirty="0" smtClean="0">
                <a:effectLst/>
              </a:rPr>
              <a:t/>
            </a:r>
            <a:br>
              <a:rPr lang="en-US" sz="3600" dirty="0" smtClean="0">
                <a:effectLst/>
              </a:rPr>
            </a:br>
            <a:r>
              <a:rPr lang="en-US" sz="3600" b="1" dirty="0" smtClean="0">
                <a:effectLst/>
              </a:rPr>
              <a:t>– Spiritual Diabetes</a:t>
            </a:r>
            <a:r>
              <a:rPr lang="en-US" sz="3600" dirty="0" smtClean="0">
                <a:effectLst/>
              </a:rPr>
              <a:t> – </a:t>
            </a:r>
            <a:r>
              <a:rPr lang="en-US" sz="3600" dirty="0">
                <a:hlinkClick r:id="rId5"/>
              </a:rPr>
              <a:t>Isaiah 30:9-10</a:t>
            </a:r>
            <a:r>
              <a:rPr lang="en-US" sz="3600" dirty="0" smtClean="0">
                <a:effectLst/>
              </a:rPr>
              <a:t>; </a:t>
            </a:r>
            <a:r>
              <a:rPr lang="en-US" sz="3600" dirty="0">
                <a:hlinkClick r:id="rId6"/>
              </a:rPr>
              <a:t>Jeremiah 6:14</a:t>
            </a:r>
            <a:r>
              <a:rPr lang="en-US" sz="3600" dirty="0" smtClean="0">
                <a:effectLst/>
              </a:rPr>
              <a:t>; </a:t>
            </a:r>
            <a:r>
              <a:rPr lang="en-US" sz="3600" dirty="0">
                <a:hlinkClick r:id="rId7"/>
              </a:rPr>
              <a:t>2 Timothy 4:3-4</a:t>
            </a:r>
            <a:r>
              <a:rPr lang="en-US" sz="3600" dirty="0" smtClean="0">
                <a:effectLst/>
              </a:rPr>
              <a:t/>
            </a:r>
            <a:br>
              <a:rPr lang="en-US" sz="3600" dirty="0" smtClean="0">
                <a:effectLst/>
              </a:rPr>
            </a:br>
            <a:r>
              <a:rPr lang="en-US" sz="3600" b="1" dirty="0" smtClean="0">
                <a:effectLst/>
              </a:rPr>
              <a:t>– Sclerosis of the Giver</a:t>
            </a:r>
            <a:r>
              <a:rPr lang="en-US" sz="3600" dirty="0" smtClean="0">
                <a:effectLst/>
              </a:rPr>
              <a:t> – </a:t>
            </a:r>
            <a:r>
              <a:rPr lang="en-US" sz="3600" dirty="0">
                <a:hlinkClick r:id="rId8"/>
              </a:rPr>
              <a:t>2 Corinthians 9:7</a:t>
            </a:r>
            <a:r>
              <a:rPr lang="en-US" sz="3600" dirty="0" smtClean="0">
                <a:effectLst/>
              </a:rPr>
              <a:t>; </a:t>
            </a:r>
            <a:r>
              <a:rPr lang="en-US" sz="3600" dirty="0">
                <a:hlinkClick r:id="rId9"/>
              </a:rPr>
              <a:t>Luke 12:19-20</a:t>
            </a:r>
            <a:r>
              <a:rPr lang="en-US" sz="3600" dirty="0" smtClean="0">
                <a:effectLst/>
              </a:rPr>
              <a:t/>
            </a:r>
            <a:br>
              <a:rPr lang="en-US" sz="3600" dirty="0" smtClean="0">
                <a:effectLst/>
              </a:rPr>
            </a:br>
            <a:r>
              <a:rPr lang="en-US" sz="3600" b="1" dirty="0" smtClean="0">
                <a:effectLst/>
              </a:rPr>
              <a:t>– Sunday Sickness</a:t>
            </a:r>
            <a:r>
              <a:rPr lang="en-US" sz="3600" dirty="0" smtClean="0">
                <a:effectLst/>
              </a:rPr>
              <a:t> – </a:t>
            </a:r>
            <a:r>
              <a:rPr lang="en-US" sz="3600" dirty="0">
                <a:hlinkClick r:id="rId10"/>
              </a:rPr>
              <a:t>John 4:23-24</a:t>
            </a:r>
            <a:r>
              <a:rPr lang="en-US" sz="3600" dirty="0" smtClean="0">
                <a:effectLst/>
              </a:rPr>
              <a:t>; </a:t>
            </a:r>
            <a:r>
              <a:rPr lang="en-US" sz="3600" dirty="0">
                <a:hlinkClick r:id="rId11"/>
              </a:rPr>
              <a:t>Hebrews 10:24-25</a:t>
            </a:r>
            <a:endParaRPr lang="en-US" sz="3600" dirty="0" smtClean="0">
              <a:effectLst/>
            </a:endParaRPr>
          </a:p>
          <a:p>
            <a:r>
              <a:rPr lang="en-US" sz="3600" b="1" dirty="0" smtClean="0">
                <a:effectLst/>
              </a:rPr>
              <a:t>Big Head</a:t>
            </a:r>
            <a:r>
              <a:rPr lang="en-US" sz="3600" dirty="0" smtClean="0">
                <a:effectLst/>
              </a:rPr>
              <a:t> – </a:t>
            </a:r>
            <a:r>
              <a:rPr lang="en-US" sz="3600" dirty="0">
                <a:hlinkClick r:id="rId12"/>
              </a:rPr>
              <a:t>Proverbs 16:18</a:t>
            </a:r>
            <a:r>
              <a:rPr lang="en-US" sz="3600" dirty="0" smtClean="0">
                <a:effectLst/>
              </a:rPr>
              <a:t>; </a:t>
            </a:r>
            <a:r>
              <a:rPr lang="en-US" sz="3600" dirty="0">
                <a:hlinkClick r:id="rId13"/>
              </a:rPr>
              <a:t>1 Corinthians 10:12</a:t>
            </a:r>
            <a:r>
              <a:rPr lang="en-US" sz="3600" dirty="0" smtClean="0">
                <a:effectLst/>
              </a:rPr>
              <a:t>; </a:t>
            </a:r>
            <a:r>
              <a:rPr lang="en-US" sz="3600" dirty="0">
                <a:hlinkClick r:id="rId14"/>
              </a:rPr>
              <a:t>Proverbs 21:24</a:t>
            </a:r>
            <a:r>
              <a:rPr lang="en-US" sz="3600" dirty="0" smtClean="0">
                <a:effectLst/>
              </a:rPr>
              <a:t>; </a:t>
            </a:r>
            <a:r>
              <a:rPr lang="en-US" sz="3600" dirty="0">
                <a:hlinkClick r:id="rId15"/>
              </a:rPr>
              <a:t>1 Timothy 3:6</a:t>
            </a:r>
            <a:endParaRPr lang="en-US" sz="3600" dirty="0" smtClean="0">
              <a:effectLst/>
            </a:endParaRPr>
          </a:p>
          <a:p>
            <a:r>
              <a:rPr lang="en-US" sz="3600" b="1" dirty="0" smtClean="0">
                <a:effectLst/>
              </a:rPr>
              <a:t>Busybody</a:t>
            </a:r>
            <a:r>
              <a:rPr lang="en-US" sz="3600" dirty="0" smtClean="0">
                <a:effectLst/>
              </a:rPr>
              <a:t> – </a:t>
            </a:r>
            <a:r>
              <a:rPr lang="en-US" sz="3600" dirty="0">
                <a:hlinkClick r:id="rId16"/>
              </a:rPr>
              <a:t>1 Peter 4:15</a:t>
            </a:r>
            <a:r>
              <a:rPr lang="en-US" sz="3600" dirty="0" smtClean="0">
                <a:effectLst/>
              </a:rPr>
              <a:t>; </a:t>
            </a:r>
            <a:r>
              <a:rPr lang="en-US" sz="3600" dirty="0">
                <a:hlinkClick r:id="rId17"/>
              </a:rPr>
              <a:t>1 Timothy 5:13</a:t>
            </a:r>
            <a:endParaRPr lang="en-US" sz="3600" dirty="0" smtClean="0">
              <a:effectLst/>
            </a:endParaRPr>
          </a:p>
          <a:p>
            <a:r>
              <a:rPr lang="en-US" sz="3600" b="1" dirty="0" smtClean="0">
                <a:effectLst/>
              </a:rPr>
              <a:t>Big Mouth</a:t>
            </a:r>
            <a:r>
              <a:rPr lang="en-US" sz="3600" dirty="0" smtClean="0">
                <a:effectLst/>
              </a:rPr>
              <a:t> – </a:t>
            </a:r>
            <a:r>
              <a:rPr lang="en-US" sz="3600" dirty="0">
                <a:hlinkClick r:id="rId18"/>
              </a:rPr>
              <a:t>James 1:26</a:t>
            </a:r>
            <a:r>
              <a:rPr lang="en-US" sz="3600" dirty="0" smtClean="0">
                <a:effectLst/>
              </a:rPr>
              <a:t>; </a:t>
            </a:r>
            <a:r>
              <a:rPr lang="en-US" sz="3600" dirty="0">
                <a:hlinkClick r:id="rId19"/>
              </a:rPr>
              <a:t>James 3:6-8</a:t>
            </a:r>
            <a:r>
              <a:rPr lang="en-US" sz="3600" dirty="0" smtClean="0">
                <a:effectLst/>
              </a:rPr>
              <a:t>; </a:t>
            </a:r>
            <a:r>
              <a:rPr lang="en-US" sz="3600" dirty="0">
                <a:hlinkClick r:id="rId20"/>
              </a:rPr>
              <a:t>Proverbs 10:19</a:t>
            </a:r>
            <a:r>
              <a:rPr lang="en-US" sz="3600" dirty="0" smtClean="0">
                <a:effectLst/>
              </a:rPr>
              <a:t>; </a:t>
            </a:r>
            <a:r>
              <a:rPr lang="en-US" sz="3600" dirty="0">
                <a:hlinkClick r:id="rId21"/>
              </a:rPr>
              <a:t>Proverbs 17:28</a:t>
            </a:r>
            <a:endParaRPr lang="en-US" sz="3600" dirty="0" smtClean="0">
              <a:effectLst/>
            </a:endParaRPr>
          </a:p>
          <a:p>
            <a:r>
              <a:rPr lang="en-US" sz="3600" b="1" dirty="0" smtClean="0">
                <a:effectLst/>
              </a:rPr>
              <a:t>Stiff-</a:t>
            </a:r>
            <a:r>
              <a:rPr lang="en-US" sz="3600" b="1" dirty="0" err="1" smtClean="0">
                <a:effectLst/>
              </a:rPr>
              <a:t>Knecked</a:t>
            </a:r>
            <a:r>
              <a:rPr lang="en-US" sz="3600" dirty="0" smtClean="0">
                <a:effectLst/>
              </a:rPr>
              <a:t> – </a:t>
            </a:r>
            <a:r>
              <a:rPr lang="en-US" sz="3600" dirty="0">
                <a:hlinkClick r:id="rId22"/>
              </a:rPr>
              <a:t>Acts 7:51</a:t>
            </a:r>
            <a:r>
              <a:rPr lang="en-US" sz="3600" dirty="0" smtClean="0">
                <a:effectLst/>
              </a:rPr>
              <a:t>; </a:t>
            </a:r>
            <a:r>
              <a:rPr lang="en-US" sz="3600" dirty="0">
                <a:hlinkClick r:id="rId23"/>
              </a:rPr>
              <a:t>2 Chronicles 30:8</a:t>
            </a:r>
            <a:endParaRPr lang="en-US" sz="3600" dirty="0" smtClean="0">
              <a:effectLst/>
            </a:endParaRPr>
          </a:p>
          <a:p>
            <a:r>
              <a:rPr lang="en-US" sz="3600" b="1" dirty="0" smtClean="0">
                <a:effectLst/>
              </a:rPr>
              <a:t>Always Looking Back</a:t>
            </a:r>
            <a:r>
              <a:rPr lang="en-US" sz="3600" dirty="0" smtClean="0">
                <a:effectLst/>
              </a:rPr>
              <a:t> – </a:t>
            </a:r>
            <a:r>
              <a:rPr lang="en-US" sz="3600" dirty="0">
                <a:hlinkClick r:id="rId24"/>
              </a:rPr>
              <a:t>Luke 9:62</a:t>
            </a:r>
            <a:endParaRPr lang="en-US" sz="3600" dirty="0" smtClean="0">
              <a:effectLst/>
            </a:endParaRPr>
          </a:p>
          <a:p>
            <a:endParaRPr lang="en-US" dirty="0"/>
          </a:p>
        </p:txBody>
      </p:sp>
    </p:spTree>
    <p:extLst>
      <p:ext uri="{BB962C8B-B14F-4D97-AF65-F5344CB8AC3E}">
        <p14:creationId xmlns:p14="http://schemas.microsoft.com/office/powerpoint/2010/main" val="4241616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effectLst/>
              </a:rPr>
              <a:t>Too Busy</a:t>
            </a:r>
            <a:r>
              <a:rPr lang="en-US" dirty="0" smtClean="0">
                <a:effectLst/>
              </a:rPr>
              <a:t> – </a:t>
            </a:r>
            <a:r>
              <a:rPr lang="en-US" dirty="0" smtClean="0">
                <a:hlinkClick r:id="rId2"/>
              </a:rPr>
              <a:t>Matthew 6:24</a:t>
            </a:r>
            <a:r>
              <a:rPr lang="en-US" dirty="0" smtClean="0">
                <a:effectLst/>
              </a:rPr>
              <a:t>; </a:t>
            </a:r>
            <a:r>
              <a:rPr lang="en-US" dirty="0" smtClean="0">
                <a:hlinkClick r:id="rId3"/>
              </a:rPr>
              <a:t>Matthew 6:33</a:t>
            </a:r>
            <a:r>
              <a:rPr lang="en-US" dirty="0" smtClean="0">
                <a:effectLst/>
              </a:rPr>
              <a:t>; </a:t>
            </a:r>
            <a:r>
              <a:rPr lang="en-US" dirty="0" smtClean="0">
                <a:hlinkClick r:id="rId4"/>
              </a:rPr>
              <a:t>Matthew 10:37-39</a:t>
            </a:r>
            <a:endParaRPr lang="en-US" dirty="0" smtClean="0">
              <a:effectLst/>
            </a:endParaRPr>
          </a:p>
          <a:p>
            <a:r>
              <a:rPr lang="en-US" b="1" dirty="0" smtClean="0">
                <a:effectLst/>
              </a:rPr>
              <a:t>Patting Himself on the Back</a:t>
            </a:r>
            <a:r>
              <a:rPr lang="en-US" dirty="0" smtClean="0">
                <a:effectLst/>
              </a:rPr>
              <a:t> – </a:t>
            </a:r>
            <a:r>
              <a:rPr lang="en-US" dirty="0" smtClean="0">
                <a:hlinkClick r:id="rId5"/>
              </a:rPr>
              <a:t>Luke 17:10</a:t>
            </a:r>
            <a:r>
              <a:rPr lang="en-US" dirty="0" smtClean="0">
                <a:effectLst/>
              </a:rPr>
              <a:t>; </a:t>
            </a:r>
            <a:r>
              <a:rPr lang="en-US" dirty="0" smtClean="0">
                <a:hlinkClick r:id="rId6"/>
              </a:rPr>
              <a:t>Matthew 6:3-4</a:t>
            </a:r>
            <a:endParaRPr lang="en-US" dirty="0" smtClean="0">
              <a:effectLst/>
            </a:endParaRPr>
          </a:p>
          <a:p>
            <a:r>
              <a:rPr lang="en-US" b="1" dirty="0" smtClean="0">
                <a:effectLst/>
              </a:rPr>
              <a:t>Finger Pointing</a:t>
            </a:r>
            <a:r>
              <a:rPr lang="en-US" dirty="0" smtClean="0">
                <a:effectLst/>
              </a:rPr>
              <a:t> – </a:t>
            </a:r>
            <a:r>
              <a:rPr lang="en-US" dirty="0" smtClean="0">
                <a:hlinkClick r:id="rId7"/>
              </a:rPr>
              <a:t>Matthew 7:3-5</a:t>
            </a:r>
            <a:r>
              <a:rPr lang="en-US" dirty="0" smtClean="0">
                <a:effectLst/>
              </a:rPr>
              <a:t>; </a:t>
            </a:r>
            <a:r>
              <a:rPr lang="en-US" dirty="0" smtClean="0">
                <a:hlinkClick r:id="rId8"/>
              </a:rPr>
              <a:t>2 Corinthians 13:5</a:t>
            </a:r>
            <a:endParaRPr lang="en-US" dirty="0" smtClean="0">
              <a:effectLst/>
            </a:endParaRPr>
          </a:p>
          <a:p>
            <a:r>
              <a:rPr lang="en-US" b="1" dirty="0" smtClean="0">
                <a:effectLst/>
              </a:rPr>
              <a:t>No Backbone</a:t>
            </a:r>
            <a:r>
              <a:rPr lang="en-US" dirty="0" smtClean="0">
                <a:effectLst/>
              </a:rPr>
              <a:t> – </a:t>
            </a:r>
            <a:r>
              <a:rPr lang="en-US" dirty="0" smtClean="0">
                <a:hlinkClick r:id="rId9"/>
              </a:rPr>
              <a:t>2 Timothy 1:6-7</a:t>
            </a:r>
            <a:r>
              <a:rPr lang="en-US" dirty="0" smtClean="0">
                <a:effectLst/>
              </a:rPr>
              <a:t>; </a:t>
            </a:r>
            <a:r>
              <a:rPr lang="en-US" dirty="0" smtClean="0">
                <a:hlinkClick r:id="rId10"/>
              </a:rPr>
              <a:t>2 Timothy 4:1-2</a:t>
            </a:r>
            <a:endParaRPr lang="en-US" dirty="0" smtClean="0">
              <a:effectLst/>
            </a:endParaRPr>
          </a:p>
          <a:p>
            <a:r>
              <a:rPr lang="en-US" b="1" dirty="0" smtClean="0">
                <a:effectLst/>
              </a:rPr>
              <a:t>Straddling the Fence</a:t>
            </a:r>
            <a:r>
              <a:rPr lang="en-US" dirty="0" smtClean="0">
                <a:effectLst/>
              </a:rPr>
              <a:t> – </a:t>
            </a:r>
            <a:r>
              <a:rPr lang="en-US" dirty="0" smtClean="0">
                <a:hlinkClick r:id="rId11"/>
              </a:rPr>
              <a:t>James 3:9-12</a:t>
            </a:r>
            <a:r>
              <a:rPr lang="en-US" dirty="0" smtClean="0">
                <a:effectLst/>
              </a:rPr>
              <a:t>; </a:t>
            </a:r>
            <a:r>
              <a:rPr lang="en-US" dirty="0" smtClean="0">
                <a:hlinkClick r:id="rId12"/>
              </a:rPr>
              <a:t>1 Kings 18:21</a:t>
            </a:r>
            <a:endParaRPr lang="en-US" dirty="0" smtClean="0">
              <a:effectLst/>
            </a:endParaRPr>
          </a:p>
          <a:p>
            <a:r>
              <a:rPr lang="en-US" b="1" dirty="0" smtClean="0">
                <a:effectLst/>
              </a:rPr>
              <a:t>Sitting in the Pew</a:t>
            </a:r>
            <a:r>
              <a:rPr lang="en-US" dirty="0" smtClean="0">
                <a:effectLst/>
              </a:rPr>
              <a:t> – </a:t>
            </a:r>
            <a:r>
              <a:rPr lang="en-US" dirty="0" smtClean="0">
                <a:hlinkClick r:id="rId13"/>
              </a:rPr>
              <a:t>Proverbs 22:13</a:t>
            </a:r>
            <a:r>
              <a:rPr lang="en-US" dirty="0" smtClean="0">
                <a:effectLst/>
              </a:rPr>
              <a:t>; </a:t>
            </a:r>
            <a:r>
              <a:rPr lang="en-US" dirty="0" smtClean="0">
                <a:hlinkClick r:id="rId14"/>
              </a:rPr>
              <a:t>James 2:18</a:t>
            </a:r>
            <a:r>
              <a:rPr lang="en-US" dirty="0" smtClean="0">
                <a:effectLst/>
              </a:rPr>
              <a:t>; </a:t>
            </a:r>
            <a:r>
              <a:rPr lang="en-US" dirty="0" smtClean="0">
                <a:hlinkClick r:id="rId15"/>
              </a:rPr>
              <a:t>Titus 2:14</a:t>
            </a:r>
            <a:endParaRPr lang="en-US" dirty="0" smtClean="0">
              <a:effectLst/>
            </a:endParaRPr>
          </a:p>
          <a:p>
            <a:r>
              <a:rPr lang="en-US" b="1" dirty="0" smtClean="0">
                <a:effectLst/>
              </a:rPr>
              <a:t>Full of Envy</a:t>
            </a:r>
            <a:r>
              <a:rPr lang="en-US" dirty="0" smtClean="0">
                <a:effectLst/>
              </a:rPr>
              <a:t> – </a:t>
            </a:r>
            <a:r>
              <a:rPr lang="en-US" dirty="0" smtClean="0">
                <a:hlinkClick r:id="rId16"/>
              </a:rPr>
              <a:t>Proverbs 14:30</a:t>
            </a:r>
            <a:r>
              <a:rPr lang="en-US" dirty="0" smtClean="0">
                <a:effectLst/>
              </a:rPr>
              <a:t>; </a:t>
            </a:r>
            <a:r>
              <a:rPr lang="en-US" dirty="0" smtClean="0">
                <a:hlinkClick r:id="rId17"/>
              </a:rPr>
              <a:t>Galatians 5:26</a:t>
            </a:r>
            <a:r>
              <a:rPr lang="en-US" dirty="0" smtClean="0">
                <a:effectLst/>
              </a:rPr>
              <a:t>; </a:t>
            </a:r>
            <a:r>
              <a:rPr lang="en-US" dirty="0" smtClean="0">
                <a:hlinkClick r:id="rId18"/>
              </a:rPr>
              <a:t>Proverbs 23:17</a:t>
            </a:r>
            <a:endParaRPr lang="en-US" dirty="0" smtClean="0">
              <a:effectLst/>
            </a:endParaRPr>
          </a:p>
          <a:p>
            <a:r>
              <a:rPr lang="en-US" b="1" dirty="0" smtClean="0">
                <a:effectLst/>
              </a:rPr>
              <a:t>Can’t Bend the Knee</a:t>
            </a:r>
            <a:r>
              <a:rPr lang="en-US" dirty="0" smtClean="0">
                <a:effectLst/>
              </a:rPr>
              <a:t> – </a:t>
            </a:r>
            <a:r>
              <a:rPr lang="en-US" dirty="0" smtClean="0">
                <a:hlinkClick r:id="rId19"/>
              </a:rPr>
              <a:t>Ephesians 3:14</a:t>
            </a:r>
            <a:r>
              <a:rPr lang="en-US" dirty="0" smtClean="0">
                <a:effectLst/>
              </a:rPr>
              <a:t>; </a:t>
            </a:r>
            <a:r>
              <a:rPr lang="en-US" dirty="0" smtClean="0">
                <a:hlinkClick r:id="rId20"/>
              </a:rPr>
              <a:t>Romans 14:11</a:t>
            </a:r>
            <a:endParaRPr lang="en-US" dirty="0" smtClean="0">
              <a:effectLst/>
            </a:endParaRPr>
          </a:p>
          <a:p>
            <a:r>
              <a:rPr lang="en-US" b="1" dirty="0" smtClean="0">
                <a:effectLst/>
              </a:rPr>
              <a:t>Won’t Spread the Gospel</a:t>
            </a:r>
            <a:r>
              <a:rPr lang="en-US" dirty="0" smtClean="0">
                <a:effectLst/>
              </a:rPr>
              <a:t> – </a:t>
            </a:r>
            <a:r>
              <a:rPr lang="en-US" dirty="0" smtClean="0">
                <a:hlinkClick r:id="rId21"/>
              </a:rPr>
              <a:t>Romans 10:14-15</a:t>
            </a:r>
            <a:r>
              <a:rPr lang="en-US" dirty="0" smtClean="0">
                <a:effectLst/>
              </a:rPr>
              <a:t>; </a:t>
            </a:r>
            <a:r>
              <a:rPr lang="en-US" dirty="0" smtClean="0">
                <a:hlinkClick r:id="rId22"/>
              </a:rPr>
              <a:t>Matthew 10:32-33</a:t>
            </a:r>
            <a:endParaRPr lang="en-US" dirty="0" smtClean="0">
              <a:effectLst/>
            </a:endParaRPr>
          </a:p>
          <a:p>
            <a:endParaRPr lang="en-US" dirty="0"/>
          </a:p>
        </p:txBody>
      </p:sp>
    </p:spTree>
    <p:extLst>
      <p:ext uri="{BB962C8B-B14F-4D97-AF65-F5344CB8AC3E}">
        <p14:creationId xmlns:p14="http://schemas.microsoft.com/office/powerpoint/2010/main" val="4289329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2253</TotalTime>
  <Words>5478</Words>
  <Application>Microsoft Office PowerPoint</Application>
  <PresentationFormat>Widescreen</PresentationFormat>
  <Paragraphs>401</Paragraphs>
  <Slides>78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78</vt:i4>
      </vt:variant>
    </vt:vector>
  </HeadingPairs>
  <TitlesOfParts>
    <vt:vector size="82" baseType="lpstr">
      <vt:lpstr>Arial</vt:lpstr>
      <vt:lpstr>Calibri</vt:lpstr>
      <vt:lpstr>Calibri Light</vt:lpstr>
      <vt:lpstr>Office Theme</vt:lpstr>
      <vt:lpstr>The High Cost of 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Someone has said:</vt:lpstr>
      <vt:lpstr>The Wages of 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Pleasures of Sin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Hope for the Sinner!</vt:lpstr>
      <vt:lpstr>A Choice:   And its all up to you what choice you make… </vt:lpstr>
      <vt:lpstr>PowerPoint Presentation</vt:lpstr>
      <vt:lpstr>PowerPoint Presentation</vt:lpstr>
      <vt:lpstr>PowerPoint Presentation</vt:lpstr>
      <vt:lpstr>PowerPoint Presentation</vt:lpstr>
      <vt:lpstr>PowerPoint Presentation</vt:lpstr>
      <vt:lpstr>PowerPoint Presentation</vt:lpstr>
      <vt:lpstr>Look at the examples in the Bible of those who paid the cost…high cost of sin.</vt:lpstr>
      <vt:lpstr>PowerPoint Presentation</vt:lpstr>
      <vt:lpstr>The doctrine of Original 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At Least 2 things every sinner needs to know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High Cost of Sin</dc:title>
  <dc:creator>mac</dc:creator>
  <cp:lastModifiedBy>mac</cp:lastModifiedBy>
  <cp:revision>30</cp:revision>
  <dcterms:created xsi:type="dcterms:W3CDTF">2018-02-22T13:47:39Z</dcterms:created>
  <dcterms:modified xsi:type="dcterms:W3CDTF">2018-02-24T03:20:55Z</dcterms:modified>
</cp:coreProperties>
</file>