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94" r:id="rId2"/>
    <p:sldId id="300" r:id="rId3"/>
    <p:sldId id="289" r:id="rId4"/>
    <p:sldId id="256" r:id="rId5"/>
    <p:sldId id="257" r:id="rId6"/>
    <p:sldId id="292" r:id="rId7"/>
    <p:sldId id="295" r:id="rId8"/>
    <p:sldId id="297" r:id="rId9"/>
    <p:sldId id="299" r:id="rId10"/>
    <p:sldId id="302" r:id="rId11"/>
    <p:sldId id="298" r:id="rId12"/>
    <p:sldId id="293" r:id="rId13"/>
    <p:sldId id="288" r:id="rId14"/>
    <p:sldId id="303" r:id="rId15"/>
    <p:sldId id="304" r:id="rId16"/>
    <p:sldId id="30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8" autoAdjust="0"/>
    <p:restoredTop sz="94162" autoAdjust="0"/>
  </p:normalViewPr>
  <p:slideViewPr>
    <p:cSldViewPr snapToGrid="0">
      <p:cViewPr varScale="1">
        <p:scale>
          <a:sx n="63" d="100"/>
          <a:sy n="63" d="100"/>
        </p:scale>
        <p:origin x="102"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B298C74-4E2A-4342-A0E1-22D0BA67AE07}"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15988336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298C74-4E2A-4342-A0E1-22D0BA67AE07}" type="datetimeFigureOut">
              <a:rPr lang="en-US" smtClean="0"/>
              <a:t>3/20/2016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99112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298C74-4E2A-4342-A0E1-22D0BA67AE07}" type="datetimeFigureOut">
              <a:rPr lang="en-US" smtClean="0"/>
              <a:t>3/20/2016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25921687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298C74-4E2A-4342-A0E1-22D0BA67AE07}"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1378855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298C74-4E2A-4342-A0E1-22D0BA67AE07}" type="datetimeFigureOut">
              <a:rPr lang="en-US" smtClean="0"/>
              <a:t>3/20/2016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4243893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0B298C74-4E2A-4342-A0E1-22D0BA67AE07}" type="datetimeFigureOut">
              <a:rPr lang="en-US" smtClean="0"/>
              <a:t>3/20/2016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181767014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0B298C74-4E2A-4342-A0E1-22D0BA67AE07}" type="datetimeFigureOut">
              <a:rPr lang="en-US" smtClean="0"/>
              <a:t>3/20/2016</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158540238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0B298C74-4E2A-4342-A0E1-22D0BA67AE07}" type="datetimeFigureOut">
              <a:rPr lang="en-US" smtClean="0"/>
              <a:t>3/20/2016</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273780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B298C74-4E2A-4342-A0E1-22D0BA67AE07}" type="datetimeFigureOut">
              <a:rPr lang="en-US" smtClean="0"/>
              <a:t>3/20/2016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226450227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smtClean="0"/>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B298C74-4E2A-4342-A0E1-22D0BA67AE07}" type="datetimeFigureOut">
              <a:rPr lang="en-US" smtClean="0"/>
              <a:t>3/20/2016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394271826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B298C74-4E2A-4342-A0E1-22D0BA67AE07}" type="datetimeFigureOut">
              <a:rPr lang="en-US" smtClean="0"/>
              <a:t>3/20/2016</a:t>
            </a:fld>
            <a:endParaRPr lang="en-US"/>
          </a:p>
        </p:txBody>
      </p:sp>
      <p:sp>
        <p:nvSpPr>
          <p:cNvPr id="9" name="Footer Placeholder 8"/>
          <p:cNvSpPr>
            <a:spLocks noGrp="1"/>
          </p:cNvSpPr>
          <p:nvPr>
            <p:ph type="ftr" sz="quarter" idx="11"/>
          </p:nvPr>
        </p:nvSpPr>
        <p:spPr>
          <a:xfrm>
            <a:off x="2624326" y="6356351"/>
            <a:ext cx="4433638" cy="365125"/>
          </a:xfrm>
        </p:spPr>
        <p:txBody>
          <a:bodyPr/>
          <a:lstStyle/>
          <a:p>
            <a:endParaRPr lang="en-US"/>
          </a:p>
        </p:txBody>
      </p:sp>
      <p:sp>
        <p:nvSpPr>
          <p:cNvPr id="10" name="Slide Number Placeholder 9"/>
          <p:cNvSpPr>
            <a:spLocks noGrp="1"/>
          </p:cNvSpPr>
          <p:nvPr>
            <p:ph type="sldNum" sz="quarter" idx="12"/>
          </p:nvPr>
        </p:nvSpPr>
        <p:spPr/>
        <p:txBody>
          <a:bodyPr/>
          <a:lstStyle/>
          <a:p>
            <a:fld id="{8F3A06BA-AC17-463C-9DBC-5C40136D030F}" type="slidenum">
              <a:rPr lang="en-US" smtClean="0"/>
              <a:t>‹#›</a:t>
            </a:fld>
            <a:endParaRPr lang="en-US"/>
          </a:p>
        </p:txBody>
      </p:sp>
    </p:spTree>
    <p:extLst>
      <p:ext uri="{BB962C8B-B14F-4D97-AF65-F5344CB8AC3E}">
        <p14:creationId xmlns:p14="http://schemas.microsoft.com/office/powerpoint/2010/main" val="3758625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0B298C74-4E2A-4342-A0E1-22D0BA67AE07}" type="datetimeFigureOut">
              <a:rPr lang="en-US" smtClean="0"/>
              <a:t>3/20/2016</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8F3A06BA-AC17-463C-9DBC-5C40136D030F}" type="slidenum">
              <a:rPr lang="en-US" smtClean="0"/>
              <a:t>‹#›</a:t>
            </a:fld>
            <a:endParaRPr lang="en-US"/>
          </a:p>
        </p:txBody>
      </p:sp>
    </p:spTree>
    <p:extLst>
      <p:ext uri="{BB962C8B-B14F-4D97-AF65-F5344CB8AC3E}">
        <p14:creationId xmlns:p14="http://schemas.microsoft.com/office/powerpoint/2010/main" val="366849361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32018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“Let Us”….</a:t>
            </a:r>
            <a:br>
              <a:rPr lang="en-US" dirty="0" smtClean="0"/>
            </a:br>
            <a:r>
              <a:rPr lang="en-US" dirty="0" smtClean="0"/>
              <a:t/>
            </a:r>
            <a:br>
              <a:rPr lang="en-US" dirty="0" smtClean="0"/>
            </a:br>
            <a:r>
              <a:rPr lang="en-US" dirty="0" smtClean="0"/>
              <a:t/>
            </a:r>
            <a:br>
              <a:rPr lang="en-US" dirty="0" smtClean="0"/>
            </a:br>
            <a:r>
              <a:rPr lang="en-US" dirty="0" smtClean="0"/>
              <a:t>Look unto Jesus</a:t>
            </a:r>
            <a:r>
              <a:rPr lang="en-US" dirty="0"/>
              <a:t/>
            </a:r>
            <a:br>
              <a:rPr lang="en-US" dirty="0"/>
            </a:br>
            <a:r>
              <a:rPr lang="en-US" dirty="0" smtClean="0"/>
              <a:t/>
            </a:r>
            <a:br>
              <a:rPr lang="en-US" dirty="0" smtClean="0"/>
            </a:br>
            <a:r>
              <a:rPr lang="en-US" dirty="0" smtClean="0"/>
              <a:t/>
            </a:r>
            <a:br>
              <a:rPr lang="en-US" dirty="0" smtClean="0"/>
            </a:br>
            <a:r>
              <a:rPr lang="en-US" dirty="0" smtClean="0"/>
              <a:t>Heb. 12:1-2</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sz="3000" dirty="0"/>
              <a:t>Hebrews 12:1-2 (NKJV)</a:t>
            </a:r>
          </a:p>
          <a:p>
            <a:endParaRPr lang="en-US" sz="3000" dirty="0"/>
          </a:p>
          <a:p>
            <a:r>
              <a:rPr lang="en-US" sz="3000" dirty="0"/>
              <a:t>12 Therefore we also, since we are surrounded by so great a cloud of witnesses, let us lay aside every weight, and the sin which so easily ensnares us, and let us run with endurance the race that is set before us,  2 looking unto Jesus, the author and finisher of our faith, who for the joy that was set before Him endured the cross, despising the shame, and has sat down at the right hand of the throne of God</a:t>
            </a:r>
            <a:r>
              <a:rPr lang="en-US" sz="3000" dirty="0" smtClean="0"/>
              <a:t>.</a:t>
            </a:r>
            <a:endParaRPr lang="en-US" sz="3000" dirty="0"/>
          </a:p>
        </p:txBody>
      </p:sp>
      <p:cxnSp>
        <p:nvCxnSpPr>
          <p:cNvPr id="4" name="Straight Connector 3"/>
          <p:cNvCxnSpPr/>
          <p:nvPr/>
        </p:nvCxnSpPr>
        <p:spPr>
          <a:xfrm flipV="1">
            <a:off x="3149184" y="2808427"/>
            <a:ext cx="1482777" cy="12167"/>
          </a:xfrm>
          <a:prstGeom prst="line">
            <a:avLst/>
          </a:prstGeom>
          <a:ln w="762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072984" y="864108"/>
            <a:ext cx="890587" cy="2064400"/>
          </a:xfrm>
          <a:prstGeom prst="rect">
            <a:avLst/>
          </a:prstGeom>
          <a:noFill/>
          <a:ln w="9525">
            <a:noFill/>
            <a:miter lim="800000"/>
            <a:headEnd/>
            <a:tailEnd/>
          </a:ln>
        </p:spPr>
      </p:pic>
    </p:spTree>
    <p:extLst>
      <p:ext uri="{BB962C8B-B14F-4D97-AF65-F5344CB8AC3E}">
        <p14:creationId xmlns:p14="http://schemas.microsoft.com/office/powerpoint/2010/main" val="258940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1000"/>
                                        <p:tgtEl>
                                          <p:spTgt spid="4"/>
                                        </p:tgtEl>
                                      </p:cBhvr>
                                    </p:animEffect>
                                  </p:childTnLst>
                                </p:cTn>
                              </p:par>
                              <p:par>
                                <p:cTn id="11" presetID="0" presetClass="path" presetSubtype="0" fill="hold" nodeType="withEffect">
                                  <p:stCondLst>
                                    <p:cond delay="0"/>
                                  </p:stCondLst>
                                  <p:childTnLst>
                                    <p:animMotion origin="layout" path="M -2.22222E-6 1.11111E-6 L 0.15955 -0.00324 " pathEditMode="relative" rAng="0" ptsTypes="AA">
                                      <p:cBhvr>
                                        <p:cTn id="12" dur="1000" fill="hold"/>
                                        <p:tgtEl>
                                          <p:spTgt spid="5"/>
                                        </p:tgtEl>
                                        <p:attrNameLst>
                                          <p:attrName>ppt_x</p:attrName>
                                          <p:attrName>ppt_y</p:attrName>
                                        </p:attrNameLst>
                                      </p:cBhvr>
                                      <p:rCtr x="7969" y="-162"/>
                                    </p:animMotion>
                                  </p:childTnLst>
                                </p:cTn>
                              </p:par>
                            </p:childTnLst>
                          </p:cTn>
                        </p:par>
                        <p:par>
                          <p:cTn id="13" fill="hold">
                            <p:stCondLst>
                              <p:cond delay="1500"/>
                            </p:stCondLst>
                            <p:childTnLst>
                              <p:par>
                                <p:cTn id="14" presetID="1" presetClass="exit" presetSubtype="0" fill="hold" nodeType="after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Us”….</a:t>
            </a:r>
            <a:br>
              <a:rPr lang="en-US" dirty="0"/>
            </a:br>
            <a:r>
              <a:rPr lang="en-US" dirty="0"/>
              <a:t/>
            </a:r>
            <a:br>
              <a:rPr lang="en-US" dirty="0"/>
            </a:br>
            <a:r>
              <a:rPr lang="en-US" dirty="0"/>
              <a:t/>
            </a:r>
            <a:br>
              <a:rPr lang="en-US" dirty="0"/>
            </a:br>
            <a:r>
              <a:rPr lang="en-US" dirty="0"/>
              <a:t>Look unto Jesus</a:t>
            </a:r>
            <a:br>
              <a:rPr lang="en-US" dirty="0"/>
            </a:br>
            <a:r>
              <a:rPr lang="en-US" dirty="0"/>
              <a:t/>
            </a:r>
            <a:br>
              <a:rPr lang="en-US" dirty="0"/>
            </a:br>
            <a:r>
              <a:rPr lang="en-US" dirty="0"/>
              <a:t/>
            </a:r>
            <a:br>
              <a:rPr lang="en-US" dirty="0"/>
            </a:br>
            <a:r>
              <a:rPr lang="en-US" dirty="0"/>
              <a:t>Heb. 12:1-2</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2800" dirty="0"/>
              <a:t>Philippians 3:13-14 (NKJV)</a:t>
            </a:r>
          </a:p>
          <a:p>
            <a:endParaRPr lang="en-US" sz="2800" dirty="0"/>
          </a:p>
          <a:p>
            <a:r>
              <a:rPr lang="en-US" sz="2800" dirty="0"/>
              <a:t>13 Brethren, I do not count myself to have apprehended; but one thing I do, forgetting those things which are behind and reaching forward to those things which are ahead,  14 I press toward the goal for the prize of the upward call of God in Christ Jesus.</a:t>
            </a:r>
          </a:p>
        </p:txBody>
      </p:sp>
      <p:cxnSp>
        <p:nvCxnSpPr>
          <p:cNvPr id="4" name="Straight Connector 3"/>
          <p:cNvCxnSpPr/>
          <p:nvPr/>
        </p:nvCxnSpPr>
        <p:spPr>
          <a:xfrm flipV="1">
            <a:off x="4198496" y="5501390"/>
            <a:ext cx="883170" cy="3566"/>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122296" y="3523756"/>
            <a:ext cx="890587" cy="2064400"/>
          </a:xfrm>
          <a:prstGeom prst="rect">
            <a:avLst/>
          </a:prstGeom>
          <a:noFill/>
          <a:ln w="9525">
            <a:noFill/>
            <a:miter lim="800000"/>
            <a:headEnd/>
            <a:tailEnd/>
          </a:ln>
        </p:spPr>
      </p:pic>
    </p:spTree>
    <p:extLst>
      <p:ext uri="{BB962C8B-B14F-4D97-AF65-F5344CB8AC3E}">
        <p14:creationId xmlns:p14="http://schemas.microsoft.com/office/powerpoint/2010/main" val="3481841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750"/>
                                        <p:tgtEl>
                                          <p:spTgt spid="3">
                                            <p:txEl>
                                              <p:pRg st="2" end="2"/>
                                            </p:txEl>
                                          </p:spTgt>
                                        </p:tgtEl>
                                      </p:cBhvr>
                                    </p:animEffect>
                                  </p:childTnLst>
                                </p:cTn>
                              </p:par>
                            </p:childTnLst>
                          </p:cTn>
                        </p:par>
                        <p:par>
                          <p:cTn id="12" fill="hold">
                            <p:stCondLst>
                              <p:cond delay="30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5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8.33333E-7 -1.85185E-6 L 0.09566 0.00232 " pathEditMode="relative" rAng="0" ptsTypes="AA">
                                      <p:cBhvr>
                                        <p:cTn id="20" dur="1000" fill="hold"/>
                                        <p:tgtEl>
                                          <p:spTgt spid="5"/>
                                        </p:tgtEl>
                                        <p:attrNameLst>
                                          <p:attrName>ppt_x</p:attrName>
                                          <p:attrName>ppt_y</p:attrName>
                                        </p:attrNameLst>
                                      </p:cBhvr>
                                      <p:rCtr x="4774" y="116"/>
                                    </p:animMotion>
                                  </p:childTnLst>
                                </p:cTn>
                              </p:par>
                            </p:childTnLst>
                          </p:cTn>
                        </p:par>
                        <p:par>
                          <p:cTn id="21" fill="hold">
                            <p:stCondLst>
                              <p:cond delay="45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“Let Us”….</a:t>
            </a:r>
            <a:br>
              <a:rPr lang="en-US" dirty="0"/>
            </a:br>
            <a:r>
              <a:rPr lang="en-US" dirty="0"/>
              <a:t/>
            </a:r>
            <a:br>
              <a:rPr lang="en-US" dirty="0"/>
            </a:br>
            <a:r>
              <a:rPr lang="en-US" dirty="0"/>
              <a:t/>
            </a:r>
            <a:br>
              <a:rPr lang="en-US" dirty="0"/>
            </a:br>
            <a:r>
              <a:rPr lang="en-US" dirty="0"/>
              <a:t>Look unto Jesus</a:t>
            </a:r>
            <a:br>
              <a:rPr lang="en-US" dirty="0"/>
            </a:br>
            <a:r>
              <a:rPr lang="en-US" dirty="0"/>
              <a:t/>
            </a:r>
            <a:br>
              <a:rPr lang="en-US" dirty="0"/>
            </a:br>
            <a:r>
              <a:rPr lang="en-US" dirty="0"/>
              <a:t/>
            </a:r>
            <a:br>
              <a:rPr lang="en-US" dirty="0"/>
            </a:br>
            <a:r>
              <a:rPr lang="en-US" dirty="0"/>
              <a:t>Heb. 12:1-2</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3000" dirty="0"/>
              <a:t>Luke 9:62 (NKJV)</a:t>
            </a:r>
          </a:p>
          <a:p>
            <a:endParaRPr lang="en-US" sz="3000" dirty="0"/>
          </a:p>
          <a:p>
            <a:r>
              <a:rPr lang="en-US" sz="3000" dirty="0"/>
              <a:t>62 But Jesus said to him, “No one, having put his hand to the plow, and looking back, is fit for the kingdom of God.”</a:t>
            </a:r>
          </a:p>
          <a:p>
            <a:endParaRPr lang="en-US" sz="3000" dirty="0"/>
          </a:p>
        </p:txBody>
      </p:sp>
      <p:cxnSp>
        <p:nvCxnSpPr>
          <p:cNvPr id="4" name="Straight Connector 3"/>
          <p:cNvCxnSpPr/>
          <p:nvPr/>
        </p:nvCxnSpPr>
        <p:spPr>
          <a:xfrm flipV="1">
            <a:off x="3778771" y="4527030"/>
            <a:ext cx="1422816" cy="3566"/>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702571" y="2549396"/>
            <a:ext cx="890587" cy="2064400"/>
          </a:xfrm>
          <a:prstGeom prst="rect">
            <a:avLst/>
          </a:prstGeom>
          <a:noFill/>
          <a:ln w="9525">
            <a:noFill/>
            <a:miter lim="800000"/>
            <a:headEnd/>
            <a:tailEnd/>
          </a:ln>
        </p:spPr>
      </p:pic>
    </p:spTree>
    <p:extLst>
      <p:ext uri="{BB962C8B-B14F-4D97-AF65-F5344CB8AC3E}">
        <p14:creationId xmlns:p14="http://schemas.microsoft.com/office/powerpoint/2010/main" val="4135772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500"/>
                                        <p:tgtEl>
                                          <p:spTgt spid="3">
                                            <p:txEl>
                                              <p:pRg st="2" end="2"/>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2.22222E-6 -2.22222E-6 L 0.15469 -0.00208 " pathEditMode="relative" rAng="0" ptsTypes="AA">
                                      <p:cBhvr>
                                        <p:cTn id="20" dur="1000" fill="hold"/>
                                        <p:tgtEl>
                                          <p:spTgt spid="5"/>
                                        </p:tgtEl>
                                        <p:attrNameLst>
                                          <p:attrName>ppt_x</p:attrName>
                                          <p:attrName>ppt_y</p:attrName>
                                        </p:attrNameLst>
                                      </p:cBhvr>
                                      <p:rCtr x="7726" y="-116"/>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“Let Us”….</a:t>
            </a:r>
            <a:br>
              <a:rPr lang="en-US" dirty="0" smtClean="0"/>
            </a:br>
            <a:r>
              <a:rPr lang="en-US" dirty="0" smtClean="0"/>
              <a:t/>
            </a:r>
            <a:br>
              <a:rPr lang="en-US" dirty="0" smtClean="0"/>
            </a:br>
            <a:r>
              <a:rPr lang="en-US" dirty="0" smtClean="0"/>
              <a:t/>
            </a:r>
            <a:br>
              <a:rPr lang="en-US" dirty="0" smtClean="0"/>
            </a:br>
            <a:r>
              <a:rPr lang="en-US" dirty="0" smtClean="0"/>
              <a:t>Draw Near </a:t>
            </a:r>
            <a:br>
              <a:rPr lang="en-US" dirty="0" smtClean="0"/>
            </a:br>
            <a:r>
              <a:rPr lang="en-US" dirty="0" smtClean="0"/>
              <a:t>to God</a:t>
            </a:r>
            <a:br>
              <a:rPr lang="en-US" dirty="0" smtClean="0"/>
            </a:br>
            <a:r>
              <a:rPr lang="en-US" dirty="0"/>
              <a:t/>
            </a:r>
            <a:br>
              <a:rPr lang="en-US" dirty="0"/>
            </a:br>
            <a:r>
              <a:rPr lang="en-US" dirty="0" smtClean="0"/>
              <a:t/>
            </a:r>
            <a:br>
              <a:rPr lang="en-US" dirty="0" smtClean="0"/>
            </a:br>
            <a:r>
              <a:rPr lang="en-US" dirty="0" smtClean="0"/>
              <a:t>Heb. 10:22</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800" dirty="0"/>
              <a:t>Hebrews 10:22 (NKJV)</a:t>
            </a:r>
          </a:p>
          <a:p>
            <a:r>
              <a:rPr lang="en-US" sz="2800" dirty="0"/>
              <a:t>22 let us draw near with a true heart in full assurance of faith, having our hearts sprinkled from an evil conscience and our bodies washed with pure water.</a:t>
            </a:r>
          </a:p>
        </p:txBody>
      </p:sp>
    </p:spTree>
    <p:extLst>
      <p:ext uri="{BB962C8B-B14F-4D97-AF65-F5344CB8AC3E}">
        <p14:creationId xmlns:p14="http://schemas.microsoft.com/office/powerpoint/2010/main" val="328159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Us”….</a:t>
            </a:r>
            <a:br>
              <a:rPr lang="en-US" dirty="0"/>
            </a:br>
            <a:r>
              <a:rPr lang="en-US" dirty="0"/>
              <a:t/>
            </a:r>
            <a:br>
              <a:rPr lang="en-US" dirty="0"/>
            </a:br>
            <a:r>
              <a:rPr lang="en-US" dirty="0"/>
              <a:t/>
            </a:r>
            <a:br>
              <a:rPr lang="en-US" dirty="0"/>
            </a:br>
            <a:r>
              <a:rPr lang="en-US" dirty="0"/>
              <a:t>Draw Near </a:t>
            </a:r>
            <a:br>
              <a:rPr lang="en-US" dirty="0"/>
            </a:br>
            <a:r>
              <a:rPr lang="en-US" dirty="0"/>
              <a:t>to God</a:t>
            </a:r>
            <a:br>
              <a:rPr lang="en-US" dirty="0"/>
            </a:br>
            <a:r>
              <a:rPr lang="en-US" dirty="0"/>
              <a:t/>
            </a:r>
            <a:br>
              <a:rPr lang="en-US" dirty="0"/>
            </a:br>
            <a:r>
              <a:rPr lang="en-US" dirty="0"/>
              <a:t/>
            </a:r>
            <a:br>
              <a:rPr lang="en-US" dirty="0"/>
            </a:br>
            <a:r>
              <a:rPr lang="en-US" dirty="0"/>
              <a:t>Heb. 10:22</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t>Hebrews </a:t>
            </a:r>
            <a:r>
              <a:rPr lang="en-US" sz="2800" dirty="0" smtClean="0"/>
              <a:t>6:11 </a:t>
            </a:r>
            <a:r>
              <a:rPr lang="en-US" sz="2800" dirty="0"/>
              <a:t>(NKJV)</a:t>
            </a:r>
          </a:p>
          <a:p>
            <a:r>
              <a:rPr lang="en-US" sz="2800" baseline="30000" dirty="0"/>
              <a:t>11 </a:t>
            </a:r>
            <a:r>
              <a:rPr lang="en-US" sz="2800" dirty="0"/>
              <a:t>And we desire that each one of you show the same diligence to the full assurance of hope until the end, </a:t>
            </a:r>
          </a:p>
          <a:p>
            <a:endParaRPr lang="en-US" dirty="0"/>
          </a:p>
        </p:txBody>
      </p:sp>
      <p:cxnSp>
        <p:nvCxnSpPr>
          <p:cNvPr id="4" name="Straight Connector 3"/>
          <p:cNvCxnSpPr/>
          <p:nvPr/>
        </p:nvCxnSpPr>
        <p:spPr>
          <a:xfrm flipV="1">
            <a:off x="6161957" y="3897443"/>
            <a:ext cx="763249" cy="3566"/>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5994317" y="1919809"/>
            <a:ext cx="890587" cy="2064400"/>
          </a:xfrm>
          <a:prstGeom prst="rect">
            <a:avLst/>
          </a:prstGeom>
          <a:noFill/>
          <a:ln w="9525">
            <a:noFill/>
            <a:miter lim="800000"/>
            <a:headEnd/>
            <a:tailEnd/>
          </a:ln>
        </p:spPr>
      </p:pic>
    </p:spTree>
    <p:extLst>
      <p:ext uri="{BB962C8B-B14F-4D97-AF65-F5344CB8AC3E}">
        <p14:creationId xmlns:p14="http://schemas.microsoft.com/office/powerpoint/2010/main" val="240142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3.33333E-6 -4.07407E-6 L 0.08576 0.00255 " pathEditMode="relative" rAng="0" ptsTypes="AA">
                                      <p:cBhvr>
                                        <p:cTn id="20" dur="1000" fill="hold"/>
                                        <p:tgtEl>
                                          <p:spTgt spid="5"/>
                                        </p:tgtEl>
                                        <p:attrNameLst>
                                          <p:attrName>ppt_x</p:attrName>
                                          <p:attrName>ppt_y</p:attrName>
                                        </p:attrNameLst>
                                      </p:cBhvr>
                                      <p:rCtr x="4288" y="116"/>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800" dirty="0"/>
              <a:t>Acts </a:t>
            </a:r>
            <a:r>
              <a:rPr lang="en-US" sz="2800" dirty="0" smtClean="0"/>
              <a:t>22:16 </a:t>
            </a:r>
            <a:r>
              <a:rPr lang="en-US" sz="2800" dirty="0"/>
              <a:t>(NKJV)</a:t>
            </a:r>
          </a:p>
          <a:p>
            <a:r>
              <a:rPr lang="en-US" sz="2800" baseline="30000" dirty="0"/>
              <a:t>16 </a:t>
            </a:r>
            <a:r>
              <a:rPr lang="en-US" sz="2800" dirty="0"/>
              <a:t>And now why are you waiting? Arise and be baptized, and wash away your sins, calling on the name of the Lord.’</a:t>
            </a:r>
          </a:p>
        </p:txBody>
      </p:sp>
      <p:cxnSp>
        <p:nvCxnSpPr>
          <p:cNvPr id="4" name="Straight Connector 3"/>
          <p:cNvCxnSpPr/>
          <p:nvPr/>
        </p:nvCxnSpPr>
        <p:spPr>
          <a:xfrm flipV="1">
            <a:off x="3179164" y="3687580"/>
            <a:ext cx="778239" cy="3566"/>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102964" y="1709946"/>
            <a:ext cx="890587" cy="2064400"/>
          </a:xfrm>
          <a:prstGeom prst="rect">
            <a:avLst/>
          </a:prstGeom>
          <a:noFill/>
          <a:ln w="9525">
            <a:noFill/>
            <a:miter lim="800000"/>
            <a:headEnd/>
            <a:tailEnd/>
          </a:ln>
        </p:spPr>
      </p:pic>
    </p:spTree>
    <p:extLst>
      <p:ext uri="{BB962C8B-B14F-4D97-AF65-F5344CB8AC3E}">
        <p14:creationId xmlns:p14="http://schemas.microsoft.com/office/powerpoint/2010/main" val="343374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par>
                          <p:cTn id="12" fill="hold">
                            <p:stCondLst>
                              <p:cond delay="250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00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8.33333E-7 1.48148E-6 L 0.08403 0.00231 " pathEditMode="relative" rAng="0" ptsTypes="AA">
                                      <p:cBhvr>
                                        <p:cTn id="20" dur="1000" fill="hold"/>
                                        <p:tgtEl>
                                          <p:spTgt spid="5"/>
                                        </p:tgtEl>
                                        <p:attrNameLst>
                                          <p:attrName>ppt_x</p:attrName>
                                          <p:attrName>ppt_y</p:attrName>
                                        </p:attrNameLst>
                                      </p:cBhvr>
                                      <p:rCtr x="4201" y="116"/>
                                    </p:animMotion>
                                  </p:childTnLst>
                                </p:cTn>
                              </p:par>
                            </p:childTnLst>
                          </p:cTn>
                        </p:par>
                        <p:par>
                          <p:cTn id="21" fill="hold">
                            <p:stCondLst>
                              <p:cond delay="400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2800" dirty="0"/>
              <a:t>Acts </a:t>
            </a:r>
            <a:r>
              <a:rPr lang="en-US" sz="2800" dirty="0" smtClean="0"/>
              <a:t>2:38 </a:t>
            </a:r>
            <a:r>
              <a:rPr lang="en-US" sz="2800" dirty="0"/>
              <a:t>(NKJV)</a:t>
            </a:r>
          </a:p>
          <a:p>
            <a:r>
              <a:rPr lang="en-US" sz="2800" baseline="30000" dirty="0"/>
              <a:t>38 </a:t>
            </a:r>
            <a:r>
              <a:rPr lang="en-US" sz="2800" dirty="0"/>
              <a:t>Then Peter said to them, “Repent, and let every one of you be baptized in the name of Jesus Christ for the remission of sins; and you shall receive the gift of the Holy Spirit. </a:t>
            </a:r>
          </a:p>
          <a:p>
            <a:endParaRPr lang="en-US" dirty="0"/>
          </a:p>
        </p:txBody>
      </p:sp>
      <p:cxnSp>
        <p:nvCxnSpPr>
          <p:cNvPr id="4" name="Straight Connector 3"/>
          <p:cNvCxnSpPr/>
          <p:nvPr/>
        </p:nvCxnSpPr>
        <p:spPr>
          <a:xfrm>
            <a:off x="3941913" y="4661691"/>
            <a:ext cx="839450" cy="0"/>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3852473" y="2714287"/>
            <a:ext cx="890587" cy="2064400"/>
          </a:xfrm>
          <a:prstGeom prst="rect">
            <a:avLst/>
          </a:prstGeom>
          <a:noFill/>
          <a:ln w="9525">
            <a:noFill/>
            <a:miter lim="800000"/>
            <a:headEnd/>
            <a:tailEnd/>
          </a:ln>
        </p:spPr>
      </p:pic>
      <p:sp>
        <p:nvSpPr>
          <p:cNvPr id="12" name="Rectangle 11"/>
          <p:cNvSpPr/>
          <p:nvPr/>
        </p:nvSpPr>
        <p:spPr>
          <a:xfrm>
            <a:off x="-121920" y="-106680"/>
            <a:ext cx="9570720" cy="725424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88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4.72222E-6 3.7037E-6 L 0.08576 0.00231 " pathEditMode="relative" rAng="0" ptsTypes="AA">
                                      <p:cBhvr>
                                        <p:cTn id="20" dur="1000" fill="hold"/>
                                        <p:tgtEl>
                                          <p:spTgt spid="5"/>
                                        </p:tgtEl>
                                        <p:attrNameLst>
                                          <p:attrName>ppt_x</p:attrName>
                                          <p:attrName>ppt_y</p:attrName>
                                        </p:attrNameLst>
                                      </p:cBhvr>
                                      <p:rCtr x="4288" y="116"/>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circle(in)">
                                      <p:cBhvr>
                                        <p:cTn id="28"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2860357" y="471488"/>
            <a:ext cx="3583306" cy="6001643"/>
          </a:xfrm>
          <a:prstGeom prst="rect">
            <a:avLst/>
          </a:prstGeom>
          <a:noFill/>
        </p:spPr>
        <p:txBody>
          <a:bodyPr wrap="square" rtlCol="0">
            <a:spAutoFit/>
          </a:bodyPr>
          <a:lstStyle/>
          <a:p>
            <a:pPr algn="ctr"/>
            <a:r>
              <a:rPr lang="en-US" sz="3200" dirty="0" smtClean="0"/>
              <a:t>Martha Mendez</a:t>
            </a:r>
          </a:p>
          <a:p>
            <a:pPr algn="ctr"/>
            <a:r>
              <a:rPr lang="en-US" sz="3200" dirty="0" smtClean="0"/>
              <a:t>Laura Mendez</a:t>
            </a:r>
          </a:p>
          <a:p>
            <a:pPr algn="ctr"/>
            <a:r>
              <a:rPr lang="en-US" sz="3200" dirty="0" smtClean="0"/>
              <a:t>Kelli Gooch</a:t>
            </a:r>
          </a:p>
          <a:p>
            <a:pPr algn="ctr"/>
            <a:r>
              <a:rPr lang="en-US" sz="3200" dirty="0" smtClean="0"/>
              <a:t>Samuel Appleton</a:t>
            </a:r>
          </a:p>
          <a:p>
            <a:pPr algn="ctr"/>
            <a:r>
              <a:rPr lang="en-US" sz="3200" dirty="0" smtClean="0"/>
              <a:t>Addie Mae Taylor</a:t>
            </a:r>
          </a:p>
          <a:p>
            <a:pPr algn="ctr"/>
            <a:r>
              <a:rPr lang="en-US" sz="3200" dirty="0"/>
              <a:t>A</a:t>
            </a:r>
            <a:r>
              <a:rPr lang="en-US" sz="3200" dirty="0" smtClean="0"/>
              <a:t>nna Beth Burns </a:t>
            </a:r>
          </a:p>
          <a:p>
            <a:pPr algn="ctr"/>
            <a:r>
              <a:rPr lang="en-US" sz="3200" dirty="0" smtClean="0"/>
              <a:t>Connor </a:t>
            </a:r>
            <a:r>
              <a:rPr lang="en-US" sz="3200" dirty="0" err="1" smtClean="0"/>
              <a:t>McElyea</a:t>
            </a:r>
            <a:endParaRPr lang="en-US" sz="3200" dirty="0" smtClean="0"/>
          </a:p>
          <a:p>
            <a:pPr algn="ctr"/>
            <a:r>
              <a:rPr lang="en-US" sz="3200" dirty="0" smtClean="0"/>
              <a:t>Luke Hasting</a:t>
            </a:r>
          </a:p>
          <a:p>
            <a:pPr algn="ctr"/>
            <a:r>
              <a:rPr lang="en-US" sz="3200" dirty="0" smtClean="0"/>
              <a:t>Harley Pugh</a:t>
            </a:r>
          </a:p>
          <a:p>
            <a:pPr algn="ctr"/>
            <a:r>
              <a:rPr lang="en-US" sz="3200" dirty="0" smtClean="0"/>
              <a:t>Katie Lee </a:t>
            </a:r>
            <a:r>
              <a:rPr lang="en-US" sz="3200" dirty="0" err="1" smtClean="0"/>
              <a:t>Helums</a:t>
            </a:r>
            <a:endParaRPr lang="en-US" sz="3200" dirty="0" smtClean="0"/>
          </a:p>
          <a:p>
            <a:pPr algn="ctr"/>
            <a:r>
              <a:rPr lang="en-US" sz="3200" dirty="0" smtClean="0"/>
              <a:t>Dylan Carter</a:t>
            </a:r>
          </a:p>
          <a:p>
            <a:pPr algn="ctr"/>
            <a:r>
              <a:rPr lang="en-US" sz="3200" dirty="0" smtClean="0"/>
              <a:t>Mackenzie Tribble</a:t>
            </a:r>
            <a:endParaRPr lang="en-US" sz="3200" dirty="0"/>
          </a:p>
        </p:txBody>
      </p:sp>
    </p:spTree>
    <p:extLst>
      <p:ext uri="{BB962C8B-B14F-4D97-AF65-F5344CB8AC3E}">
        <p14:creationId xmlns:p14="http://schemas.microsoft.com/office/powerpoint/2010/main" val="4264675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827" t="5577" r="11728" b="21044"/>
          <a:stretch/>
        </p:blipFill>
        <p:spPr>
          <a:xfrm>
            <a:off x="2426710" y="0"/>
            <a:ext cx="4255478" cy="6858000"/>
          </a:xfrm>
          <a:prstGeom prst="rect">
            <a:avLst/>
          </a:prstGeom>
        </p:spPr>
      </p:pic>
    </p:spTree>
    <p:extLst>
      <p:ext uri="{BB962C8B-B14F-4D97-AF65-F5344CB8AC3E}">
        <p14:creationId xmlns:p14="http://schemas.microsoft.com/office/powerpoint/2010/main" val="3033263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The Honey-DOs of Hebrews </a:t>
            </a:r>
            <a:endParaRPr lang="en-US" dirty="0"/>
          </a:p>
        </p:txBody>
      </p:sp>
      <p:sp>
        <p:nvSpPr>
          <p:cNvPr id="3" name="Subtitle 2"/>
          <p:cNvSpPr>
            <a:spLocks noGrp="1"/>
          </p:cNvSpPr>
          <p:nvPr>
            <p:ph type="subTitle" idx="1"/>
          </p:nvPr>
        </p:nvSpPr>
        <p:spPr>
          <a:xfrm>
            <a:off x="122830" y="4670245"/>
            <a:ext cx="6660107" cy="1089109"/>
          </a:xfrm>
        </p:spPr>
        <p:txBody>
          <a:bodyPr>
            <a:normAutofit/>
          </a:bodyPr>
          <a:lstStyle/>
          <a:p>
            <a:pPr algn="ctr"/>
            <a:endParaRPr lang="en-US" dirty="0" smtClean="0"/>
          </a:p>
          <a:p>
            <a:pPr algn="ctr"/>
            <a:r>
              <a:rPr lang="en-US" sz="3300" dirty="0" smtClean="0"/>
              <a:t>The “Let Us” statements of Hebrews</a:t>
            </a:r>
            <a:endParaRPr lang="en-US" sz="3300" dirty="0"/>
          </a:p>
        </p:txBody>
      </p:sp>
      <p:cxnSp>
        <p:nvCxnSpPr>
          <p:cNvPr id="4" name="Straight Connector 3"/>
          <p:cNvCxnSpPr/>
          <p:nvPr/>
        </p:nvCxnSpPr>
        <p:spPr>
          <a:xfrm>
            <a:off x="2292801" y="4457702"/>
            <a:ext cx="2507798" cy="14289"/>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2321377" y="2467419"/>
            <a:ext cx="890587" cy="2064400"/>
          </a:xfrm>
          <a:prstGeom prst="rect">
            <a:avLst/>
          </a:prstGeom>
          <a:noFill/>
          <a:ln w="9525">
            <a:noFill/>
            <a:miter lim="800000"/>
            <a:headEnd/>
            <a:tailEnd/>
          </a:ln>
        </p:spPr>
      </p:pic>
    </p:spTree>
    <p:extLst>
      <p:ext uri="{BB962C8B-B14F-4D97-AF65-F5344CB8AC3E}">
        <p14:creationId xmlns:p14="http://schemas.microsoft.com/office/powerpoint/2010/main" val="2189781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1250"/>
                                        <p:tgtEl>
                                          <p:spTgt spid="4"/>
                                        </p:tgtEl>
                                      </p:cBhvr>
                                    </p:animEffect>
                                  </p:childTnLst>
                                </p:cTn>
                              </p:par>
                              <p:par>
                                <p:cTn id="11" presetID="0" presetClass="path" presetSubtype="0" fill="hold" nodeType="withEffect">
                                  <p:stCondLst>
                                    <p:cond delay="0"/>
                                  </p:stCondLst>
                                  <p:childTnLst>
                                    <p:animMotion origin="layout" path="M -5.55556E-7 4.81481E-6 L 0.24167 4.81481E-6 " pathEditMode="relative" rAng="0" ptsTypes="AA">
                                      <p:cBhvr>
                                        <p:cTn id="12" dur="1000" fill="hold"/>
                                        <p:tgtEl>
                                          <p:spTgt spid="5"/>
                                        </p:tgtEl>
                                        <p:attrNameLst>
                                          <p:attrName>ppt_x</p:attrName>
                                          <p:attrName>ppt_y</p:attrName>
                                        </p:attrNameLst>
                                      </p:cBhvr>
                                      <p:rCtr x="12083" y="0"/>
                                    </p:animMotion>
                                  </p:childTnLst>
                                </p:cTn>
                              </p:par>
                            </p:childTnLst>
                          </p:cTn>
                        </p:par>
                        <p:par>
                          <p:cTn id="13" fill="hold">
                            <p:stCondLst>
                              <p:cond delay="1750"/>
                            </p:stCondLst>
                            <p:childTnLst>
                              <p:par>
                                <p:cTn id="14" presetID="1" presetClass="exit" presetSubtype="0" fill="hold" nodeType="after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left)">
                                      <p:cBhvr>
                                        <p:cTn id="2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“Let Us”….</a:t>
            </a:r>
            <a:br>
              <a:rPr lang="en-US" dirty="0" smtClean="0"/>
            </a:br>
            <a:r>
              <a:rPr lang="en-US" dirty="0" smtClean="0"/>
              <a:t/>
            </a:r>
            <a:br>
              <a:rPr lang="en-US" dirty="0" smtClean="0"/>
            </a:br>
            <a:r>
              <a:rPr lang="en-US" dirty="0" smtClean="0"/>
              <a:t/>
            </a:r>
            <a:br>
              <a:rPr lang="en-US" dirty="0" smtClean="0"/>
            </a:br>
            <a:r>
              <a:rPr lang="en-US" dirty="0" smtClean="0"/>
              <a:t>Lay aside every weight</a:t>
            </a:r>
            <a:r>
              <a:rPr lang="en-US" dirty="0"/>
              <a:t/>
            </a:r>
            <a:br>
              <a:rPr lang="en-US" dirty="0"/>
            </a:br>
            <a:r>
              <a:rPr lang="en-US" dirty="0" smtClean="0"/>
              <a:t/>
            </a:r>
            <a:br>
              <a:rPr lang="en-US" dirty="0" smtClean="0"/>
            </a:br>
            <a:r>
              <a:rPr lang="en-US" dirty="0" smtClean="0"/>
              <a:t/>
            </a:r>
            <a:br>
              <a:rPr lang="en-US" dirty="0" smtClean="0"/>
            </a:br>
            <a:r>
              <a:rPr lang="en-US" dirty="0" smtClean="0"/>
              <a:t>Heb. 12:1-2</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sz="3000" dirty="0"/>
              <a:t>Hebrews 12:1-2 (NKJV)</a:t>
            </a:r>
          </a:p>
          <a:p>
            <a:endParaRPr lang="en-US" sz="3000" dirty="0"/>
          </a:p>
          <a:p>
            <a:r>
              <a:rPr lang="en-US" sz="3000" dirty="0"/>
              <a:t>12 Therefore we also, since we are surrounded by so great a cloud of witnesses, let us lay aside every weight, and the sin which so easily ensnares us, and let us run with endurance the race that is set before us,  2 looking unto Jesus, the author and finisher of our faith, who for the joy that was set before Him endured the cross, despising the shame, and has sat down at the right hand of the throne of God</a:t>
            </a:r>
            <a:r>
              <a:rPr lang="en-US" sz="3000" dirty="0" smtClean="0"/>
              <a:t>.</a:t>
            </a:r>
            <a:endParaRPr lang="en-US" sz="3000" dirty="0"/>
          </a:p>
        </p:txBody>
      </p:sp>
      <p:cxnSp>
        <p:nvCxnSpPr>
          <p:cNvPr id="4" name="Straight Connector 3"/>
          <p:cNvCxnSpPr/>
          <p:nvPr/>
        </p:nvCxnSpPr>
        <p:spPr>
          <a:xfrm flipV="1">
            <a:off x="6267138" y="5531370"/>
            <a:ext cx="988101" cy="3568"/>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6190938" y="3553737"/>
            <a:ext cx="890587" cy="2064400"/>
          </a:xfrm>
          <a:prstGeom prst="rect">
            <a:avLst/>
          </a:prstGeom>
          <a:noFill/>
          <a:ln w="9525">
            <a:noFill/>
            <a:miter lim="800000"/>
            <a:headEnd/>
            <a:tailEnd/>
          </a:ln>
        </p:spPr>
      </p:pic>
    </p:spTree>
    <p:extLst>
      <p:ext uri="{BB962C8B-B14F-4D97-AF65-F5344CB8AC3E}">
        <p14:creationId xmlns:p14="http://schemas.microsoft.com/office/powerpoint/2010/main" val="3198356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750"/>
                                        <p:tgtEl>
                                          <p:spTgt spid="3">
                                            <p:txEl>
                                              <p:pRg st="2" end="2"/>
                                            </p:txEl>
                                          </p:spTgt>
                                        </p:tgtEl>
                                      </p:cBhvr>
                                    </p:animEffect>
                                  </p:childTnLst>
                                </p:cTn>
                              </p:par>
                            </p:childTnLst>
                          </p:cTn>
                        </p:par>
                        <p:par>
                          <p:cTn id="12" fill="hold">
                            <p:stCondLst>
                              <p:cond delay="32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7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4.44444E-6 1.11022E-16 L 0.11198 0.00231 " pathEditMode="relative" rAng="0" ptsTypes="AA">
                                      <p:cBhvr>
                                        <p:cTn id="20" dur="1000" fill="hold"/>
                                        <p:tgtEl>
                                          <p:spTgt spid="5"/>
                                        </p:tgtEl>
                                        <p:attrNameLst>
                                          <p:attrName>ppt_x</p:attrName>
                                          <p:attrName>ppt_y</p:attrName>
                                        </p:attrNameLst>
                                      </p:cBhvr>
                                      <p:rCtr x="5590" y="116"/>
                                    </p:animMotion>
                                  </p:childTnLst>
                                </p:cTn>
                              </p:par>
                            </p:childTnLst>
                          </p:cTn>
                        </p:par>
                        <p:par>
                          <p:cTn id="21" fill="hold">
                            <p:stCondLst>
                              <p:cond delay="47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“Let Us”….</a:t>
            </a:r>
            <a:br>
              <a:rPr lang="en-US" dirty="0" smtClean="0"/>
            </a:br>
            <a:r>
              <a:rPr lang="en-US" dirty="0" smtClean="0"/>
              <a:t/>
            </a:r>
            <a:br>
              <a:rPr lang="en-US" dirty="0" smtClean="0"/>
            </a:br>
            <a:r>
              <a:rPr lang="en-US" dirty="0" smtClean="0"/>
              <a:t/>
            </a:r>
            <a:br>
              <a:rPr lang="en-US" dirty="0" smtClean="0"/>
            </a:br>
            <a:r>
              <a:rPr lang="en-US" dirty="0"/>
              <a:t>Lay aside every weight</a:t>
            </a:r>
            <a:br>
              <a:rPr lang="en-US" dirty="0"/>
            </a:br>
            <a:r>
              <a:rPr lang="en-US" dirty="0" smtClean="0"/>
              <a:t/>
            </a:r>
            <a:br>
              <a:rPr lang="en-US" dirty="0" smtClean="0"/>
            </a:br>
            <a:r>
              <a:rPr lang="en-US" dirty="0" smtClean="0"/>
              <a:t/>
            </a:r>
            <a:br>
              <a:rPr lang="en-US" dirty="0" smtClean="0"/>
            </a:br>
            <a:r>
              <a:rPr lang="en-US" dirty="0" smtClean="0"/>
              <a:t>Heb. 12:1-2</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endParaRPr lang="en-US" sz="2800" dirty="0" smtClean="0"/>
          </a:p>
          <a:p>
            <a:r>
              <a:rPr lang="en-US" sz="2800" dirty="0" smtClean="0"/>
              <a:t>1 </a:t>
            </a:r>
            <a:r>
              <a:rPr lang="en-US" sz="2800" dirty="0"/>
              <a:t>John 2:15-17 (NKJV)</a:t>
            </a:r>
          </a:p>
          <a:p>
            <a:endParaRPr lang="en-US" sz="2800" dirty="0"/>
          </a:p>
          <a:p>
            <a:r>
              <a:rPr lang="en-US" sz="2800" dirty="0"/>
              <a:t>15 Do not love the world or the things in the world. If anyone loves the world, the love of the Father is not in him.  16 For all that is in the world—the lust of the flesh, the lust of the eyes, and the pride of life—is not of the Father but is of the world.  17 And the world is passing away, and the lust of it; but he who does the will of God abides forever.</a:t>
            </a:r>
          </a:p>
          <a:p>
            <a:endParaRPr lang="en-US" sz="2800" dirty="0"/>
          </a:p>
        </p:txBody>
      </p:sp>
    </p:spTree>
    <p:extLst>
      <p:ext uri="{BB962C8B-B14F-4D97-AF65-F5344CB8AC3E}">
        <p14:creationId xmlns:p14="http://schemas.microsoft.com/office/powerpoint/2010/main" val="207769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250"/>
                                        <p:tgtEl>
                                          <p:spTgt spid="3">
                                            <p:txEl>
                                              <p:pRg st="1" end="1"/>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3" end="3"/>
                                            </p:txEl>
                                          </p:spTgt>
                                        </p:tgtEl>
                                        <p:attrNameLst>
                                          <p:attrName>style.visibility</p:attrName>
                                        </p:attrNameLst>
                                      </p:cBhvr>
                                      <p:to>
                                        <p:strVal val="visible"/>
                                      </p:to>
                                    </p:set>
                                    <p:animEffect transition="in" filter="wipe(up)">
                                      <p:cBhvr>
                                        <p:cTn id="11" dur="1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“Let Us”….</a:t>
            </a:r>
            <a:br>
              <a:rPr lang="en-US" dirty="0" smtClean="0"/>
            </a:br>
            <a:r>
              <a:rPr lang="en-US" dirty="0" smtClean="0"/>
              <a:t/>
            </a:r>
            <a:br>
              <a:rPr lang="en-US" dirty="0" smtClean="0"/>
            </a:br>
            <a:r>
              <a:rPr lang="en-US" dirty="0" smtClean="0"/>
              <a:t/>
            </a:r>
            <a:br>
              <a:rPr lang="en-US" dirty="0" smtClean="0"/>
            </a:br>
            <a:r>
              <a:rPr lang="en-US" dirty="0"/>
              <a:t>Run with endurance</a:t>
            </a:r>
            <a:br>
              <a:rPr lang="en-US" dirty="0"/>
            </a:br>
            <a:r>
              <a:rPr lang="en-US" dirty="0" smtClean="0"/>
              <a:t/>
            </a:r>
            <a:br>
              <a:rPr lang="en-US" dirty="0" smtClean="0"/>
            </a:br>
            <a:r>
              <a:rPr lang="en-US" dirty="0" smtClean="0"/>
              <a:t/>
            </a:r>
            <a:br>
              <a:rPr lang="en-US" dirty="0" smtClean="0"/>
            </a:br>
            <a:r>
              <a:rPr lang="en-US" dirty="0" smtClean="0"/>
              <a:t>Heb. 12:1-2</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sz="3000" dirty="0"/>
              <a:t>Hebrews 12:1-2 (NKJV)</a:t>
            </a:r>
          </a:p>
          <a:p>
            <a:endParaRPr lang="en-US" sz="3000" dirty="0"/>
          </a:p>
          <a:p>
            <a:r>
              <a:rPr lang="en-US" sz="3000" dirty="0"/>
              <a:t>12 Therefore we also, since we are surrounded by so great a cloud of witnesses, let us lay aside every weight, and the sin which so easily ensnares us, and let us run with endurance the race that is set before us,  2 looking unto Jesus, the author and finisher of our faith, who for the joy that was set before Him endured the cross, despising the shame, and has sat down at the right hand of the throne of God</a:t>
            </a:r>
            <a:r>
              <a:rPr lang="en-US" sz="3000" dirty="0" smtClean="0"/>
              <a:t>.</a:t>
            </a:r>
            <a:endParaRPr lang="en-US" sz="3000" dirty="0"/>
          </a:p>
        </p:txBody>
      </p:sp>
      <p:cxnSp>
        <p:nvCxnSpPr>
          <p:cNvPr id="4" name="Straight Connector 3"/>
          <p:cNvCxnSpPr/>
          <p:nvPr/>
        </p:nvCxnSpPr>
        <p:spPr>
          <a:xfrm flipV="1">
            <a:off x="265889" y="3462728"/>
            <a:ext cx="1637862" cy="3565"/>
          </a:xfrm>
          <a:prstGeom prst="line">
            <a:avLst/>
          </a:prstGeom>
          <a:noFill/>
          <a:ln w="127000" cap="flat" cmpd="sng" algn="ctr">
            <a:solidFill>
              <a:srgbClr val="00B050"/>
            </a:solidFill>
            <a:prstDash val="solid"/>
            <a:miter lim="800000"/>
          </a:ln>
          <a:effectLst/>
        </p:spPr>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189689" y="1485093"/>
            <a:ext cx="890587" cy="2064400"/>
          </a:xfrm>
          <a:prstGeom prst="rect">
            <a:avLst/>
          </a:prstGeom>
          <a:noFill/>
          <a:ln w="9525">
            <a:noFill/>
            <a:miter lim="800000"/>
            <a:headEnd/>
            <a:tailEnd/>
          </a:ln>
        </p:spPr>
      </p:pic>
    </p:spTree>
    <p:extLst>
      <p:ext uri="{BB962C8B-B14F-4D97-AF65-F5344CB8AC3E}">
        <p14:creationId xmlns:p14="http://schemas.microsoft.com/office/powerpoint/2010/main" val="3361309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50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1000"/>
                                        <p:tgtEl>
                                          <p:spTgt spid="4"/>
                                        </p:tgtEl>
                                      </p:cBhvr>
                                    </p:animEffect>
                                  </p:childTnLst>
                                </p:cTn>
                              </p:par>
                              <p:par>
                                <p:cTn id="11" presetID="0" presetClass="path" presetSubtype="0" fill="hold" nodeType="withEffect">
                                  <p:stCondLst>
                                    <p:cond delay="0"/>
                                  </p:stCondLst>
                                  <p:childTnLst>
                                    <p:animMotion origin="layout" path="M -8.33333E-7 1.85185E-6 L 0.1783 0.00023 " pathEditMode="relative" rAng="0" ptsTypes="AA">
                                      <p:cBhvr>
                                        <p:cTn id="12" dur="1000" fill="hold"/>
                                        <p:tgtEl>
                                          <p:spTgt spid="5"/>
                                        </p:tgtEl>
                                        <p:attrNameLst>
                                          <p:attrName>ppt_x</p:attrName>
                                          <p:attrName>ppt_y</p:attrName>
                                        </p:attrNameLst>
                                      </p:cBhvr>
                                      <p:rCtr x="8906" y="0"/>
                                    </p:animMotion>
                                  </p:childTnLst>
                                </p:cTn>
                              </p:par>
                            </p:childTnLst>
                          </p:cTn>
                        </p:par>
                        <p:par>
                          <p:cTn id="13" fill="hold">
                            <p:stCondLst>
                              <p:cond delay="1500"/>
                            </p:stCondLst>
                            <p:childTnLst>
                              <p:par>
                                <p:cTn id="14" presetID="1" presetClass="exit" presetSubtype="0" fill="hold" nodeType="after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Us”….</a:t>
            </a:r>
            <a:br>
              <a:rPr lang="en-US" dirty="0"/>
            </a:br>
            <a:r>
              <a:rPr lang="en-US" dirty="0"/>
              <a:t/>
            </a:r>
            <a:br>
              <a:rPr lang="en-US" dirty="0"/>
            </a:br>
            <a:r>
              <a:rPr lang="en-US" dirty="0"/>
              <a:t/>
            </a:r>
            <a:br>
              <a:rPr lang="en-US" dirty="0"/>
            </a:br>
            <a:r>
              <a:rPr lang="en-US" dirty="0"/>
              <a:t>Run with endurance</a:t>
            </a:r>
            <a:br>
              <a:rPr lang="en-US" dirty="0"/>
            </a:br>
            <a:r>
              <a:rPr lang="en-US" dirty="0"/>
              <a:t/>
            </a:r>
            <a:br>
              <a:rPr lang="en-US" dirty="0"/>
            </a:br>
            <a:r>
              <a:rPr lang="en-US" dirty="0"/>
              <a:t/>
            </a:r>
            <a:br>
              <a:rPr lang="en-US" dirty="0"/>
            </a:br>
            <a:r>
              <a:rPr lang="en-US" dirty="0"/>
              <a:t>Heb. 12:1-2</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t>Hebrews 10:35-36 (NKJV)</a:t>
            </a:r>
          </a:p>
          <a:p>
            <a:endParaRPr lang="en-US" sz="2800" dirty="0"/>
          </a:p>
          <a:p>
            <a:r>
              <a:rPr lang="en-US" sz="2800" dirty="0"/>
              <a:t>35 Therefore do not cast away your confidence, which has great reward.  36 For you have need of endurance, so that after you have done the will of God, you may receive the promise:</a:t>
            </a:r>
          </a:p>
          <a:p>
            <a:endParaRPr lang="en-US" dirty="0"/>
          </a:p>
        </p:txBody>
      </p:sp>
      <p:cxnSp>
        <p:nvCxnSpPr>
          <p:cNvPr id="4" name="Straight Connector 3"/>
          <p:cNvCxnSpPr/>
          <p:nvPr/>
        </p:nvCxnSpPr>
        <p:spPr>
          <a:xfrm flipV="1">
            <a:off x="4828082" y="4916774"/>
            <a:ext cx="1332875" cy="18556"/>
          </a:xfrm>
          <a:prstGeom prst="line">
            <a:avLst/>
          </a:prstGeom>
          <a:ln w="127000">
            <a:solidFill>
              <a:srgbClr val="00B050"/>
            </a:solidFill>
          </a:ln>
        </p:spPr>
        <p:style>
          <a:lnRef idx="1">
            <a:schemeClr val="accent1"/>
          </a:lnRef>
          <a:fillRef idx="0">
            <a:schemeClr val="accent1"/>
          </a:fillRef>
          <a:effectRef idx="0">
            <a:schemeClr val="accent1"/>
          </a:effectRef>
          <a:fontRef idx="minor">
            <a:schemeClr val="tx1"/>
          </a:fontRef>
        </p:style>
      </p:cxnSp>
      <p:pic>
        <p:nvPicPr>
          <p:cNvPr id="5" name="Picture 3"/>
          <p:cNvPicPr>
            <a:picLocks noChangeAspect="1" noChangeArrowheads="1"/>
          </p:cNvPicPr>
          <p:nvPr/>
        </p:nvPicPr>
        <p:blipFill>
          <a:blip r:embed="rId2" cstate="print">
            <a:clrChange>
              <a:clrFrom>
                <a:srgbClr val="ED1C24"/>
              </a:clrFrom>
              <a:clrTo>
                <a:srgbClr val="ED1C24">
                  <a:alpha val="0"/>
                </a:srgbClr>
              </a:clrTo>
            </a:clrChange>
          </a:blip>
          <a:srcRect/>
          <a:stretch>
            <a:fillRect/>
          </a:stretch>
        </p:blipFill>
        <p:spPr bwMode="auto">
          <a:xfrm>
            <a:off x="4751882" y="2954130"/>
            <a:ext cx="890587" cy="2064400"/>
          </a:xfrm>
          <a:prstGeom prst="rect">
            <a:avLst/>
          </a:prstGeom>
          <a:noFill/>
          <a:ln w="9525">
            <a:noFill/>
            <a:miter lim="800000"/>
            <a:headEnd/>
            <a:tailEnd/>
          </a:ln>
        </p:spPr>
      </p:pic>
    </p:spTree>
    <p:extLst>
      <p:ext uri="{BB962C8B-B14F-4D97-AF65-F5344CB8AC3E}">
        <p14:creationId xmlns:p14="http://schemas.microsoft.com/office/powerpoint/2010/main" val="48764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250"/>
                                        <p:tgtEl>
                                          <p:spTgt spid="3">
                                            <p:txEl>
                                              <p:pRg st="2" end="2"/>
                                            </p:txEl>
                                          </p:spTgt>
                                        </p:tgtEl>
                                      </p:cBhvr>
                                    </p:animEffect>
                                  </p:childTnLst>
                                </p:cTn>
                              </p:par>
                            </p:childTnLst>
                          </p:cTn>
                        </p:par>
                        <p:par>
                          <p:cTn id="12" fill="hold">
                            <p:stCondLst>
                              <p:cond delay="2750"/>
                            </p:stCondLst>
                            <p:childTnLst>
                              <p:par>
                                <p:cTn id="13" presetID="1" presetClass="entr" presetSubtype="0"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childTnLst>
                                </p:cTn>
                              </p:par>
                            </p:childTnLst>
                          </p:cTn>
                        </p:par>
                        <p:par>
                          <p:cTn id="15" fill="hold">
                            <p:stCondLst>
                              <p:cond delay="3250"/>
                            </p:stCondLst>
                            <p:childTnLst>
                              <p:par>
                                <p:cTn id="16" presetID="22" presetClass="entr" presetSubtype="8"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1000"/>
                                        <p:tgtEl>
                                          <p:spTgt spid="4"/>
                                        </p:tgtEl>
                                      </p:cBhvr>
                                    </p:animEffect>
                                  </p:childTnLst>
                                </p:cTn>
                              </p:par>
                              <p:par>
                                <p:cTn id="19" presetID="0" presetClass="path" presetSubtype="0" fill="hold" nodeType="withEffect">
                                  <p:stCondLst>
                                    <p:cond delay="0"/>
                                  </p:stCondLst>
                                  <p:childTnLst>
                                    <p:animMotion origin="layout" path="M 8.33333E-7 0 L 0.14323 0.00023 " pathEditMode="relative" rAng="0" ptsTypes="AA">
                                      <p:cBhvr>
                                        <p:cTn id="20" dur="1000" fill="hold"/>
                                        <p:tgtEl>
                                          <p:spTgt spid="5"/>
                                        </p:tgtEl>
                                        <p:attrNameLst>
                                          <p:attrName>ppt_x</p:attrName>
                                          <p:attrName>ppt_y</p:attrName>
                                        </p:attrNameLst>
                                      </p:cBhvr>
                                      <p:rCtr x="7153" y="0"/>
                                    </p:animMotion>
                                  </p:childTnLst>
                                </p:cTn>
                              </p:par>
                            </p:childTnLst>
                          </p:cTn>
                        </p:par>
                        <p:par>
                          <p:cTn id="21" fill="hold">
                            <p:stCondLst>
                              <p:cond delay="4250"/>
                            </p:stCondLst>
                            <p:childTnLst>
                              <p:par>
                                <p:cTn id="22" presetID="1" presetClass="exit" presetSubtype="0" fill="hold" nodeType="afterEffect">
                                  <p:stCondLst>
                                    <p:cond delay="0"/>
                                  </p:stCondLst>
                                  <p:childTnLst>
                                    <p:set>
                                      <p:cBhvr>
                                        <p:cTn id="23"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 Us”….</a:t>
            </a:r>
            <a:br>
              <a:rPr lang="en-US" dirty="0"/>
            </a:br>
            <a:r>
              <a:rPr lang="en-US" dirty="0"/>
              <a:t/>
            </a:r>
            <a:br>
              <a:rPr lang="en-US" dirty="0"/>
            </a:br>
            <a:r>
              <a:rPr lang="en-US" dirty="0"/>
              <a:t/>
            </a:r>
            <a:br>
              <a:rPr lang="en-US" dirty="0"/>
            </a:br>
            <a:r>
              <a:rPr lang="en-US" dirty="0"/>
              <a:t>Run with endurance</a:t>
            </a:r>
            <a:br>
              <a:rPr lang="en-US" dirty="0"/>
            </a:br>
            <a:r>
              <a:rPr lang="en-US" dirty="0"/>
              <a:t/>
            </a:r>
            <a:br>
              <a:rPr lang="en-US" dirty="0"/>
            </a:br>
            <a:r>
              <a:rPr lang="en-US" dirty="0"/>
              <a:t/>
            </a:r>
            <a:br>
              <a:rPr lang="en-US" dirty="0"/>
            </a:br>
            <a:r>
              <a:rPr lang="en-US" dirty="0"/>
              <a:t>Heb. 12:1-2</a:t>
            </a:r>
            <a:br>
              <a:rPr lang="en-US" dirty="0"/>
            </a:br>
            <a:r>
              <a:rPr lang="en-US" dirty="0"/>
              <a:t/>
            </a:r>
            <a:br>
              <a:rPr lang="en-US" dirty="0"/>
            </a:br>
            <a:endParaRPr lang="en-US" dirty="0"/>
          </a:p>
        </p:txBody>
      </p:sp>
      <p:sp>
        <p:nvSpPr>
          <p:cNvPr id="3" name="Content Placeholder 2"/>
          <p:cNvSpPr>
            <a:spLocks noGrp="1"/>
          </p:cNvSpPr>
          <p:nvPr>
            <p:ph idx="1"/>
          </p:nvPr>
        </p:nvSpPr>
        <p:spPr/>
        <p:txBody>
          <a:bodyPr>
            <a:noAutofit/>
          </a:bodyPr>
          <a:lstStyle/>
          <a:p>
            <a:r>
              <a:rPr lang="en-US" sz="2800" dirty="0"/>
              <a:t>1 Corinthians 9:25-27 (NKJV)</a:t>
            </a:r>
          </a:p>
          <a:p>
            <a:endParaRPr lang="en-US" sz="2800" dirty="0"/>
          </a:p>
          <a:p>
            <a:r>
              <a:rPr lang="en-US" sz="2800" dirty="0"/>
              <a:t>25 And everyone who competes for the prize is temperate in all things. Now they do it to obtain a perishable crown, but we for an imperishable crown.  26 Therefore I run thus: not with uncertainty. Thus I fight: not as one who beats the air.  27 But I discipline my body and bring it into subjection, lest, when I have preached to others, I myself should become disqualified.</a:t>
            </a:r>
          </a:p>
        </p:txBody>
      </p:sp>
    </p:spTree>
    <p:extLst>
      <p:ext uri="{BB962C8B-B14F-4D97-AF65-F5344CB8AC3E}">
        <p14:creationId xmlns:p14="http://schemas.microsoft.com/office/powerpoint/2010/main" val="2347980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517</TotalTime>
  <Words>739</Words>
  <Application>Microsoft Office PowerPoint</Application>
  <PresentationFormat>On-screen Show (4:3)</PresentationFormat>
  <Paragraphs>58</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Corbel</vt:lpstr>
      <vt:lpstr>Wingdings 2</vt:lpstr>
      <vt:lpstr>Frame</vt:lpstr>
      <vt:lpstr>PowerPoint Presentation</vt:lpstr>
      <vt:lpstr>PowerPoint Presentation</vt:lpstr>
      <vt:lpstr>PowerPoint Presentation</vt:lpstr>
      <vt:lpstr>The Honey-DOs of Hebrews </vt:lpstr>
      <vt:lpstr>“Let Us”….   Lay aside every weight   Heb. 12:1-2  </vt:lpstr>
      <vt:lpstr>“Let Us”….   Lay aside every weight   Heb. 12:1-2  </vt:lpstr>
      <vt:lpstr>“Let Us”….   Run with endurance   Heb. 12:1-2  </vt:lpstr>
      <vt:lpstr>“Let Us”….   Run with endurance   Heb. 12:1-2  </vt:lpstr>
      <vt:lpstr>“Let Us”….   Run with endurance   Heb. 12:1-2  </vt:lpstr>
      <vt:lpstr>“Let Us”….   Look unto Jesus   Heb. 12:1-2  </vt:lpstr>
      <vt:lpstr>“Let Us”….   Look unto Jesus   Heb. 12:1-2  </vt:lpstr>
      <vt:lpstr>“Let Us”….   Look unto Jesus   Heb. 12:1-2  </vt:lpstr>
      <vt:lpstr>“Let Us”….   Draw Near  to God   Heb. 10:22  </vt:lpstr>
      <vt:lpstr>“Let Us”….   Draw Near  to God   Heb. 10:22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Honey-Dos of Hebrews</dc:title>
  <dc:creator>Microsoft account</dc:creator>
  <cp:lastModifiedBy>oneal</cp:lastModifiedBy>
  <cp:revision>28</cp:revision>
  <dcterms:created xsi:type="dcterms:W3CDTF">2016-03-18T01:20:52Z</dcterms:created>
  <dcterms:modified xsi:type="dcterms:W3CDTF">2016-03-20T21:25:18Z</dcterms:modified>
</cp:coreProperties>
</file>