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98" r:id="rId2"/>
    <p:sldId id="287" r:id="rId3"/>
    <p:sldId id="288" r:id="rId4"/>
    <p:sldId id="289" r:id="rId5"/>
    <p:sldId id="290" r:id="rId6"/>
    <p:sldId id="259" r:id="rId7"/>
    <p:sldId id="260" r:id="rId8"/>
    <p:sldId id="291" r:id="rId9"/>
    <p:sldId id="262" r:id="rId10"/>
    <p:sldId id="292" r:id="rId11"/>
    <p:sldId id="294" r:id="rId12"/>
    <p:sldId id="295" r:id="rId13"/>
    <p:sldId id="267" r:id="rId14"/>
    <p:sldId id="266" r:id="rId15"/>
    <p:sldId id="261" r:id="rId16"/>
    <p:sldId id="296" r:id="rId17"/>
    <p:sldId id="275" r:id="rId18"/>
    <p:sldId id="282" r:id="rId19"/>
    <p:sldId id="283" r:id="rId20"/>
    <p:sldId id="284" r:id="rId21"/>
    <p:sldId id="297" r:id="rId22"/>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E1D838B7-599C-4BDF-9AF0-345E50F6ED31}" type="datetimeFigureOut">
              <a:rPr lang="en-US" smtClean="0"/>
              <a:t>8/15/2020</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6EE49CAE-BB7B-41A2-B7D4-D73F78F2F4BD}" type="slidenum">
              <a:rPr lang="en-US" smtClean="0"/>
              <a:t>‹#›</a:t>
            </a:fld>
            <a:endParaRPr lang="en-US"/>
          </a:p>
        </p:txBody>
      </p:sp>
    </p:spTree>
    <p:extLst>
      <p:ext uri="{BB962C8B-B14F-4D97-AF65-F5344CB8AC3E}">
        <p14:creationId xmlns:p14="http://schemas.microsoft.com/office/powerpoint/2010/main" val="8519831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540BAB-175B-4B18-8CFF-A19A8B5BD819}"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3382997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540BAB-175B-4B18-8CFF-A19A8B5BD819}"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705797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540BAB-175B-4B18-8CFF-A19A8B5BD819}"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48219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540BAB-175B-4B18-8CFF-A19A8B5BD819}"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39310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540BAB-175B-4B18-8CFF-A19A8B5BD819}" type="datetimeFigureOut">
              <a:rPr lang="en-US" smtClean="0"/>
              <a:t>8/15/2020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1322081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540BAB-175B-4B18-8CFF-A19A8B5BD819}" type="datetimeFigureOut">
              <a:rPr lang="en-US" smtClean="0"/>
              <a:t>8/15/2020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3446277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540BAB-175B-4B18-8CFF-A19A8B5BD819}" type="datetimeFigureOut">
              <a:rPr lang="en-US" smtClean="0"/>
              <a:t>8/15/2020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872525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540BAB-175B-4B18-8CFF-A19A8B5BD819}" type="datetimeFigureOut">
              <a:rPr lang="en-US" smtClean="0"/>
              <a:t>8/15/2020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323622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540BAB-175B-4B18-8CFF-A19A8B5BD819}" type="datetimeFigureOut">
              <a:rPr lang="en-US" smtClean="0"/>
              <a:t>8/15/2020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91765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540BAB-175B-4B18-8CFF-A19A8B5BD819}" type="datetimeFigureOut">
              <a:rPr lang="en-US" smtClean="0"/>
              <a:t>8/15/2020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518929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540BAB-175B-4B18-8CFF-A19A8B5BD819}" type="datetimeFigureOut">
              <a:rPr lang="en-US" smtClean="0"/>
              <a:t>8/15/2020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B1D55-28B9-404D-9D30-820B953CDD7C}" type="slidenum">
              <a:rPr lang="en-US" smtClean="0"/>
              <a:t>‹#›</a:t>
            </a:fld>
            <a:endParaRPr lang="en-US"/>
          </a:p>
        </p:txBody>
      </p:sp>
    </p:spTree>
    <p:extLst>
      <p:ext uri="{BB962C8B-B14F-4D97-AF65-F5344CB8AC3E}">
        <p14:creationId xmlns:p14="http://schemas.microsoft.com/office/powerpoint/2010/main" val="243040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540BAB-175B-4B18-8CFF-A19A8B5BD819}" type="datetimeFigureOut">
              <a:rPr lang="en-US" smtClean="0"/>
              <a:t>8/15/2020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DB1D55-28B9-404D-9D30-820B953CDD7C}" type="slidenum">
              <a:rPr lang="en-US" smtClean="0"/>
              <a:t>‹#›</a:t>
            </a:fld>
            <a:endParaRPr lang="en-US"/>
          </a:p>
        </p:txBody>
      </p:sp>
    </p:spTree>
    <p:extLst>
      <p:ext uri="{BB962C8B-B14F-4D97-AF65-F5344CB8AC3E}">
        <p14:creationId xmlns:p14="http://schemas.microsoft.com/office/powerpoint/2010/main" val="11847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granbychurchofchrist.org/Bible/KingJames/Mark/13.htm#ThirtyOne" TargetMode="External"/><Relationship Id="rId2" Type="http://schemas.openxmlformats.org/officeDocument/2006/relationships/hyperlink" Target="http://www.granbychurchofchrist.org/Bible/KingJames/Matthew/24.htm#ThirtyFiv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granbychurchofchrist.org/Bible/KingJames/John/5.htm#TwentyTwo"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ranbychurchofchrist.org/Bible/KingJames/Matthew/7.htm#Thirteen" TargetMode="External"/><Relationship Id="rId2" Type="http://schemas.openxmlformats.org/officeDocument/2006/relationships/hyperlink" Target="http://www.granbychurchofchrist.org/Bible/KingJames/Matthew/7.htm#TwentyOn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granbychurchofchrist.org/Bible/KingJames/Matthew/25.htm#FortySi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granbychurchofchrist.org/Bible/KingJames/2_Peter/3.htm#Ten"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granbychurchofchrist.org/Bible/KingJames/Matthew/25.htm#ThirtyOn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granbychurchofchrist.org/Bible/KingJames/Ecclesiastes/12.htm#Fourtee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granbychurchofchrist.org/Bible/KingJames/Romans/14.htm#Ten" TargetMode="External"/><Relationship Id="rId2" Type="http://schemas.openxmlformats.org/officeDocument/2006/relationships/hyperlink" Target="http://www.granbychurchofchrist.org/Bible/KingJames/Acts/17.htm#ThirtyOn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granbychurchofchrist.org/Bible/KingJames/John/5.htm#TwentyEight" TargetMode="External"/><Relationship Id="rId2" Type="http://schemas.openxmlformats.org/officeDocument/2006/relationships/hyperlink" Target="http://www.granbychurchofchrist.org/Bible/KingJames/Matthew/12.htm#ThirtySi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granbychurchofchrist.org/Bible/KingJames/2Thessalonians/1.htm#Fiv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granbychurchofchrist.org/Bible/KingJames/Ecclesiastes/12.htm#Fourtee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granbychurchofchrist.org/Bible/KingJames/2_Timothy/4.htm#Eigh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solidFill>
                  <a:srgbClr val="FF0000"/>
                </a:solidFill>
              </a:rPr>
              <a:t>The Amazing Conclusion</a:t>
            </a:r>
            <a:endParaRPr lang="en-US" sz="5400"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01964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941127"/>
          </a:xfrm>
        </p:spPr>
        <p:txBody>
          <a:bodyPr>
            <a:normAutofit fontScale="92500" lnSpcReduction="20000"/>
          </a:bodyPr>
          <a:lstStyle/>
          <a:p>
            <a:pPr marL="0" indent="0">
              <a:buNone/>
            </a:pPr>
            <a:r>
              <a:rPr lang="en-US" sz="4000" b="1" u="sng" dirty="0">
                <a:solidFill>
                  <a:srgbClr val="00B0F0"/>
                </a:solidFill>
              </a:rPr>
              <a:t> </a:t>
            </a:r>
            <a:r>
              <a:rPr lang="en-US" sz="4000" b="1" u="sng" dirty="0" smtClean="0">
                <a:solidFill>
                  <a:srgbClr val="00B0F0"/>
                </a:solidFill>
              </a:rPr>
              <a:t> The Bible is clear:   No one knows when that Great Day Will Be, but God, the Father</a:t>
            </a:r>
          </a:p>
          <a:p>
            <a:pPr marL="0" indent="0">
              <a:buNone/>
            </a:pPr>
            <a:r>
              <a:rPr lang="en-US" sz="4000" b="1" baseline="30000" dirty="0"/>
              <a:t>26)</a:t>
            </a:r>
            <a:r>
              <a:rPr lang="en-US" sz="4000" b="1" i="1" dirty="0"/>
              <a:t> And as it was in the days of Noe, so shall it be also in the days of the Son of man.</a:t>
            </a:r>
            <a:br>
              <a:rPr lang="en-US" sz="4000" b="1" i="1" dirty="0"/>
            </a:br>
            <a:r>
              <a:rPr lang="en-US" sz="4000" b="1" baseline="30000" dirty="0"/>
              <a:t>(27)</a:t>
            </a:r>
            <a:r>
              <a:rPr lang="en-US" sz="4000" b="1" i="1" dirty="0"/>
              <a:t> They did eat, they drank, they married wives, they were given in marriage, until the day that Noe entered into the ark, and the flood came, and destroyed them all.</a:t>
            </a:r>
            <a:br>
              <a:rPr lang="en-US" sz="4000" b="1" i="1" dirty="0"/>
            </a:br>
            <a:r>
              <a:rPr lang="en-US" sz="4000" b="1" baseline="30000" dirty="0"/>
              <a:t>(28)</a:t>
            </a:r>
            <a:r>
              <a:rPr lang="en-US" sz="4000" b="1" i="1" dirty="0"/>
              <a:t> Likewise also as it was in the days of Lot; they did eat, they drank, they bought, they sold, they planted, they </a:t>
            </a:r>
            <a:r>
              <a:rPr lang="en-US" sz="4000" b="1" i="1" dirty="0" err="1"/>
              <a:t>builded</a:t>
            </a:r>
            <a:r>
              <a:rPr lang="en-US" sz="4000" b="1" i="1" dirty="0"/>
              <a:t>;</a:t>
            </a:r>
            <a:br>
              <a:rPr lang="en-US" sz="4000" b="1" i="1" dirty="0"/>
            </a:br>
            <a:r>
              <a:rPr lang="en-US" sz="4000" b="1" baseline="30000" dirty="0"/>
              <a:t>(29)</a:t>
            </a:r>
            <a:r>
              <a:rPr lang="en-US" sz="4000" b="1" i="1" dirty="0"/>
              <a:t> But the same day that Lot went out of Sodom it rained fire and brimstone from heaven, and destroyed them all.</a:t>
            </a:r>
            <a:br>
              <a:rPr lang="en-US" sz="4000" b="1" i="1" dirty="0"/>
            </a:br>
            <a:r>
              <a:rPr lang="en-US" sz="4000" b="1" baseline="30000" dirty="0"/>
              <a:t>(30)</a:t>
            </a:r>
            <a:r>
              <a:rPr lang="en-US" sz="4000" b="1" i="1" dirty="0"/>
              <a:t> Even thus shall it be in the day when the Son of man is revealed.</a:t>
            </a:r>
            <a:endParaRPr lang="en-US" sz="4000" dirty="0"/>
          </a:p>
          <a:p>
            <a:pPr marL="0" indent="0">
              <a:buNone/>
            </a:pPr>
            <a:endParaRPr lang="en-US" sz="4000" dirty="0"/>
          </a:p>
        </p:txBody>
      </p:sp>
    </p:spTree>
    <p:extLst>
      <p:ext uri="{BB962C8B-B14F-4D97-AF65-F5344CB8AC3E}">
        <p14:creationId xmlns:p14="http://schemas.microsoft.com/office/powerpoint/2010/main" val="2483196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32673" cy="6785264"/>
          </a:xfrm>
        </p:spPr>
        <p:txBody>
          <a:bodyPr>
            <a:normAutofit lnSpcReduction="10000"/>
          </a:bodyPr>
          <a:lstStyle/>
          <a:p>
            <a:r>
              <a:rPr lang="en-US" sz="3600" b="1" i="1" u="sng" dirty="0" smtClean="0">
                <a:hlinkClick r:id="rId2"/>
              </a:rPr>
              <a:t>Matthew </a:t>
            </a:r>
            <a:r>
              <a:rPr lang="en-US" sz="3600" b="1" i="1" u="sng" dirty="0">
                <a:hlinkClick r:id="rId2"/>
              </a:rPr>
              <a:t>24:35-36</a:t>
            </a:r>
            <a:r>
              <a:rPr lang="en-US" sz="3600" b="1" dirty="0"/>
              <a:t/>
            </a:r>
            <a:br>
              <a:rPr lang="en-US" sz="3600" b="1" dirty="0"/>
            </a:br>
            <a:r>
              <a:rPr lang="en-US" sz="3600" b="1" baseline="30000" dirty="0"/>
              <a:t>(35)</a:t>
            </a:r>
            <a:r>
              <a:rPr lang="en-US" sz="3600" b="1" dirty="0"/>
              <a:t> </a:t>
            </a:r>
            <a:r>
              <a:rPr lang="en-US" sz="3600" b="1" i="1" dirty="0"/>
              <a:t>Heaven and earth shall pass away, but my words shall not pass away.</a:t>
            </a:r>
            <a:r>
              <a:rPr lang="en-US" sz="3600" b="1" dirty="0"/>
              <a:t/>
            </a:r>
            <a:br>
              <a:rPr lang="en-US" sz="3600" b="1" dirty="0"/>
            </a:br>
            <a:r>
              <a:rPr lang="en-US" sz="3600" b="1" baseline="30000" dirty="0"/>
              <a:t>(36)</a:t>
            </a:r>
            <a:r>
              <a:rPr lang="en-US" sz="3600" b="1" dirty="0"/>
              <a:t> </a:t>
            </a:r>
            <a:r>
              <a:rPr lang="en-US" sz="3600" b="1" i="1" dirty="0"/>
              <a:t>But of that day and hour </a:t>
            </a:r>
            <a:r>
              <a:rPr lang="en-US" sz="3600" b="1" i="1" dirty="0" err="1"/>
              <a:t>knoweth</a:t>
            </a:r>
            <a:r>
              <a:rPr lang="en-US" sz="3600" b="1" i="1" dirty="0"/>
              <a:t> no man, no, not the angels of heaven, but my Father only.</a:t>
            </a:r>
            <a:r>
              <a:rPr lang="en-US" sz="3600" b="1" dirty="0"/>
              <a:t/>
            </a:r>
            <a:br>
              <a:rPr lang="en-US" sz="3600" b="1" dirty="0"/>
            </a:br>
            <a:r>
              <a:rPr lang="en-US" sz="3600" b="1" dirty="0"/>
              <a:t> </a:t>
            </a:r>
            <a:endParaRPr lang="en-US" sz="3600" dirty="0"/>
          </a:p>
          <a:p>
            <a:r>
              <a:rPr lang="en-US" sz="3600" b="1" i="1" u="sng" dirty="0">
                <a:hlinkClick r:id="rId3"/>
              </a:rPr>
              <a:t>Mark 13:31-33</a:t>
            </a:r>
            <a:r>
              <a:rPr lang="en-US" sz="3600" b="1" i="1" dirty="0"/>
              <a:t/>
            </a:r>
            <a:br>
              <a:rPr lang="en-US" sz="3600" b="1" i="1" dirty="0"/>
            </a:br>
            <a:r>
              <a:rPr lang="en-US" sz="3600" b="1" baseline="30000" dirty="0"/>
              <a:t>(31)</a:t>
            </a:r>
            <a:r>
              <a:rPr lang="en-US" sz="3600" b="1" i="1" dirty="0"/>
              <a:t> Heaven and earth shall pass away: but my words shall not pass away.</a:t>
            </a:r>
            <a:br>
              <a:rPr lang="en-US" sz="3600" b="1" i="1" dirty="0"/>
            </a:br>
            <a:r>
              <a:rPr lang="en-US" sz="3600" b="1" baseline="30000" dirty="0"/>
              <a:t>(32)</a:t>
            </a:r>
            <a:r>
              <a:rPr lang="en-US" sz="3600" b="1" i="1" dirty="0"/>
              <a:t> But of that day and that hour </a:t>
            </a:r>
            <a:r>
              <a:rPr lang="en-US" sz="3600" b="1" i="1" dirty="0" err="1"/>
              <a:t>knoweth</a:t>
            </a:r>
            <a:r>
              <a:rPr lang="en-US" sz="3600" b="1" i="1" dirty="0"/>
              <a:t> no man, no, not the angels which are in heaven, neither the Son, but the Father.</a:t>
            </a:r>
            <a:br>
              <a:rPr lang="en-US" sz="3600" b="1" i="1" dirty="0"/>
            </a:br>
            <a:r>
              <a:rPr lang="en-US" sz="3600" b="1" baseline="30000" dirty="0"/>
              <a:t>(33)</a:t>
            </a:r>
            <a:r>
              <a:rPr lang="en-US" sz="3600" b="1" i="1" dirty="0"/>
              <a:t> Take ye heed, watch and pray: for ye know not when the time is.</a:t>
            </a:r>
            <a:endParaRPr lang="en-US" sz="3600" dirty="0"/>
          </a:p>
          <a:p>
            <a:endParaRPr lang="en-US" dirty="0"/>
          </a:p>
        </p:txBody>
      </p:sp>
    </p:spTree>
    <p:extLst>
      <p:ext uri="{BB962C8B-B14F-4D97-AF65-F5344CB8AC3E}">
        <p14:creationId xmlns:p14="http://schemas.microsoft.com/office/powerpoint/2010/main" val="409672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618" y="0"/>
            <a:ext cx="11984182" cy="6858000"/>
          </a:xfrm>
        </p:spPr>
        <p:txBody>
          <a:bodyPr/>
          <a:lstStyle/>
          <a:p>
            <a:r>
              <a:rPr lang="en-US" sz="3600" dirty="0"/>
              <a:t> </a:t>
            </a:r>
            <a:endParaRPr lang="en-US" sz="3600" dirty="0" smtClean="0"/>
          </a:p>
          <a:p>
            <a:endParaRPr lang="en-US" sz="3600" b="1" i="1" u="sng" dirty="0"/>
          </a:p>
          <a:p>
            <a:r>
              <a:rPr lang="en-US" sz="5400" b="1" i="1" u="sng" dirty="0" smtClean="0">
                <a:solidFill>
                  <a:srgbClr val="FF0000"/>
                </a:solidFill>
              </a:rPr>
              <a:t>God's </a:t>
            </a:r>
            <a:r>
              <a:rPr lang="en-US" sz="5400" b="1" i="1" u="sng" dirty="0">
                <a:solidFill>
                  <a:srgbClr val="FF0000"/>
                </a:solidFill>
              </a:rPr>
              <a:t>Judgment Has </a:t>
            </a:r>
            <a:r>
              <a:rPr lang="en-US" sz="5400" b="1" i="1" u="sng" dirty="0" smtClean="0">
                <a:solidFill>
                  <a:srgbClr val="FF0000"/>
                </a:solidFill>
              </a:rPr>
              <a:t>Been</a:t>
            </a:r>
          </a:p>
          <a:p>
            <a:r>
              <a:rPr lang="en-US" sz="5400" b="1" i="1" u="sng" dirty="0" smtClean="0">
                <a:solidFill>
                  <a:srgbClr val="FF0000"/>
                </a:solidFill>
              </a:rPr>
              <a:t> </a:t>
            </a:r>
            <a:r>
              <a:rPr lang="en-US" sz="5400" b="1" i="1" u="sng" dirty="0">
                <a:solidFill>
                  <a:srgbClr val="FF0000"/>
                </a:solidFill>
              </a:rPr>
              <a:t>Given To Jesus Christ</a:t>
            </a:r>
          </a:p>
          <a:p>
            <a:endParaRPr lang="en-US" dirty="0"/>
          </a:p>
        </p:txBody>
      </p:sp>
    </p:spTree>
    <p:extLst>
      <p:ext uri="{BB962C8B-B14F-4D97-AF65-F5344CB8AC3E}">
        <p14:creationId xmlns:p14="http://schemas.microsoft.com/office/powerpoint/2010/main" val="3062177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617" y="79952"/>
            <a:ext cx="11901055" cy="6778048"/>
          </a:xfrm>
        </p:spPr>
        <p:txBody>
          <a:bodyPr>
            <a:normAutofit fontScale="92500" lnSpcReduction="20000"/>
          </a:bodyPr>
          <a:lstStyle/>
          <a:p>
            <a:r>
              <a:rPr lang="en-US" sz="3900" b="1" i="1" u="sng" dirty="0">
                <a:hlinkClick r:id="rId2"/>
              </a:rPr>
              <a:t>John 5:22-27</a:t>
            </a:r>
            <a:r>
              <a:rPr lang="en-US" sz="3900" b="1" i="1" dirty="0"/>
              <a:t/>
            </a:r>
            <a:br>
              <a:rPr lang="en-US" sz="3900" b="1" i="1" dirty="0"/>
            </a:br>
            <a:r>
              <a:rPr lang="en-US" sz="3900" b="1" baseline="30000" dirty="0"/>
              <a:t>(22) </a:t>
            </a:r>
            <a:r>
              <a:rPr lang="en-US" sz="3900" b="1" i="1" dirty="0"/>
              <a:t>For the Father </a:t>
            </a:r>
            <a:r>
              <a:rPr lang="en-US" sz="3900" b="1" i="1" dirty="0" err="1"/>
              <a:t>judgeth</a:t>
            </a:r>
            <a:r>
              <a:rPr lang="en-US" sz="3900" b="1" i="1" dirty="0"/>
              <a:t> no man, but hath committed all judgment unto the Son:</a:t>
            </a:r>
            <a:br>
              <a:rPr lang="en-US" sz="3900" b="1" i="1" dirty="0"/>
            </a:br>
            <a:r>
              <a:rPr lang="en-US" sz="3900" b="1" baseline="30000" dirty="0"/>
              <a:t>(23)</a:t>
            </a:r>
            <a:r>
              <a:rPr lang="en-US" sz="3900" b="1" i="1" dirty="0"/>
              <a:t> That all men should </a:t>
            </a:r>
            <a:r>
              <a:rPr lang="en-US" sz="3900" b="1" i="1" dirty="0" err="1"/>
              <a:t>honour</a:t>
            </a:r>
            <a:r>
              <a:rPr lang="en-US" sz="3900" b="1" i="1" dirty="0"/>
              <a:t> the Son, even as they </a:t>
            </a:r>
            <a:r>
              <a:rPr lang="en-US" sz="3900" b="1" i="1" dirty="0" err="1"/>
              <a:t>honour</a:t>
            </a:r>
            <a:r>
              <a:rPr lang="en-US" sz="3900" b="1" i="1" dirty="0"/>
              <a:t> the Father. He that </a:t>
            </a:r>
            <a:r>
              <a:rPr lang="en-US" sz="3900" b="1" i="1" dirty="0" err="1"/>
              <a:t>honoureth</a:t>
            </a:r>
            <a:r>
              <a:rPr lang="en-US" sz="3900" b="1" i="1" dirty="0"/>
              <a:t> not the Son </a:t>
            </a:r>
            <a:r>
              <a:rPr lang="en-US" sz="3900" b="1" i="1" dirty="0" err="1"/>
              <a:t>honoureth</a:t>
            </a:r>
            <a:r>
              <a:rPr lang="en-US" sz="3900" b="1" i="1" dirty="0"/>
              <a:t> not the Father which hath sent him.</a:t>
            </a:r>
            <a:br>
              <a:rPr lang="en-US" sz="3900" b="1" i="1" dirty="0"/>
            </a:br>
            <a:r>
              <a:rPr lang="en-US" sz="3900" b="1" baseline="30000" dirty="0"/>
              <a:t>(24)</a:t>
            </a:r>
            <a:r>
              <a:rPr lang="en-US" sz="3900" b="1" i="1" dirty="0"/>
              <a:t> Verily, verily, I say unto you, He that </a:t>
            </a:r>
            <a:r>
              <a:rPr lang="en-US" sz="3900" b="1" i="1" dirty="0" err="1"/>
              <a:t>heareth</a:t>
            </a:r>
            <a:r>
              <a:rPr lang="en-US" sz="3900" b="1" i="1" dirty="0"/>
              <a:t> my word, and believeth on him that sent me, hath everlasting life, and shall not come into condemnation; but is passed from death unto life.</a:t>
            </a:r>
            <a:br>
              <a:rPr lang="en-US" sz="3900" b="1" i="1" dirty="0"/>
            </a:br>
            <a:r>
              <a:rPr lang="en-US" sz="3900" b="1" baseline="30000" dirty="0"/>
              <a:t>(25)</a:t>
            </a:r>
            <a:r>
              <a:rPr lang="en-US" sz="3900" b="1" i="1" dirty="0"/>
              <a:t> Verily, verily, I say unto you, The hour is coming, and now is, when the dead shall hear the voice of the Son of God: and they that hear shall live.</a:t>
            </a:r>
            <a:br>
              <a:rPr lang="en-US" sz="3900" b="1" i="1" dirty="0"/>
            </a:br>
            <a:r>
              <a:rPr lang="en-US" sz="3900" b="1" baseline="30000" dirty="0"/>
              <a:t>(26)</a:t>
            </a:r>
            <a:r>
              <a:rPr lang="en-US" sz="3900" b="1" i="1" dirty="0"/>
              <a:t> For as the Father hath life in himself; so hath he given to the Son to have life in himself;</a:t>
            </a:r>
            <a:br>
              <a:rPr lang="en-US" sz="3900" b="1" i="1" dirty="0"/>
            </a:br>
            <a:r>
              <a:rPr lang="en-US" sz="3900" b="1" baseline="30000" dirty="0"/>
              <a:t>(27)</a:t>
            </a:r>
            <a:r>
              <a:rPr lang="en-US" sz="3900" b="1" i="1" dirty="0"/>
              <a:t> And hath given him authority to execute judgment also, because he is the Son of man.</a:t>
            </a:r>
            <a:endParaRPr lang="en-US" sz="3900" dirty="0"/>
          </a:p>
          <a:p>
            <a:endParaRPr lang="en-US" dirty="0"/>
          </a:p>
        </p:txBody>
      </p:sp>
    </p:spTree>
    <p:extLst>
      <p:ext uri="{BB962C8B-B14F-4D97-AF65-F5344CB8AC3E}">
        <p14:creationId xmlns:p14="http://schemas.microsoft.com/office/powerpoint/2010/main" val="39198450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335" y="187036"/>
            <a:ext cx="11783291" cy="6598228"/>
          </a:xfrm>
        </p:spPr>
        <p:txBody>
          <a:bodyPr>
            <a:normAutofit fontScale="62500" lnSpcReduction="20000"/>
          </a:bodyPr>
          <a:lstStyle/>
          <a:p>
            <a:r>
              <a:rPr lang="en-US" sz="5100" b="1" dirty="0">
                <a:solidFill>
                  <a:srgbClr val="FF0000"/>
                </a:solidFill>
                <a:effectLst>
                  <a:outerShdw blurRad="38100" dist="38100" dir="2700000" algn="tl">
                    <a:srgbClr val="000000">
                      <a:alpha val="43137"/>
                    </a:srgbClr>
                  </a:outerShdw>
                </a:effectLst>
              </a:rPr>
              <a:t> </a:t>
            </a:r>
            <a:r>
              <a:rPr lang="en-US" sz="5100" b="1" i="1" u="sng" dirty="0">
                <a:solidFill>
                  <a:srgbClr val="FF0000"/>
                </a:solidFill>
                <a:effectLst>
                  <a:outerShdw blurRad="38100" dist="38100" dir="2700000" algn="tl">
                    <a:srgbClr val="000000">
                      <a:alpha val="43137"/>
                    </a:srgbClr>
                  </a:outerShdw>
                </a:effectLst>
              </a:rPr>
              <a:t>Many will be Shocked and Surprised at God's Judgment</a:t>
            </a:r>
            <a:endParaRPr lang="en-US" sz="5100" b="1" dirty="0">
              <a:solidFill>
                <a:srgbClr val="FF0000"/>
              </a:solidFill>
              <a:effectLst>
                <a:outerShdw blurRad="38100" dist="38100" dir="2700000" algn="tl">
                  <a:srgbClr val="000000">
                    <a:alpha val="43137"/>
                  </a:srgbClr>
                </a:outerShdw>
              </a:effectLst>
            </a:endParaRPr>
          </a:p>
          <a:p>
            <a:r>
              <a:rPr lang="en-US" sz="5100" b="1" i="1" u="sng" dirty="0">
                <a:hlinkClick r:id="rId2"/>
              </a:rPr>
              <a:t>Matthew 7:21-23</a:t>
            </a:r>
            <a:r>
              <a:rPr lang="en-US" sz="5100" dirty="0"/>
              <a:t/>
            </a:r>
            <a:br>
              <a:rPr lang="en-US" sz="5100" dirty="0"/>
            </a:br>
            <a:r>
              <a:rPr lang="en-US" sz="5100" b="1" baseline="30000" dirty="0"/>
              <a:t>(21)</a:t>
            </a:r>
            <a:r>
              <a:rPr lang="en-US" sz="5100" b="1" i="1" dirty="0"/>
              <a:t> Not every one that </a:t>
            </a:r>
            <a:r>
              <a:rPr lang="en-US" sz="5100" b="1" i="1" dirty="0" err="1"/>
              <a:t>saith</a:t>
            </a:r>
            <a:r>
              <a:rPr lang="en-US" sz="5100" b="1" i="1" dirty="0"/>
              <a:t> unto me, Lord, Lord, shall enter into the kingdom of heaven; but he that doeth the will of my Father which is in heaven.</a:t>
            </a:r>
            <a:br>
              <a:rPr lang="en-US" sz="5100" b="1" i="1" dirty="0"/>
            </a:br>
            <a:r>
              <a:rPr lang="en-US" sz="5100" b="1" baseline="30000" dirty="0"/>
              <a:t>(22)</a:t>
            </a:r>
            <a:r>
              <a:rPr lang="en-US" sz="5100" b="1" i="1" dirty="0"/>
              <a:t> Many will say to me in that day, Lord, Lord, have we not prophesied in thy name? and in thy name have cast out devils? and in thy name done many wonderful works?</a:t>
            </a:r>
            <a:br>
              <a:rPr lang="en-US" sz="5100" b="1" i="1" dirty="0"/>
            </a:br>
            <a:r>
              <a:rPr lang="en-US" sz="5100" b="1" baseline="30000" dirty="0"/>
              <a:t>(23)</a:t>
            </a:r>
            <a:r>
              <a:rPr lang="en-US" sz="5100" b="1" i="1" dirty="0"/>
              <a:t> And then will I profess unto them, I never knew you: depart from me, ye that work iniquity.</a:t>
            </a:r>
            <a:endParaRPr lang="en-US" sz="5100" dirty="0"/>
          </a:p>
          <a:p>
            <a:endParaRPr lang="en-US" sz="5100" b="1" i="1" u="sng" dirty="0" smtClean="0">
              <a:hlinkClick r:id="rId3"/>
            </a:endParaRPr>
          </a:p>
          <a:p>
            <a:r>
              <a:rPr lang="en-US" sz="5100" b="1" i="1" u="sng" dirty="0" smtClean="0">
                <a:hlinkClick r:id="rId3"/>
              </a:rPr>
              <a:t>Matthew </a:t>
            </a:r>
            <a:r>
              <a:rPr lang="en-US" sz="5100" b="1" i="1" u="sng" dirty="0">
                <a:hlinkClick r:id="rId3"/>
              </a:rPr>
              <a:t>7:13-14</a:t>
            </a:r>
            <a:r>
              <a:rPr lang="en-US" sz="5100" b="1" baseline="30000" dirty="0"/>
              <a:t>(13)</a:t>
            </a:r>
            <a:r>
              <a:rPr lang="en-US" sz="5100" b="1" i="1" dirty="0"/>
              <a:t> Enter ye in at the strait gate: for wide is the gate, and broad is the way, that </a:t>
            </a:r>
            <a:r>
              <a:rPr lang="en-US" sz="5100" b="1" i="1" dirty="0" err="1"/>
              <a:t>leadeth</a:t>
            </a:r>
            <a:r>
              <a:rPr lang="en-US" sz="5100" b="1" i="1" dirty="0"/>
              <a:t> to destruction, and many there be which go in thereat:</a:t>
            </a:r>
            <a:br>
              <a:rPr lang="en-US" sz="5100" b="1" i="1" dirty="0"/>
            </a:br>
            <a:r>
              <a:rPr lang="en-US" sz="5100" b="1" baseline="30000" dirty="0"/>
              <a:t>(14)</a:t>
            </a:r>
            <a:r>
              <a:rPr lang="en-US" sz="5100" b="1" i="1" dirty="0"/>
              <a:t> Because strait is the gate, and narrow is the way, which </a:t>
            </a:r>
            <a:r>
              <a:rPr lang="en-US" sz="5100" b="1" i="1" dirty="0" err="1"/>
              <a:t>leadeth</a:t>
            </a:r>
            <a:r>
              <a:rPr lang="en-US" sz="5100" b="1" i="1" dirty="0"/>
              <a:t> unto life, and few there be that find it.</a:t>
            </a:r>
            <a:endParaRPr lang="en-US" sz="5100" dirty="0"/>
          </a:p>
          <a:p>
            <a:endParaRPr lang="en-US" dirty="0"/>
          </a:p>
        </p:txBody>
      </p:sp>
    </p:spTree>
    <p:extLst>
      <p:ext uri="{BB962C8B-B14F-4D97-AF65-F5344CB8AC3E}">
        <p14:creationId xmlns:p14="http://schemas.microsoft.com/office/powerpoint/2010/main" val="3773652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95018" cy="6712527"/>
          </a:xfrm>
        </p:spPr>
        <p:txBody>
          <a:bodyPr>
            <a:normAutofit/>
          </a:bodyPr>
          <a:lstStyle/>
          <a:p>
            <a:r>
              <a:rPr lang="en-US" sz="4000" b="1" baseline="30000" dirty="0"/>
              <a:t> </a:t>
            </a:r>
            <a:r>
              <a:rPr lang="en-US" sz="4000" dirty="0"/>
              <a:t>         </a:t>
            </a:r>
            <a:r>
              <a:rPr lang="en-US" sz="4000" b="1" i="1" u="sng" dirty="0"/>
              <a:t>God's Judgment is </a:t>
            </a:r>
            <a:r>
              <a:rPr lang="en-US" sz="4000" b="1" i="1" u="sng" dirty="0" smtClean="0"/>
              <a:t>Eternal</a:t>
            </a:r>
          </a:p>
          <a:p>
            <a:endParaRPr lang="en-US" sz="4000" dirty="0"/>
          </a:p>
          <a:p>
            <a:r>
              <a:rPr lang="en-US" sz="4000" b="1" i="1" u="sng" dirty="0" smtClean="0">
                <a:hlinkClick r:id="rId2"/>
              </a:rPr>
              <a:t>Matthew </a:t>
            </a:r>
            <a:r>
              <a:rPr lang="en-US" sz="4000" b="1" i="1" u="sng" dirty="0">
                <a:hlinkClick r:id="rId2"/>
              </a:rPr>
              <a:t>25:46</a:t>
            </a:r>
            <a:r>
              <a:rPr lang="en-US" sz="4000" b="1" dirty="0"/>
              <a:t/>
            </a:r>
            <a:br>
              <a:rPr lang="en-US" sz="4000" b="1" dirty="0"/>
            </a:br>
            <a:r>
              <a:rPr lang="en-US" sz="4000" b="1" i="1" dirty="0"/>
              <a:t>And these shall go away into </a:t>
            </a:r>
            <a:r>
              <a:rPr lang="en-US" sz="4000" b="1" i="1" u="sng" dirty="0">
                <a:solidFill>
                  <a:srgbClr val="FF0000"/>
                </a:solidFill>
              </a:rPr>
              <a:t>everlasting</a:t>
            </a:r>
            <a:r>
              <a:rPr lang="en-US" sz="4000" b="1" i="1" dirty="0"/>
              <a:t> punishment: but the righteous into </a:t>
            </a:r>
            <a:r>
              <a:rPr lang="en-US" sz="4000" b="1" u="sng" dirty="0">
                <a:solidFill>
                  <a:srgbClr val="FF0000"/>
                </a:solidFill>
              </a:rPr>
              <a:t>life eternal.</a:t>
            </a:r>
          </a:p>
          <a:p>
            <a:endParaRPr lang="en-US" dirty="0"/>
          </a:p>
        </p:txBody>
      </p:sp>
    </p:spTree>
    <p:extLst>
      <p:ext uri="{BB962C8B-B14F-4D97-AF65-F5344CB8AC3E}">
        <p14:creationId xmlns:p14="http://schemas.microsoft.com/office/powerpoint/2010/main" val="11317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746" y="100734"/>
            <a:ext cx="11901054" cy="6757266"/>
          </a:xfrm>
        </p:spPr>
        <p:txBody>
          <a:bodyPr>
            <a:normAutofit/>
          </a:bodyPr>
          <a:lstStyle/>
          <a:p>
            <a:r>
              <a:rPr lang="en-US" sz="4000" b="1" dirty="0" smtClean="0"/>
              <a:t>Why, O why, are there people in Athens, </a:t>
            </a:r>
            <a:r>
              <a:rPr lang="en-US" sz="4000" b="1" dirty="0" err="1" smtClean="0"/>
              <a:t>Decatur,Huntsville</a:t>
            </a:r>
            <a:r>
              <a:rPr lang="en-US" sz="4000" b="1" dirty="0" smtClean="0"/>
              <a:t>,</a:t>
            </a:r>
          </a:p>
          <a:p>
            <a:r>
              <a:rPr lang="en-US" sz="4000" b="1" dirty="0" smtClean="0"/>
              <a:t>Who know these things…The Judgment of God</a:t>
            </a:r>
          </a:p>
          <a:p>
            <a:r>
              <a:rPr lang="en-US" sz="4000" b="1" dirty="0" smtClean="0"/>
              <a:t>Is forthcoming…and know that only those in</a:t>
            </a:r>
          </a:p>
          <a:p>
            <a:r>
              <a:rPr lang="en-US" sz="4000" b="1" dirty="0" smtClean="0"/>
              <a:t>Jesus Christ can hope to be saved.    </a:t>
            </a:r>
          </a:p>
          <a:p>
            <a:r>
              <a:rPr lang="en-US" sz="4000" b="1" dirty="0"/>
              <a:t> </a:t>
            </a:r>
            <a:r>
              <a:rPr lang="en-US" sz="4000" b="1" dirty="0" smtClean="0"/>
              <a:t>    John 14:6</a:t>
            </a:r>
          </a:p>
          <a:p>
            <a:r>
              <a:rPr lang="en-US" sz="4000" b="1" dirty="0"/>
              <a:t> </a:t>
            </a:r>
            <a:r>
              <a:rPr lang="en-US" sz="4000" b="1" dirty="0" smtClean="0"/>
              <a:t>    Matt. 28:18-20</a:t>
            </a:r>
          </a:p>
          <a:p>
            <a:r>
              <a:rPr lang="en-US" sz="4000" b="1" dirty="0"/>
              <a:t> </a:t>
            </a:r>
            <a:r>
              <a:rPr lang="en-US" sz="4000" b="1" dirty="0" smtClean="0"/>
              <a:t>    Rom. 1:16 </a:t>
            </a:r>
          </a:p>
          <a:p>
            <a:r>
              <a:rPr lang="en-US" sz="4000" b="1" dirty="0" smtClean="0"/>
              <a:t>And yet delay their obedience to </a:t>
            </a:r>
            <a:br>
              <a:rPr lang="en-US" sz="4000" b="1" dirty="0" smtClean="0"/>
            </a:br>
            <a:r>
              <a:rPr lang="en-US" sz="4000" b="1" dirty="0" smtClean="0"/>
              <a:t>God? </a:t>
            </a:r>
            <a:endParaRPr lang="en-US" sz="4000" b="1" dirty="0"/>
          </a:p>
        </p:txBody>
      </p:sp>
    </p:spTree>
    <p:extLst>
      <p:ext uri="{BB962C8B-B14F-4D97-AF65-F5344CB8AC3E}">
        <p14:creationId xmlns:p14="http://schemas.microsoft.com/office/powerpoint/2010/main" val="325622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176963"/>
          </a:xfrm>
        </p:spPr>
        <p:txBody>
          <a:bodyPr/>
          <a:lstStyle/>
          <a:p>
            <a:r>
              <a:rPr lang="en-US" sz="3600" b="1" dirty="0"/>
              <a:t/>
            </a:r>
            <a:br>
              <a:rPr lang="en-US" sz="3600" b="1" dirty="0"/>
            </a:br>
            <a:r>
              <a:rPr lang="en-US" sz="3600" b="1" dirty="0"/>
              <a:t/>
            </a:r>
            <a:br>
              <a:rPr lang="en-US" sz="3600" b="1" dirty="0"/>
            </a:br>
            <a:r>
              <a:rPr lang="en-US" sz="3600" b="1" i="1" u="sng" dirty="0">
                <a:hlinkClick r:id="rId2"/>
              </a:rPr>
              <a:t>2 Peter 3:10</a:t>
            </a:r>
            <a:r>
              <a:rPr lang="en-US" sz="3600" b="1" dirty="0"/>
              <a:t/>
            </a:r>
            <a:br>
              <a:rPr lang="en-US" sz="3600" b="1" dirty="0"/>
            </a:br>
            <a:r>
              <a:rPr lang="en-US" sz="3600" b="1" dirty="0"/>
              <a:t>But the day of the Lord will come as a thief in the night; in the which the heavens shall pass away with a great noise, and the elements shall melt with fervent heat, the earth also and the works that are therein shall be burned up.</a:t>
            </a:r>
            <a:endParaRPr lang="en-US" sz="3600" dirty="0"/>
          </a:p>
          <a:p>
            <a:endParaRPr lang="en-US" dirty="0"/>
          </a:p>
        </p:txBody>
      </p:sp>
    </p:spTree>
    <p:extLst>
      <p:ext uri="{BB962C8B-B14F-4D97-AF65-F5344CB8AC3E}">
        <p14:creationId xmlns:p14="http://schemas.microsoft.com/office/powerpoint/2010/main" val="146555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691745"/>
          </a:xfrm>
        </p:spPr>
        <p:txBody>
          <a:bodyPr/>
          <a:lstStyle/>
          <a:p>
            <a:r>
              <a:rPr lang="en-US" sz="3600" b="1" i="1" u="sng" dirty="0">
                <a:hlinkClick r:id="rId2"/>
              </a:rPr>
              <a:t>Matthew 25:31-46</a:t>
            </a:r>
            <a:r>
              <a:rPr lang="en-US" sz="3600" dirty="0"/>
              <a:t/>
            </a:r>
            <a:br>
              <a:rPr lang="en-US" sz="3600" dirty="0"/>
            </a:br>
            <a:r>
              <a:rPr lang="en-US" sz="3600" b="1" baseline="30000" dirty="0"/>
              <a:t>(31)</a:t>
            </a:r>
            <a:r>
              <a:rPr lang="en-US" sz="3600" b="1" i="1" dirty="0"/>
              <a:t> When the Son of man shall come in his glory, and all the holy angels with him, then shall he sit upon the throne of his glory:</a:t>
            </a:r>
            <a:br>
              <a:rPr lang="en-US" sz="3600" b="1" i="1" dirty="0"/>
            </a:br>
            <a:r>
              <a:rPr lang="en-US" sz="3600" b="1" baseline="30000" dirty="0"/>
              <a:t>(32)</a:t>
            </a:r>
            <a:r>
              <a:rPr lang="en-US" sz="3600" b="1" i="1" dirty="0"/>
              <a:t> And before him shall be gathered all nations</a:t>
            </a:r>
            <a:r>
              <a:rPr lang="en-US" sz="3600" b="1" i="1" dirty="0">
                <a:solidFill>
                  <a:srgbClr val="FF0000"/>
                </a:solidFill>
              </a:rPr>
              <a:t>: </a:t>
            </a:r>
            <a:r>
              <a:rPr lang="en-US" sz="4800" b="1" i="1" u="sng" dirty="0">
                <a:solidFill>
                  <a:srgbClr val="FF0000"/>
                </a:solidFill>
              </a:rPr>
              <a:t>and he shall separate them one from another</a:t>
            </a:r>
            <a:r>
              <a:rPr lang="en-US" sz="3600" b="1" i="1" dirty="0"/>
              <a:t>, as a shepherd </a:t>
            </a:r>
            <a:r>
              <a:rPr lang="en-US" sz="3600" b="1" i="1" dirty="0" err="1"/>
              <a:t>divideth</a:t>
            </a:r>
            <a:r>
              <a:rPr lang="en-US" sz="3600" b="1" i="1" dirty="0"/>
              <a:t> his sheep from the goats:</a:t>
            </a:r>
            <a:br>
              <a:rPr lang="en-US" sz="3600" b="1" i="1" dirty="0"/>
            </a:br>
            <a:r>
              <a:rPr lang="en-US" sz="3600" b="1" baseline="30000" dirty="0"/>
              <a:t>(33)</a:t>
            </a:r>
            <a:r>
              <a:rPr lang="en-US" sz="3600" b="1" i="1" dirty="0"/>
              <a:t> And he shall set the sheep on his right hand, but the goats on the left.</a:t>
            </a:r>
            <a:r>
              <a:rPr lang="en-US" b="1" i="1" dirty="0"/>
              <a:t/>
            </a:r>
            <a:br>
              <a:rPr lang="en-US" b="1" i="1" dirty="0"/>
            </a:br>
            <a:endParaRPr lang="en-US" dirty="0"/>
          </a:p>
        </p:txBody>
      </p:sp>
    </p:spTree>
    <p:extLst>
      <p:ext uri="{BB962C8B-B14F-4D97-AF65-F5344CB8AC3E}">
        <p14:creationId xmlns:p14="http://schemas.microsoft.com/office/powerpoint/2010/main" val="270718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79952"/>
            <a:ext cx="11953009" cy="6778048"/>
          </a:xfrm>
        </p:spPr>
        <p:txBody>
          <a:bodyPr>
            <a:normAutofit/>
          </a:bodyPr>
          <a:lstStyle/>
          <a:p>
            <a:r>
              <a:rPr lang="en-US" sz="3200" b="1" baseline="30000" dirty="0"/>
              <a:t>(34)</a:t>
            </a:r>
            <a:r>
              <a:rPr lang="en-US" sz="3200" b="1" i="1" dirty="0"/>
              <a:t> Then shall the King say unto them on his right hand, Come, ye blessed of my Father, inherit the kingdom prepared for you from the foundation of the world:</a:t>
            </a:r>
            <a:br>
              <a:rPr lang="en-US" sz="3200" b="1" i="1" dirty="0"/>
            </a:br>
            <a:r>
              <a:rPr lang="en-US" sz="3200" b="1" baseline="30000" dirty="0"/>
              <a:t>(35)</a:t>
            </a:r>
            <a:r>
              <a:rPr lang="en-US" sz="3200" b="1" i="1" dirty="0"/>
              <a:t> For I was an </a:t>
            </a:r>
            <a:r>
              <a:rPr lang="en-US" sz="3200" b="1" i="1" dirty="0" err="1"/>
              <a:t>hungred</a:t>
            </a:r>
            <a:r>
              <a:rPr lang="en-US" sz="3200" b="1" i="1" dirty="0"/>
              <a:t>, and ye gave me meat: I was thirsty, and ye gave me drink: I was a stranger, and ye took me in:</a:t>
            </a:r>
            <a:br>
              <a:rPr lang="en-US" sz="3200" b="1" i="1" dirty="0"/>
            </a:br>
            <a:r>
              <a:rPr lang="en-US" sz="3200" b="1" baseline="30000" dirty="0"/>
              <a:t>(36)</a:t>
            </a:r>
            <a:r>
              <a:rPr lang="en-US" sz="3200" b="1" i="1" dirty="0"/>
              <a:t> Naked, and ye clothed me: I was sick, and ye visited me: I was in prison, and ye came unto me.</a:t>
            </a:r>
            <a:br>
              <a:rPr lang="en-US" sz="3200" b="1" i="1" dirty="0"/>
            </a:br>
            <a:r>
              <a:rPr lang="en-US" sz="3200" b="1" baseline="30000" dirty="0"/>
              <a:t>(37)</a:t>
            </a:r>
            <a:r>
              <a:rPr lang="en-US" sz="3200" b="1" i="1" dirty="0"/>
              <a:t> Then shall the righteous answer him, saying, Lord, when saw we thee an </a:t>
            </a:r>
            <a:r>
              <a:rPr lang="en-US" sz="3200" b="1" i="1" dirty="0" err="1"/>
              <a:t>hungred</a:t>
            </a:r>
            <a:r>
              <a:rPr lang="en-US" sz="3200" b="1" i="1" dirty="0"/>
              <a:t>, and fed thee? or thirsty, and gave thee drink?</a:t>
            </a:r>
            <a:br>
              <a:rPr lang="en-US" sz="3200" b="1" i="1" dirty="0"/>
            </a:br>
            <a:r>
              <a:rPr lang="en-US" sz="3200" b="1" baseline="30000" dirty="0"/>
              <a:t>(38)</a:t>
            </a:r>
            <a:r>
              <a:rPr lang="en-US" sz="3200" b="1" i="1" dirty="0"/>
              <a:t> When saw we thee a stranger, and took thee in? or naked, and clothed thee?</a:t>
            </a:r>
            <a:br>
              <a:rPr lang="en-US" sz="3200" b="1" i="1" dirty="0"/>
            </a:br>
            <a:r>
              <a:rPr lang="en-US" sz="3200" b="1" baseline="30000" dirty="0"/>
              <a:t>(39)</a:t>
            </a:r>
            <a:r>
              <a:rPr lang="en-US" sz="3200" b="1" i="1" dirty="0"/>
              <a:t> Or when saw we thee sick, or in prison, and came unto thee?</a:t>
            </a:r>
            <a:br>
              <a:rPr lang="en-US" sz="3200" b="1" i="1" dirty="0"/>
            </a:br>
            <a:r>
              <a:rPr lang="en-US" sz="3200" b="1" baseline="30000" dirty="0"/>
              <a:t>(40)</a:t>
            </a:r>
            <a:r>
              <a:rPr lang="en-US" sz="3200" b="1" i="1" dirty="0"/>
              <a:t> And the King shall answer and say unto them, Verily I say unto you, Inasmuch as ye have done it unto one of the least of these my brethren, ye have done it unto me.</a:t>
            </a:r>
            <a:endParaRPr lang="en-US" sz="3200" dirty="0"/>
          </a:p>
        </p:txBody>
      </p:sp>
    </p:spTree>
    <p:extLst>
      <p:ext uri="{BB962C8B-B14F-4D97-AF65-F5344CB8AC3E}">
        <p14:creationId xmlns:p14="http://schemas.microsoft.com/office/powerpoint/2010/main" val="38210845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Judgment of God   Eccl. 12:13-14</a:t>
            </a:r>
            <a:endParaRPr lang="en-US" sz="5400"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56306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54091"/>
          </a:xfrm>
        </p:spPr>
        <p:txBody>
          <a:bodyPr>
            <a:noAutofit/>
          </a:bodyPr>
          <a:lstStyle/>
          <a:p>
            <a:r>
              <a:rPr lang="en-US" sz="3200" b="1" baseline="30000" dirty="0"/>
              <a:t>(41)</a:t>
            </a:r>
            <a:r>
              <a:rPr lang="en-US" sz="3200" b="1" i="1" dirty="0"/>
              <a:t> Then shall he say also unto them on the left hand, Depart from me, ye cursed, into everlasting fire, prepared for the devil and his angels:</a:t>
            </a:r>
            <a:br>
              <a:rPr lang="en-US" sz="3200" b="1" i="1" dirty="0"/>
            </a:br>
            <a:r>
              <a:rPr lang="en-US" sz="3200" b="1" baseline="30000" dirty="0"/>
              <a:t>(42)</a:t>
            </a:r>
            <a:r>
              <a:rPr lang="en-US" sz="3200" b="1" i="1" dirty="0"/>
              <a:t> For I was an </a:t>
            </a:r>
            <a:r>
              <a:rPr lang="en-US" sz="3200" b="1" i="1" dirty="0" err="1"/>
              <a:t>hungred</a:t>
            </a:r>
            <a:r>
              <a:rPr lang="en-US" sz="3200" b="1" i="1" dirty="0"/>
              <a:t>, and ye gave me no meat: I was thirsty, and ye gave me no drink:</a:t>
            </a:r>
            <a:br>
              <a:rPr lang="en-US" sz="3200" b="1" i="1" dirty="0"/>
            </a:br>
            <a:r>
              <a:rPr lang="en-US" sz="3200" b="1" baseline="30000" dirty="0"/>
              <a:t>(43)</a:t>
            </a:r>
            <a:r>
              <a:rPr lang="en-US" sz="3200" b="1" i="1" dirty="0"/>
              <a:t> I was a stranger, and ye took me not in: naked, and ye clothed me not: sick, and in prison, and ye visited me not.</a:t>
            </a:r>
            <a:br>
              <a:rPr lang="en-US" sz="3200" b="1" i="1" dirty="0"/>
            </a:br>
            <a:r>
              <a:rPr lang="en-US" sz="3200" b="1" baseline="30000" dirty="0"/>
              <a:t>(44) </a:t>
            </a:r>
            <a:r>
              <a:rPr lang="en-US" sz="3200" b="1" i="1" dirty="0"/>
              <a:t>Then shall they also answer him, saying, Lord, when saw we thee an </a:t>
            </a:r>
            <a:r>
              <a:rPr lang="en-US" sz="3200" b="1" i="1" dirty="0" err="1"/>
              <a:t>hungred</a:t>
            </a:r>
            <a:r>
              <a:rPr lang="en-US" sz="3200" b="1" i="1" dirty="0"/>
              <a:t>, or athirst, or a stranger, or naked, or sick, or in prison, and did not minister unto thee?</a:t>
            </a:r>
            <a:br>
              <a:rPr lang="en-US" sz="3200" b="1" i="1" dirty="0"/>
            </a:br>
            <a:r>
              <a:rPr lang="en-US" sz="3200" b="1" baseline="30000" dirty="0"/>
              <a:t>(45)</a:t>
            </a:r>
            <a:r>
              <a:rPr lang="en-US" sz="3200" b="1" i="1" dirty="0"/>
              <a:t> Then shall he answer them, saying, Verily I say unto you, Inasmuch as ye did it not to one of the least of these, ye did it not to me.</a:t>
            </a:r>
            <a:br>
              <a:rPr lang="en-US" sz="3200" b="1" i="1" dirty="0"/>
            </a:br>
            <a:r>
              <a:rPr lang="en-US" sz="3200" b="1" baseline="30000" dirty="0"/>
              <a:t>(46)</a:t>
            </a:r>
            <a:r>
              <a:rPr lang="en-US" sz="3200" b="1" i="1" dirty="0"/>
              <a:t> And these shall go away into everlasting punishment: but the righteous into life eternal.</a:t>
            </a:r>
            <a:endParaRPr lang="en-US" sz="3200" dirty="0"/>
          </a:p>
        </p:txBody>
      </p:sp>
    </p:spTree>
    <p:extLst>
      <p:ext uri="{BB962C8B-B14F-4D97-AF65-F5344CB8AC3E}">
        <p14:creationId xmlns:p14="http://schemas.microsoft.com/office/powerpoint/2010/main" val="2028852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u="sng" dirty="0" smtClean="0"/>
              <a:t>Eccl. 12: 1-14   The </a:t>
            </a:r>
          </a:p>
          <a:p>
            <a:r>
              <a:rPr lang="en-US" sz="5400" b="1" u="sng" dirty="0"/>
              <a:t> </a:t>
            </a:r>
            <a:r>
              <a:rPr lang="en-US" sz="5400" b="1" u="sng" dirty="0" smtClean="0"/>
              <a:t>  Amazing Conclusion</a:t>
            </a:r>
            <a:endParaRPr lang="en-US" sz="5400" b="1" u="sng" dirty="0"/>
          </a:p>
        </p:txBody>
      </p:sp>
    </p:spTree>
    <p:extLst>
      <p:ext uri="{BB962C8B-B14F-4D97-AF65-F5344CB8AC3E}">
        <p14:creationId xmlns:p14="http://schemas.microsoft.com/office/powerpoint/2010/main" val="359589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t>There Will Be A  Judgment Day!</a:t>
            </a:r>
            <a:endParaRPr lang="en-US" sz="5400" b="1" dirty="0"/>
          </a:p>
        </p:txBody>
      </p:sp>
    </p:spTree>
    <p:extLst>
      <p:ext uri="{BB962C8B-B14F-4D97-AF65-F5344CB8AC3E}">
        <p14:creationId xmlns:p14="http://schemas.microsoft.com/office/powerpoint/2010/main" val="85519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24690"/>
            <a:ext cx="12105409" cy="6733309"/>
          </a:xfrm>
        </p:spPr>
        <p:txBody>
          <a:bodyPr/>
          <a:lstStyle/>
          <a:p>
            <a:r>
              <a:rPr lang="en-US" sz="4000" b="1" i="1" u="sng" dirty="0">
                <a:hlinkClick r:id="rId2"/>
              </a:rPr>
              <a:t>Solomon Said there will be One</a:t>
            </a:r>
            <a:r>
              <a:rPr lang="en-US" sz="4000" b="1" i="1" u="sng" dirty="0" smtClean="0">
                <a:hlinkClick r:id="rId2"/>
              </a:rPr>
              <a:t>..</a:t>
            </a:r>
          </a:p>
          <a:p>
            <a:endParaRPr lang="en-US" sz="4000" b="1" i="1" u="sng" dirty="0">
              <a:hlinkClick r:id="rId2"/>
            </a:endParaRPr>
          </a:p>
          <a:p>
            <a:r>
              <a:rPr lang="en-US" sz="4000" b="1" i="1" u="sng" dirty="0">
                <a:hlinkClick r:id="rId2"/>
              </a:rPr>
              <a:t>Ecclesiastes 12:14</a:t>
            </a:r>
            <a:r>
              <a:rPr lang="en-US" sz="4000" b="1" dirty="0"/>
              <a:t> </a:t>
            </a:r>
            <a:r>
              <a:rPr lang="en-US" sz="6600" b="1" u="sng" dirty="0"/>
              <a:t>For </a:t>
            </a:r>
            <a:r>
              <a:rPr lang="en-US" sz="4000" b="1" dirty="0"/>
              <a:t>God shall bring every work </a:t>
            </a:r>
            <a:r>
              <a:rPr lang="en-US" sz="4000" b="1" u="sng" dirty="0"/>
              <a:t>into judgment</a:t>
            </a:r>
            <a:r>
              <a:rPr lang="en-US" sz="4000" b="1" dirty="0"/>
              <a:t>, with every secret thing, whether it be good, or whether it be evil.</a:t>
            </a:r>
            <a:endParaRPr lang="en-US" sz="4000" dirty="0"/>
          </a:p>
          <a:p>
            <a:endParaRPr lang="en-US" dirty="0"/>
          </a:p>
        </p:txBody>
      </p:sp>
    </p:spTree>
    <p:extLst>
      <p:ext uri="{BB962C8B-B14F-4D97-AF65-F5344CB8AC3E}">
        <p14:creationId xmlns:p14="http://schemas.microsoft.com/office/powerpoint/2010/main" val="4242314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normAutofit fontScale="92500" lnSpcReduction="20000"/>
          </a:bodyPr>
          <a:lstStyle/>
          <a:p>
            <a:r>
              <a:rPr lang="en-US" sz="3900" u="sng" dirty="0" smtClean="0">
                <a:effectLst>
                  <a:outerShdw blurRad="38100" dist="38100" dir="2700000" algn="tl">
                    <a:srgbClr val="000000">
                      <a:alpha val="43137"/>
                    </a:srgbClr>
                  </a:outerShdw>
                </a:effectLst>
              </a:rPr>
              <a:t>Paul Said there will be one</a:t>
            </a:r>
          </a:p>
          <a:p>
            <a:endParaRPr lang="en-US" sz="3900" dirty="0"/>
          </a:p>
          <a:p>
            <a:endParaRPr lang="en-US" sz="3900" dirty="0" smtClean="0"/>
          </a:p>
          <a:p>
            <a:r>
              <a:rPr lang="en-US" sz="3900" b="1" i="1" u="sng" dirty="0">
                <a:hlinkClick r:id="rId2"/>
              </a:rPr>
              <a:t>Acts 17:31</a:t>
            </a:r>
            <a:r>
              <a:rPr lang="en-US" sz="3900" b="1" dirty="0"/>
              <a:t> Because he hath appointed a day, in the which he will judge the world in righteousness by that man whom he hath ordained; whereof he hath given assurance unto all men, in that he hath raised him from the dead</a:t>
            </a:r>
            <a:r>
              <a:rPr lang="en-US" sz="3900" b="1" dirty="0" smtClean="0"/>
              <a:t>.</a:t>
            </a:r>
          </a:p>
          <a:p>
            <a:endParaRPr lang="en-US" sz="3900" dirty="0"/>
          </a:p>
          <a:p>
            <a:r>
              <a:rPr lang="en-US" sz="3900" b="1" i="1" u="sng" dirty="0">
                <a:hlinkClick r:id="rId3"/>
              </a:rPr>
              <a:t>Romans 14:10-12</a:t>
            </a:r>
            <a:r>
              <a:rPr lang="en-US" sz="3900" b="1" baseline="30000" dirty="0"/>
              <a:t>(10)</a:t>
            </a:r>
            <a:r>
              <a:rPr lang="en-US" sz="3900" b="1" dirty="0"/>
              <a:t> But why dost thou judge thy brother? or why dost thou set at </a:t>
            </a:r>
            <a:r>
              <a:rPr lang="en-US" sz="3900" b="1" dirty="0" err="1"/>
              <a:t>nought</a:t>
            </a:r>
            <a:r>
              <a:rPr lang="en-US" sz="3900" b="1" dirty="0"/>
              <a:t> thy brother? for we shall all stand before the judgment seat of Christ.</a:t>
            </a:r>
            <a:br>
              <a:rPr lang="en-US" sz="3900" b="1" dirty="0"/>
            </a:br>
            <a:r>
              <a:rPr lang="en-US" sz="3900" b="1" baseline="30000" dirty="0"/>
              <a:t>(11)</a:t>
            </a:r>
            <a:r>
              <a:rPr lang="en-US" sz="3900" b="1" dirty="0"/>
              <a:t> For it is written, As I live, </a:t>
            </a:r>
            <a:r>
              <a:rPr lang="en-US" sz="3900" b="1" dirty="0" err="1"/>
              <a:t>saith</a:t>
            </a:r>
            <a:r>
              <a:rPr lang="en-US" sz="3900" b="1" dirty="0"/>
              <a:t> the Lord, every knee shall bow to me, and every tongue shall confess to God.</a:t>
            </a:r>
            <a:br>
              <a:rPr lang="en-US" sz="3900" b="1" dirty="0"/>
            </a:br>
            <a:r>
              <a:rPr lang="en-US" sz="3900" b="1" baseline="30000" dirty="0"/>
              <a:t>(12)</a:t>
            </a:r>
            <a:r>
              <a:rPr lang="en-US" sz="3900" b="1" dirty="0"/>
              <a:t> So then every one of us shall give account of himself to God.</a:t>
            </a:r>
            <a:endParaRPr lang="en-US" sz="3900" dirty="0"/>
          </a:p>
          <a:p>
            <a:endParaRPr lang="en-US" sz="3600" dirty="0"/>
          </a:p>
        </p:txBody>
      </p:sp>
    </p:spTree>
    <p:extLst>
      <p:ext uri="{BB962C8B-B14F-4D97-AF65-F5344CB8AC3E}">
        <p14:creationId xmlns:p14="http://schemas.microsoft.com/office/powerpoint/2010/main" val="124416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082"/>
            <a:ext cx="12095018" cy="6525491"/>
          </a:xfrm>
        </p:spPr>
        <p:txBody>
          <a:bodyPr>
            <a:normAutofit fontScale="92500" lnSpcReduction="10000"/>
          </a:bodyPr>
          <a:lstStyle/>
          <a:p>
            <a:endParaRPr lang="en-US" b="1" i="1" u="sng" dirty="0" smtClean="0">
              <a:hlinkClick r:id="rId2"/>
            </a:endParaRPr>
          </a:p>
          <a:p>
            <a:endParaRPr lang="en-US" b="1" i="1" u="sng" dirty="0">
              <a:hlinkClick r:id="rId2"/>
            </a:endParaRPr>
          </a:p>
          <a:p>
            <a:r>
              <a:rPr lang="en-US" sz="8600" b="1" i="1" u="sng" dirty="0" smtClean="0">
                <a:hlinkClick r:id="rId2"/>
              </a:rPr>
              <a:t>Jesus </a:t>
            </a:r>
            <a:r>
              <a:rPr lang="en-US" sz="4400" b="1" i="1" u="sng" dirty="0" smtClean="0">
                <a:hlinkClick r:id="rId2"/>
              </a:rPr>
              <a:t>Said There will be one…</a:t>
            </a:r>
          </a:p>
          <a:p>
            <a:endParaRPr lang="en-US" sz="4400" b="1" i="1" u="sng" dirty="0" smtClean="0">
              <a:hlinkClick r:id="rId2"/>
            </a:endParaRPr>
          </a:p>
          <a:p>
            <a:r>
              <a:rPr lang="en-US" sz="3600" b="1" i="1" u="sng" dirty="0" smtClean="0">
                <a:hlinkClick r:id="rId2"/>
              </a:rPr>
              <a:t>Matthew </a:t>
            </a:r>
            <a:r>
              <a:rPr lang="en-US" sz="3600" b="1" i="1" u="sng" dirty="0">
                <a:hlinkClick r:id="rId2"/>
              </a:rPr>
              <a:t>12:36-37</a:t>
            </a:r>
            <a:r>
              <a:rPr lang="en-US" sz="3600" b="1" baseline="30000" dirty="0"/>
              <a:t>(36)</a:t>
            </a:r>
            <a:r>
              <a:rPr lang="en-US" sz="3600" b="1" dirty="0"/>
              <a:t> </a:t>
            </a:r>
            <a:r>
              <a:rPr lang="en-US" sz="3600" b="1" i="1" dirty="0"/>
              <a:t>But I say unto you, That every idle word that men shall speak, they shall give account thereof </a:t>
            </a:r>
            <a:r>
              <a:rPr lang="en-US" sz="3600" b="1" i="1" u="sng" dirty="0"/>
              <a:t>in the day of judgment.</a:t>
            </a:r>
            <a:r>
              <a:rPr lang="en-US" sz="3600" b="1" u="sng" baseline="30000" dirty="0"/>
              <a:t>(</a:t>
            </a:r>
            <a:r>
              <a:rPr lang="en-US" sz="3600" b="1" baseline="30000" dirty="0"/>
              <a:t>37)</a:t>
            </a:r>
            <a:r>
              <a:rPr lang="en-US" sz="3600" b="1" dirty="0"/>
              <a:t> </a:t>
            </a:r>
            <a:r>
              <a:rPr lang="en-US" sz="3600" b="1" i="1" dirty="0"/>
              <a:t>For by thy words thou shalt be justified, and by thy words thou shalt be condemned.</a:t>
            </a:r>
            <a:endParaRPr lang="en-US" sz="3600" dirty="0"/>
          </a:p>
          <a:p>
            <a:r>
              <a:rPr lang="en-US" sz="3600" b="1" i="1" u="sng" dirty="0">
                <a:hlinkClick r:id="rId3"/>
              </a:rPr>
              <a:t>John 5:28-29</a:t>
            </a:r>
            <a:r>
              <a:rPr lang="en-US" sz="3600" b="1" i="1" dirty="0"/>
              <a:t> </a:t>
            </a:r>
            <a:r>
              <a:rPr lang="en-US" sz="3600" b="1" baseline="30000" dirty="0"/>
              <a:t>(28)</a:t>
            </a:r>
            <a:r>
              <a:rPr lang="en-US" sz="3600" b="1" i="1" dirty="0"/>
              <a:t> Marvel not at this: for the hour is coming, in the which all that are in the graves shall hear his voice,</a:t>
            </a:r>
            <a:br>
              <a:rPr lang="en-US" sz="3600" b="1" i="1" dirty="0"/>
            </a:br>
            <a:r>
              <a:rPr lang="en-US" sz="3600" b="1" baseline="30000" dirty="0"/>
              <a:t>(29)</a:t>
            </a:r>
            <a:r>
              <a:rPr lang="en-US" sz="3600" b="1" i="1" dirty="0"/>
              <a:t> And shall come forth; </a:t>
            </a:r>
            <a:r>
              <a:rPr lang="en-US" sz="3600" b="1" i="1" dirty="0" smtClean="0"/>
              <a:t>  (Why)  they </a:t>
            </a:r>
            <a:r>
              <a:rPr lang="en-US" sz="3600" b="1" i="1" dirty="0"/>
              <a:t>that have done good, unto the resurrection of life; and they that have done evil, unto the resurrection of damnation.</a:t>
            </a:r>
            <a:endParaRPr lang="en-US" sz="3600" dirty="0"/>
          </a:p>
          <a:p>
            <a:endParaRPr lang="en-US" dirty="0"/>
          </a:p>
        </p:txBody>
      </p:sp>
    </p:spTree>
    <p:extLst>
      <p:ext uri="{BB962C8B-B14F-4D97-AF65-F5344CB8AC3E}">
        <p14:creationId xmlns:p14="http://schemas.microsoft.com/office/powerpoint/2010/main" val="163849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0"/>
            <a:ext cx="11887199" cy="6858000"/>
          </a:xfrm>
        </p:spPr>
        <p:txBody>
          <a:bodyPr>
            <a:normAutofit fontScale="92500" lnSpcReduction="10000"/>
          </a:bodyPr>
          <a:lstStyle/>
          <a:p>
            <a:r>
              <a:rPr lang="en-US" sz="4000" b="1" i="1" u="sng" dirty="0" smtClean="0"/>
              <a:t> Paul writes about God's </a:t>
            </a:r>
            <a:r>
              <a:rPr lang="en-US" sz="4000" b="1" i="1" u="sng" dirty="0"/>
              <a:t>Judgment </a:t>
            </a:r>
            <a:r>
              <a:rPr lang="en-US" sz="4000" b="1" i="1" u="sng" dirty="0" smtClean="0"/>
              <a:t>  It is </a:t>
            </a:r>
            <a:r>
              <a:rPr lang="en-US" sz="4000" b="1" i="1" u="sng" dirty="0"/>
              <a:t>Righteous </a:t>
            </a:r>
            <a:r>
              <a:rPr lang="en-US" sz="4000" b="1" i="1" u="sng" dirty="0" smtClean="0"/>
              <a:t>! </a:t>
            </a:r>
            <a:endParaRPr lang="en-US" sz="4000" dirty="0"/>
          </a:p>
          <a:p>
            <a:endParaRPr lang="en-US" sz="4000" b="1" i="1" u="sng" dirty="0" smtClean="0"/>
          </a:p>
          <a:p>
            <a:r>
              <a:rPr lang="en-US" sz="4000" b="1" i="1" u="sng" dirty="0" smtClean="0"/>
              <a:t>Romans 2:5-6</a:t>
            </a:r>
            <a:r>
              <a:rPr lang="en-US" sz="4000" b="1" dirty="0"/>
              <a:t/>
            </a:r>
            <a:br>
              <a:rPr lang="en-US" sz="4000" b="1" dirty="0"/>
            </a:br>
            <a:r>
              <a:rPr lang="en-US" sz="4000" b="1" baseline="30000" dirty="0"/>
              <a:t>(5)</a:t>
            </a:r>
            <a:r>
              <a:rPr lang="en-US" sz="4000" b="1" dirty="0"/>
              <a:t> But after thy hardness and impenitent heart </a:t>
            </a:r>
            <a:r>
              <a:rPr lang="en-US" sz="4000" b="1" dirty="0" err="1"/>
              <a:t>treasurest</a:t>
            </a:r>
            <a:r>
              <a:rPr lang="en-US" sz="4000" b="1" dirty="0"/>
              <a:t> up unto thyself wrath against the day of wrath and revelation of the </a:t>
            </a:r>
            <a:r>
              <a:rPr lang="en-US" sz="4000" b="1" u="sng" dirty="0"/>
              <a:t>righteous judgment of God;</a:t>
            </a:r>
            <a:r>
              <a:rPr lang="en-US" sz="4000" b="1" dirty="0"/>
              <a:t/>
            </a:r>
            <a:br>
              <a:rPr lang="en-US" sz="4000" b="1" dirty="0"/>
            </a:br>
            <a:r>
              <a:rPr lang="en-US" sz="4000" b="1" baseline="30000" dirty="0"/>
              <a:t>(6)</a:t>
            </a:r>
            <a:r>
              <a:rPr lang="en-US" sz="4000" b="1" dirty="0"/>
              <a:t> Who will render to every man according to his deeds</a:t>
            </a:r>
            <a:r>
              <a:rPr lang="en-US" sz="4000" b="1" dirty="0" smtClean="0"/>
              <a:t>:</a:t>
            </a:r>
          </a:p>
          <a:p>
            <a:r>
              <a:rPr lang="en-US" sz="4000" b="1" i="1" u="sng" dirty="0">
                <a:hlinkClick r:id="rId2"/>
              </a:rPr>
              <a:t>2 Thessalonians 1:5-9</a:t>
            </a:r>
            <a:r>
              <a:rPr lang="en-US" sz="4000" b="1" dirty="0"/>
              <a:t/>
            </a:r>
            <a:br>
              <a:rPr lang="en-US" sz="4000" b="1" dirty="0"/>
            </a:br>
            <a:r>
              <a:rPr lang="en-US" sz="4000" b="1" baseline="30000" dirty="0"/>
              <a:t>(5)</a:t>
            </a:r>
            <a:r>
              <a:rPr lang="en-US" sz="4000" b="1" dirty="0"/>
              <a:t> Which is a manifest token of the </a:t>
            </a:r>
            <a:r>
              <a:rPr lang="en-US" sz="4000" b="1" u="sng" dirty="0"/>
              <a:t>righteous judgment of God, </a:t>
            </a:r>
            <a:r>
              <a:rPr lang="en-US" sz="4000" b="1" dirty="0"/>
              <a:t>that ye may be counted worthy of the kingdom of God, for which ye also suffer:</a:t>
            </a:r>
            <a:br>
              <a:rPr lang="en-US" sz="4000" b="1" dirty="0"/>
            </a:br>
            <a:r>
              <a:rPr lang="en-US" sz="4000" b="1" baseline="30000" dirty="0"/>
              <a:t>(6)</a:t>
            </a:r>
            <a:r>
              <a:rPr lang="en-US" sz="4000" b="1" dirty="0"/>
              <a:t> Seeing it is a righteous thing with God to recompense tribulation to them that trouble you;</a:t>
            </a:r>
            <a:r>
              <a:rPr lang="en-US" sz="4000" b="1" dirty="0"/>
              <a:t/>
            </a:r>
            <a:br>
              <a:rPr lang="en-US" sz="4000" b="1" dirty="0"/>
            </a:br>
            <a:endParaRPr lang="en-US" dirty="0"/>
          </a:p>
        </p:txBody>
      </p:sp>
    </p:spTree>
    <p:extLst>
      <p:ext uri="{BB962C8B-B14F-4D97-AF65-F5344CB8AC3E}">
        <p14:creationId xmlns:p14="http://schemas.microsoft.com/office/powerpoint/2010/main" val="3203148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209" y="114300"/>
            <a:ext cx="11793682" cy="6062663"/>
          </a:xfrm>
        </p:spPr>
        <p:txBody>
          <a:bodyPr>
            <a:normAutofit fontScale="92500" lnSpcReduction="20000"/>
          </a:bodyPr>
          <a:lstStyle/>
          <a:p>
            <a:r>
              <a:rPr lang="en-US" sz="3600" b="1" u="sng" dirty="0" smtClean="0">
                <a:effectLst>
                  <a:outerShdw blurRad="38100" dist="38100" dir="2700000" algn="tl">
                    <a:srgbClr val="000000">
                      <a:alpha val="43137"/>
                    </a:srgbClr>
                  </a:outerShdw>
                </a:effectLst>
              </a:rPr>
              <a:t>We are told in the Bible about the Purpose of </a:t>
            </a:r>
          </a:p>
          <a:p>
            <a:r>
              <a:rPr lang="en-US" sz="3600" b="1" u="sng" dirty="0" smtClean="0">
                <a:effectLst>
                  <a:outerShdw blurRad="38100" dist="38100" dir="2700000" algn="tl">
                    <a:srgbClr val="000000">
                      <a:alpha val="43137"/>
                    </a:srgbClr>
                  </a:outerShdw>
                </a:effectLst>
              </a:rPr>
              <a:t>The Judgment of God… </a:t>
            </a:r>
          </a:p>
          <a:p>
            <a:endParaRPr lang="en-US" sz="3600" b="1" u="sng" dirty="0" smtClean="0">
              <a:effectLst>
                <a:outerShdw blurRad="38100" dist="38100" dir="2700000" algn="tl">
                  <a:srgbClr val="000000">
                    <a:alpha val="43137"/>
                  </a:srgbClr>
                </a:outerShdw>
              </a:effectLst>
            </a:endParaRPr>
          </a:p>
          <a:p>
            <a:pPr marL="0" indent="0">
              <a:buNone/>
            </a:pPr>
            <a:r>
              <a:rPr lang="en-US" sz="3900" dirty="0" smtClean="0"/>
              <a:t>       </a:t>
            </a:r>
            <a:r>
              <a:rPr lang="en-US" sz="3900" b="1" i="1" u="sng" dirty="0">
                <a:hlinkClick r:id="rId2"/>
              </a:rPr>
              <a:t>Ecclesiastes 12:14</a:t>
            </a:r>
            <a:r>
              <a:rPr lang="en-US" sz="3900" b="1" dirty="0"/>
              <a:t> For God shall bring every work </a:t>
            </a:r>
            <a:r>
              <a:rPr lang="en-US" sz="3900" b="1" u="sng" dirty="0"/>
              <a:t>into judgment</a:t>
            </a:r>
            <a:r>
              <a:rPr lang="en-US" sz="3900" b="1" dirty="0"/>
              <a:t>, with every secret thing, whether it be good, or whether it be evil</a:t>
            </a:r>
            <a:r>
              <a:rPr lang="en-US" sz="3900" b="1" dirty="0" smtClean="0"/>
              <a:t>.</a:t>
            </a:r>
            <a:r>
              <a:rPr lang="en-US" sz="3900" b="1" baseline="30000" dirty="0"/>
              <a:t> </a:t>
            </a:r>
            <a:endParaRPr lang="en-US" sz="3900" b="1" baseline="30000" dirty="0" smtClean="0"/>
          </a:p>
          <a:p>
            <a:r>
              <a:rPr lang="en-US" sz="5200" b="1" baseline="30000" dirty="0" smtClean="0"/>
              <a:t>2 Thess. 1:  </a:t>
            </a:r>
            <a:r>
              <a:rPr lang="en-US" sz="3900" b="1" baseline="30000" dirty="0" smtClean="0"/>
              <a:t>(7</a:t>
            </a:r>
            <a:r>
              <a:rPr lang="en-US" sz="3900" b="1" baseline="30000" dirty="0"/>
              <a:t>)</a:t>
            </a:r>
            <a:r>
              <a:rPr lang="en-US" sz="3900" b="1" dirty="0"/>
              <a:t> And to you who are troubled rest with us, when the Lord Jesus shall be revealed from heaven with his mighty angels,</a:t>
            </a:r>
            <a:br>
              <a:rPr lang="en-US" sz="3900" b="1" dirty="0"/>
            </a:br>
            <a:r>
              <a:rPr lang="en-US" sz="3900" b="1" baseline="30000" dirty="0"/>
              <a:t>(</a:t>
            </a:r>
            <a:r>
              <a:rPr lang="en-US" sz="3900" b="1" baseline="30000" dirty="0">
                <a:solidFill>
                  <a:srgbClr val="FF0000"/>
                </a:solidFill>
              </a:rPr>
              <a:t>8)</a:t>
            </a:r>
            <a:r>
              <a:rPr lang="en-US" sz="3900" b="1" dirty="0">
                <a:solidFill>
                  <a:srgbClr val="FF0000"/>
                </a:solidFill>
              </a:rPr>
              <a:t> In flaming fire taking vengeance on them </a:t>
            </a:r>
            <a:r>
              <a:rPr lang="en-US" sz="3900" b="1" u="sng" dirty="0">
                <a:solidFill>
                  <a:srgbClr val="FF0000"/>
                </a:solidFill>
              </a:rPr>
              <a:t>that know not God</a:t>
            </a:r>
            <a:r>
              <a:rPr lang="en-US" sz="3900" b="1" dirty="0">
                <a:solidFill>
                  <a:srgbClr val="FF0000"/>
                </a:solidFill>
              </a:rPr>
              <a:t>, and </a:t>
            </a:r>
            <a:r>
              <a:rPr lang="en-US" sz="3900" b="1" u="sng" dirty="0">
                <a:solidFill>
                  <a:srgbClr val="FF0000"/>
                </a:solidFill>
              </a:rPr>
              <a:t>that obey not the gospel of our Lord Jesus Christ</a:t>
            </a:r>
            <a:r>
              <a:rPr lang="en-US" sz="3900" b="1" dirty="0">
                <a:solidFill>
                  <a:srgbClr val="FF0000"/>
                </a:solidFill>
              </a:rPr>
              <a:t>:</a:t>
            </a:r>
            <a:r>
              <a:rPr lang="en-US" sz="3900" b="1" dirty="0"/>
              <a:t/>
            </a:r>
            <a:br>
              <a:rPr lang="en-US" sz="3900" b="1" dirty="0"/>
            </a:br>
            <a:r>
              <a:rPr lang="en-US" sz="3900" b="1" baseline="30000" dirty="0"/>
              <a:t>(9)</a:t>
            </a:r>
            <a:r>
              <a:rPr lang="en-US" sz="3900" b="1" dirty="0"/>
              <a:t> Who shall be punished with everlasting destruction from the presence of the Lord, and from the glory of his power;</a:t>
            </a:r>
            <a:endParaRPr lang="en-US" sz="3900" dirty="0"/>
          </a:p>
          <a:p>
            <a:r>
              <a:rPr lang="en-US" sz="3900" b="1" i="1" u="sng" dirty="0" smtClean="0">
                <a:solidFill>
                  <a:srgbClr val="FF0000"/>
                </a:solidFill>
                <a:effectLst>
                  <a:outerShdw blurRad="38100" dist="38100" dir="2700000" algn="tl">
                    <a:srgbClr val="000000">
                      <a:alpha val="43137"/>
                    </a:srgbClr>
                  </a:outerShdw>
                </a:effectLst>
              </a:rPr>
              <a:t>          (Know not God     -- Have not obeyed the Gospel!)</a:t>
            </a:r>
            <a:endParaRPr lang="en-US" sz="3900" b="1" i="1" u="sng" dirty="0">
              <a:solidFill>
                <a:srgbClr val="FF0000"/>
              </a:solidFill>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153331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35082"/>
            <a:ext cx="12001500" cy="6421582"/>
          </a:xfrm>
        </p:spPr>
        <p:txBody>
          <a:bodyPr>
            <a:normAutofit/>
          </a:bodyPr>
          <a:lstStyle/>
          <a:p>
            <a:r>
              <a:rPr lang="en-US" sz="4000" b="1" i="1" u="sng" dirty="0" smtClean="0">
                <a:hlinkClick r:id="rId2"/>
              </a:rPr>
              <a:t>2 </a:t>
            </a:r>
            <a:r>
              <a:rPr lang="en-US" sz="4000" b="1" i="1" u="sng" dirty="0">
                <a:hlinkClick r:id="rId2"/>
              </a:rPr>
              <a:t>Timothy </a:t>
            </a:r>
            <a:r>
              <a:rPr lang="en-US" sz="4000" b="1" i="1" u="sng" dirty="0" smtClean="0">
                <a:hlinkClick r:id="rId2"/>
              </a:rPr>
              <a:t>4:8</a:t>
            </a:r>
            <a:r>
              <a:rPr lang="en-US" sz="4000" b="1" i="1" u="sng" dirty="0" smtClean="0"/>
              <a:t>       Reward the Faithful!!!  </a:t>
            </a:r>
            <a:r>
              <a:rPr lang="en-US" sz="4000" b="1" dirty="0"/>
              <a:t/>
            </a:r>
            <a:br>
              <a:rPr lang="en-US" sz="4000" b="1" dirty="0"/>
            </a:br>
            <a:r>
              <a:rPr lang="en-US" sz="4000" b="1" dirty="0" smtClean="0"/>
              <a:t>Henceforth</a:t>
            </a:r>
          </a:p>
          <a:p>
            <a:r>
              <a:rPr lang="en-US" sz="4000" b="1" dirty="0" smtClean="0"/>
              <a:t> </a:t>
            </a:r>
            <a:r>
              <a:rPr lang="en-US" sz="4000" b="1" dirty="0"/>
              <a:t>there is laid up for me a crown of righteousness, which the Lord, the righteous judge, shall give me at that day: and not to me only, but unto all them also that love his appearing.</a:t>
            </a:r>
            <a:endParaRPr lang="en-US" sz="4000" dirty="0"/>
          </a:p>
        </p:txBody>
      </p:sp>
    </p:spTree>
    <p:extLst>
      <p:ext uri="{BB962C8B-B14F-4D97-AF65-F5344CB8AC3E}">
        <p14:creationId xmlns:p14="http://schemas.microsoft.com/office/powerpoint/2010/main" val="32839497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1008</TotalTime>
  <Words>499</Words>
  <Application>Microsoft Office PowerPoint</Application>
  <PresentationFormat>Widescreen</PresentationFormat>
  <Paragraphs>60</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The Amazing Conclusion</vt:lpstr>
      <vt:lpstr>Judgment of God   Eccl. 12:13-14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Bible say</dc:title>
  <dc:creator>mac</dc:creator>
  <cp:lastModifiedBy>mac</cp:lastModifiedBy>
  <cp:revision>18</cp:revision>
  <cp:lastPrinted>2020-04-21T14:31:36Z</cp:lastPrinted>
  <dcterms:created xsi:type="dcterms:W3CDTF">2020-04-21T13:09:47Z</dcterms:created>
  <dcterms:modified xsi:type="dcterms:W3CDTF">2020-08-16T03:32:23Z</dcterms:modified>
</cp:coreProperties>
</file>