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78" r:id="rId2"/>
    <p:sldId id="260" r:id="rId3"/>
    <p:sldId id="261" r:id="rId4"/>
    <p:sldId id="276" r:id="rId5"/>
    <p:sldId id="257" r:id="rId6"/>
    <p:sldId id="277" r:id="rId7"/>
    <p:sldId id="258" r:id="rId8"/>
    <p:sldId id="279" r:id="rId9"/>
    <p:sldId id="280" r:id="rId10"/>
    <p:sldId id="275" r:id="rId11"/>
    <p:sldId id="270" r:id="rId12"/>
    <p:sldId id="268" r:id="rId13"/>
    <p:sldId id="273" r:id="rId14"/>
    <p:sldId id="266" r:id="rId15"/>
    <p:sldId id="28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6101" autoAdjust="0"/>
  </p:normalViewPr>
  <p:slideViewPr>
    <p:cSldViewPr snapToGrid="0">
      <p:cViewPr varScale="1">
        <p:scale>
          <a:sx n="96" d="100"/>
          <a:sy n="96" d="100"/>
        </p:scale>
        <p:origin x="126" y="9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D2E28D-B407-47C8-B299-05FA082D5DBE}" type="datetimeFigureOut">
              <a:rPr lang="en-US" smtClean="0"/>
              <a:t>12/22/2019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5707A1-7995-4FE4-B451-5A0A99D2EA4A}" type="slidenum">
              <a:rPr lang="en-US" smtClean="0"/>
              <a:t>‹#›</a:t>
            </a:fld>
            <a:endParaRPr lang="en-US"/>
          </a:p>
        </p:txBody>
      </p:sp>
    </p:spTree>
    <p:extLst>
      <p:ext uri="{BB962C8B-B14F-4D97-AF65-F5344CB8AC3E}">
        <p14:creationId xmlns:p14="http://schemas.microsoft.com/office/powerpoint/2010/main" val="351338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E5707A1-7995-4FE4-B451-5A0A99D2EA4A}" type="slidenum">
              <a:rPr lang="en-US" smtClean="0"/>
              <a:t>7</a:t>
            </a:fld>
            <a:endParaRPr lang="en-US"/>
          </a:p>
        </p:txBody>
      </p:sp>
    </p:spTree>
    <p:extLst>
      <p:ext uri="{BB962C8B-B14F-4D97-AF65-F5344CB8AC3E}">
        <p14:creationId xmlns:p14="http://schemas.microsoft.com/office/powerpoint/2010/main" val="307227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319750-36CA-4A05-AEAC-A405F0371E02}" type="datetimeFigureOut">
              <a:rPr lang="en-US" smtClean="0"/>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A5ADB-7169-4435-A8B8-852F9B318899}"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182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319750-36CA-4A05-AEAC-A405F0371E02}" type="datetimeFigureOut">
              <a:rPr lang="en-US" smtClean="0"/>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1372245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6"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319750-36CA-4A05-AEAC-A405F0371E02}" type="datetimeFigureOut">
              <a:rPr lang="en-US" smtClean="0"/>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94619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319750-36CA-4A05-AEAC-A405F0371E02}" type="datetimeFigureOut">
              <a:rPr lang="en-US" smtClean="0"/>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2045733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319750-36CA-4A05-AEAC-A405F0371E02}" type="datetimeFigureOut">
              <a:rPr lang="en-US" smtClean="0"/>
              <a:t>12/22/2019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EA5ADB-7169-4435-A8B8-852F9B318899}"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151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7"/>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319750-36CA-4A05-AEAC-A405F0371E02}" type="datetimeFigureOut">
              <a:rPr lang="en-US" smtClean="0"/>
              <a:t>12/22/2019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2628112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7"/>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319750-36CA-4A05-AEAC-A405F0371E02}" type="datetimeFigureOut">
              <a:rPr lang="en-US" smtClean="0"/>
              <a:t>12/22/2019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2438396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319750-36CA-4A05-AEAC-A405F0371E02}" type="datetimeFigureOut">
              <a:rPr lang="en-US" smtClean="0"/>
              <a:t>12/22/2019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377120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4"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4"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E319750-36CA-4A05-AEAC-A405F0371E02}" type="datetimeFigureOut">
              <a:rPr lang="en-US" smtClean="0"/>
              <a:t>12/22/2019</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3999253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5"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6" y="6459790"/>
            <a:ext cx="1963883" cy="365125"/>
          </a:xfrm>
        </p:spPr>
        <p:txBody>
          <a:bodyPr/>
          <a:lstStyle>
            <a:lvl1pPr algn="l">
              <a:defRPr/>
            </a:lvl1pPr>
          </a:lstStyle>
          <a:p>
            <a:fld id="{4E319750-36CA-4A05-AEAC-A405F0371E02}" type="datetimeFigureOut">
              <a:rPr lang="en-US" smtClean="0"/>
              <a:t>12/22/2019</a:t>
            </a:fld>
            <a:endParaRPr lang="en-US"/>
          </a:p>
        </p:txBody>
      </p:sp>
      <p:sp>
        <p:nvSpPr>
          <p:cNvPr id="6" name="Footer Placeholder 5"/>
          <p:cNvSpPr>
            <a:spLocks noGrp="1"/>
          </p:cNvSpPr>
          <p:nvPr>
            <p:ph type="ftr" sz="quarter" idx="11"/>
          </p:nvPr>
        </p:nvSpPr>
        <p:spPr>
          <a:xfrm>
            <a:off x="3600450" y="6459790"/>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DEA5ADB-7169-4435-A8B8-852F9B318899}" type="slidenum">
              <a:rPr lang="en-US" smtClean="0"/>
              <a:t>‹#›</a:t>
            </a:fld>
            <a:endParaRPr lang="en-US"/>
          </a:p>
        </p:txBody>
      </p:sp>
    </p:spTree>
    <p:extLst>
      <p:ext uri="{BB962C8B-B14F-4D97-AF65-F5344CB8AC3E}">
        <p14:creationId xmlns:p14="http://schemas.microsoft.com/office/powerpoint/2010/main" val="3612412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2"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4" y="0"/>
            <a:ext cx="9143989"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E319750-36CA-4A05-AEAC-A405F0371E02}" type="datetimeFigureOut">
              <a:rPr lang="en-US" smtClean="0"/>
              <a:t>12/22/2019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EA5ADB-7169-4435-A8B8-852F9B318899}" type="slidenum">
              <a:rPr lang="en-US" smtClean="0"/>
              <a:t>‹#›</a:t>
            </a:fld>
            <a:endParaRPr lang="en-US"/>
          </a:p>
        </p:txBody>
      </p:sp>
    </p:spTree>
    <p:extLst>
      <p:ext uri="{BB962C8B-B14F-4D97-AF65-F5344CB8AC3E}">
        <p14:creationId xmlns:p14="http://schemas.microsoft.com/office/powerpoint/2010/main" val="626275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 y="6334319"/>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7"/>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3" y="6459790"/>
            <a:ext cx="1854203" cy="365125"/>
          </a:xfrm>
          <a:prstGeom prst="rect">
            <a:avLst/>
          </a:prstGeom>
        </p:spPr>
        <p:txBody>
          <a:bodyPr vert="horz" lIns="91440" tIns="45720" rIns="91440" bIns="45720" rtlCol="0" anchor="ctr"/>
          <a:lstStyle>
            <a:lvl1pPr algn="l">
              <a:defRPr sz="900">
                <a:solidFill>
                  <a:srgbClr val="FFFFFF"/>
                </a:solidFill>
              </a:defRPr>
            </a:lvl1pPr>
          </a:lstStyle>
          <a:p>
            <a:fld id="{4E319750-36CA-4A05-AEAC-A405F0371E02}" type="datetimeFigureOut">
              <a:rPr lang="en-US" smtClean="0"/>
              <a:t>12/22/2019</a:t>
            </a:fld>
            <a:endParaRPr lang="en-US"/>
          </a:p>
        </p:txBody>
      </p:sp>
      <p:sp>
        <p:nvSpPr>
          <p:cNvPr id="5" name="Footer Placeholder 4"/>
          <p:cNvSpPr>
            <a:spLocks noGrp="1"/>
          </p:cNvSpPr>
          <p:nvPr>
            <p:ph type="ftr" sz="quarter" idx="3"/>
          </p:nvPr>
        </p:nvSpPr>
        <p:spPr>
          <a:xfrm>
            <a:off x="2764640" y="6459790"/>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6" y="6459790"/>
            <a:ext cx="984019" cy="365125"/>
          </a:xfrm>
          <a:prstGeom prst="rect">
            <a:avLst/>
          </a:prstGeom>
        </p:spPr>
        <p:txBody>
          <a:bodyPr vert="horz" lIns="91440" tIns="45720" rIns="91440" bIns="45720" rtlCol="0" anchor="ctr"/>
          <a:lstStyle>
            <a:lvl1pPr algn="r">
              <a:defRPr sz="1051">
                <a:solidFill>
                  <a:srgbClr val="FFFFFF"/>
                </a:solidFill>
              </a:defRPr>
            </a:lvl1pPr>
          </a:lstStyle>
          <a:p>
            <a:fld id="{CDEA5ADB-7169-4435-A8B8-852F9B318899}"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19947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C3CA3-2CBC-4A16-87D9-353ECB4BB32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68521690-10CA-466B-B06D-244B225B5E99}"/>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010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787DC-5B55-4370-B497-7EDFDFC1F0BC}"/>
              </a:ext>
            </a:extLst>
          </p:cNvPr>
          <p:cNvSpPr>
            <a:spLocks noGrp="1"/>
          </p:cNvSpPr>
          <p:nvPr>
            <p:ph type="title"/>
          </p:nvPr>
        </p:nvSpPr>
        <p:spPr/>
        <p:txBody>
          <a:bodyPr/>
          <a:lstStyle/>
          <a:p>
            <a:pPr algn="ctr"/>
            <a:r>
              <a:rPr lang="en-US" dirty="0">
                <a:solidFill>
                  <a:schemeClr val="tx1"/>
                </a:solidFill>
              </a:rPr>
              <a:t>Do we deserve it?</a:t>
            </a:r>
            <a:br>
              <a:rPr lang="en-US" dirty="0">
                <a:solidFill>
                  <a:schemeClr val="tx1"/>
                </a:solidFill>
              </a:rPr>
            </a:br>
            <a:endParaRPr lang="en-US" dirty="0">
              <a:solidFill>
                <a:schemeClr val="tx1"/>
              </a:solidFill>
            </a:endParaRPr>
          </a:p>
        </p:txBody>
      </p:sp>
      <p:sp>
        <p:nvSpPr>
          <p:cNvPr id="3" name="Content Placeholder 2">
            <a:extLst>
              <a:ext uri="{FF2B5EF4-FFF2-40B4-BE49-F238E27FC236}">
                <a16:creationId xmlns:a16="http://schemas.microsoft.com/office/drawing/2014/main" id="{0C214F54-8BA6-481C-BB3D-E8D73155FF90}"/>
              </a:ext>
            </a:extLst>
          </p:cNvPr>
          <p:cNvSpPr>
            <a:spLocks noGrp="1"/>
          </p:cNvSpPr>
          <p:nvPr>
            <p:ph idx="1"/>
          </p:nvPr>
        </p:nvSpPr>
        <p:spPr/>
        <p:txBody>
          <a:bodyPr>
            <a:normAutofit/>
          </a:bodyPr>
          <a:lstStyle/>
          <a:p>
            <a:pPr marL="0" indent="0">
              <a:buNone/>
            </a:pPr>
            <a:r>
              <a:rPr lang="en-US" sz="2800" b="1" dirty="0">
                <a:solidFill>
                  <a:schemeClr val="tx1"/>
                </a:solidFill>
              </a:rPr>
              <a:t>Romans 2:4-6  (NKJV)</a:t>
            </a:r>
          </a:p>
          <a:p>
            <a:pPr marL="0" indent="0">
              <a:buNone/>
            </a:pPr>
            <a:r>
              <a:rPr lang="en-US" sz="2800" dirty="0">
                <a:solidFill>
                  <a:schemeClr val="tx1"/>
                </a:solidFill>
              </a:rPr>
              <a:t>4 Or do you despise the riches of His goodness, forbearance, and longsuffering, not knowing that the goodness of God leads you to repentance? 5 But in accordance with your hardness and your impenitent heart you are treasuring up for yourself wrath in the day of wrath and revelation of the righteous judgment of God, 6 who “will render to each one according to his deeds”</a:t>
            </a:r>
          </a:p>
        </p:txBody>
      </p:sp>
    </p:spTree>
    <p:extLst>
      <p:ext uri="{BB962C8B-B14F-4D97-AF65-F5344CB8AC3E}">
        <p14:creationId xmlns:p14="http://schemas.microsoft.com/office/powerpoint/2010/main" val="90715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F5F7-E59E-4644-8D60-BBEFDD02F784}"/>
              </a:ext>
            </a:extLst>
          </p:cNvPr>
          <p:cNvSpPr>
            <a:spLocks noGrp="1"/>
          </p:cNvSpPr>
          <p:nvPr>
            <p:ph type="title"/>
          </p:nvPr>
        </p:nvSpPr>
        <p:spPr/>
        <p:txBody>
          <a:bodyPr/>
          <a:lstStyle/>
          <a:p>
            <a:pPr algn="ctr"/>
            <a:r>
              <a:rPr lang="en-US" dirty="0">
                <a:solidFill>
                  <a:schemeClr val="tx1"/>
                </a:solidFill>
              </a:rPr>
              <a:t>Died in repentance </a:t>
            </a:r>
            <a:br>
              <a:rPr lang="en-US" dirty="0">
                <a:solidFill>
                  <a:schemeClr val="tx1"/>
                </a:solidFill>
              </a:rPr>
            </a:br>
            <a:r>
              <a:rPr lang="en-US" dirty="0">
                <a:solidFill>
                  <a:schemeClr val="tx1"/>
                </a:solidFill>
              </a:rPr>
              <a:t>Luke 23:42</a:t>
            </a:r>
          </a:p>
        </p:txBody>
      </p:sp>
      <p:sp>
        <p:nvSpPr>
          <p:cNvPr id="3" name="Content Placeholder 2">
            <a:extLst>
              <a:ext uri="{FF2B5EF4-FFF2-40B4-BE49-F238E27FC236}">
                <a16:creationId xmlns:a16="http://schemas.microsoft.com/office/drawing/2014/main" id="{36F37505-F952-4C49-8EC6-44695CE305BA}"/>
              </a:ext>
            </a:extLst>
          </p:cNvPr>
          <p:cNvSpPr>
            <a:spLocks noGrp="1"/>
          </p:cNvSpPr>
          <p:nvPr>
            <p:ph idx="1"/>
          </p:nvPr>
        </p:nvSpPr>
        <p:spPr>
          <a:xfrm>
            <a:off x="385011" y="1737364"/>
            <a:ext cx="8499107" cy="4528682"/>
          </a:xfrm>
        </p:spPr>
        <p:txBody>
          <a:bodyPr>
            <a:normAutofit lnSpcReduction="10000"/>
          </a:bodyPr>
          <a:lstStyle/>
          <a:p>
            <a:endParaRPr lang="en-US" dirty="0"/>
          </a:p>
          <a:p>
            <a:r>
              <a:rPr lang="en-US" sz="2800" dirty="0">
                <a:solidFill>
                  <a:schemeClr val="tx1"/>
                </a:solidFill>
              </a:rPr>
              <a:t>Acts 20:21  (NKJV)</a:t>
            </a:r>
          </a:p>
          <a:p>
            <a:r>
              <a:rPr lang="en-US" sz="2800" dirty="0">
                <a:solidFill>
                  <a:schemeClr val="tx1"/>
                </a:solidFill>
              </a:rPr>
              <a:t>21 testifying to Jews, and also to Greeks, repentance toward God and faith toward our Lord Jesus Christ.</a:t>
            </a:r>
          </a:p>
          <a:p>
            <a:pPr lvl="0">
              <a:buClr>
                <a:srgbClr val="99CB38"/>
              </a:buClr>
            </a:pPr>
            <a:endParaRPr lang="en-US" sz="2800" dirty="0">
              <a:solidFill>
                <a:prstClr val="black"/>
              </a:solidFill>
            </a:endParaRPr>
          </a:p>
          <a:p>
            <a:pPr lvl="0">
              <a:buClr>
                <a:srgbClr val="99CB38"/>
              </a:buClr>
            </a:pPr>
            <a:r>
              <a:rPr lang="en-US" sz="2800" dirty="0">
                <a:solidFill>
                  <a:prstClr val="black"/>
                </a:solidFill>
              </a:rPr>
              <a:t>Acts 26:20 (NKJV)</a:t>
            </a:r>
          </a:p>
          <a:p>
            <a:pPr lvl="0">
              <a:buClr>
                <a:srgbClr val="99CB38"/>
              </a:buClr>
            </a:pPr>
            <a:r>
              <a:rPr lang="en-US" sz="2800" dirty="0">
                <a:solidFill>
                  <a:prstClr val="black"/>
                </a:solidFill>
              </a:rPr>
              <a:t>20 but declared first to those in Damascus and in Jerusalem, and throughout all the region of Judea, and then to the Gentiles, that they should repent, turn to God, and do works befitting repentance. </a:t>
            </a:r>
          </a:p>
          <a:p>
            <a:endParaRPr lang="en-US" sz="2800" dirty="0">
              <a:solidFill>
                <a:schemeClr val="tx1"/>
              </a:solidFill>
            </a:endParaRPr>
          </a:p>
        </p:txBody>
      </p:sp>
    </p:spTree>
    <p:extLst>
      <p:ext uri="{BB962C8B-B14F-4D97-AF65-F5344CB8AC3E}">
        <p14:creationId xmlns:p14="http://schemas.microsoft.com/office/powerpoint/2010/main" val="2925236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1000"/>
                                        <p:tgtEl>
                                          <p:spTgt spid="3">
                                            <p:txEl>
                                              <p:pRg st="1" end="1"/>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up)">
                                      <p:cBhvr>
                                        <p:cTn id="10" dur="1000"/>
                                        <p:tgtEl>
                                          <p:spTgt spid="3">
                                            <p:txEl>
                                              <p:pRg st="2" end="2"/>
                                            </p:txEl>
                                          </p:spTgt>
                                        </p:tgtEl>
                                      </p:cBhvr>
                                    </p:animEffect>
                                  </p:childTnLst>
                                </p:cTn>
                              </p:par>
                              <p:par>
                                <p:cTn id="11" presetID="22" presetClass="entr" presetSubtype="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wipe(up)">
                                      <p:cBhvr>
                                        <p:cTn id="13" dur="1000"/>
                                        <p:tgtEl>
                                          <p:spTgt spid="3">
                                            <p:txEl>
                                              <p:pRg st="4" end="4"/>
                                            </p:txEl>
                                          </p:spTgt>
                                        </p:tgtEl>
                                      </p:cBhvr>
                                    </p:animEffect>
                                  </p:childTnLst>
                                </p:cTn>
                              </p:par>
                              <p:par>
                                <p:cTn id="14" presetID="22" presetClass="entr" presetSubtype="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wipe(up)">
                                      <p:cBhvr>
                                        <p:cTn id="1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EDC7-F1B6-4164-8DD1-4B3C4D6384F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B8B56622-BDDD-47CA-BC5E-B8D04396A555}"/>
              </a:ext>
            </a:extLst>
          </p:cNvPr>
          <p:cNvSpPr>
            <a:spLocks noGrp="1"/>
          </p:cNvSpPr>
          <p:nvPr>
            <p:ph idx="1"/>
          </p:nvPr>
        </p:nvSpPr>
        <p:spPr/>
        <p:txBody>
          <a:bodyPr>
            <a:normAutofit/>
          </a:bodyPr>
          <a:lstStyle/>
          <a:p>
            <a:r>
              <a:rPr lang="en-US" sz="2800" dirty="0">
                <a:solidFill>
                  <a:schemeClr val="tx1"/>
                </a:solidFill>
              </a:rPr>
              <a:t>Revelation 2:7  (NKJV)</a:t>
            </a:r>
          </a:p>
          <a:p>
            <a:r>
              <a:rPr lang="en-US" sz="2800" dirty="0">
                <a:solidFill>
                  <a:schemeClr val="tx1"/>
                </a:solidFill>
              </a:rPr>
              <a:t>7 “He who has an ear, let him hear what the Spirit says to the churches. To him who overcomes I will give to eat from the tree of life, which is in the midst of the Paradise of God.” ’</a:t>
            </a:r>
          </a:p>
        </p:txBody>
      </p:sp>
    </p:spTree>
    <p:extLst>
      <p:ext uri="{BB962C8B-B14F-4D97-AF65-F5344CB8AC3E}">
        <p14:creationId xmlns:p14="http://schemas.microsoft.com/office/powerpoint/2010/main" val="3565672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E0B3A-D06E-4BC7-8C99-F7271CAC00F7}"/>
              </a:ext>
            </a:extLst>
          </p:cNvPr>
          <p:cNvSpPr>
            <a:spLocks noGrp="1"/>
          </p:cNvSpPr>
          <p:nvPr>
            <p:ph type="title"/>
          </p:nvPr>
        </p:nvSpPr>
        <p:spPr/>
        <p:txBody>
          <a:bodyPr/>
          <a:lstStyle/>
          <a:p>
            <a:pPr algn="ctr"/>
            <a:r>
              <a:rPr lang="en-US" dirty="0">
                <a:solidFill>
                  <a:schemeClr val="tx1"/>
                </a:solidFill>
              </a:rPr>
              <a:t>Died In Sin </a:t>
            </a:r>
            <a:br>
              <a:rPr lang="en-US" dirty="0">
                <a:solidFill>
                  <a:schemeClr val="tx1"/>
                </a:solidFill>
              </a:rPr>
            </a:br>
            <a:r>
              <a:rPr lang="en-US" dirty="0">
                <a:solidFill>
                  <a:schemeClr val="tx1"/>
                </a:solidFill>
              </a:rPr>
              <a:t>Luke 23:39</a:t>
            </a:r>
          </a:p>
        </p:txBody>
      </p:sp>
      <p:sp>
        <p:nvSpPr>
          <p:cNvPr id="3" name="Content Placeholder 2">
            <a:extLst>
              <a:ext uri="{FF2B5EF4-FFF2-40B4-BE49-F238E27FC236}">
                <a16:creationId xmlns:a16="http://schemas.microsoft.com/office/drawing/2014/main" id="{5203801E-0165-43E4-A82F-60697F88C206}"/>
              </a:ext>
            </a:extLst>
          </p:cNvPr>
          <p:cNvSpPr>
            <a:spLocks noGrp="1"/>
          </p:cNvSpPr>
          <p:nvPr>
            <p:ph idx="1"/>
          </p:nvPr>
        </p:nvSpPr>
        <p:spPr/>
        <p:txBody>
          <a:bodyPr>
            <a:normAutofit/>
          </a:bodyPr>
          <a:lstStyle/>
          <a:p>
            <a:r>
              <a:rPr lang="en-US" sz="2800" dirty="0">
                <a:solidFill>
                  <a:schemeClr val="tx1"/>
                </a:solidFill>
              </a:rPr>
              <a:t>John 8:24  (NKJV)</a:t>
            </a:r>
          </a:p>
          <a:p>
            <a:r>
              <a:rPr lang="en-US" sz="2800" dirty="0">
                <a:solidFill>
                  <a:schemeClr val="tx1"/>
                </a:solidFill>
              </a:rPr>
              <a:t>24 Therefore I said to you that you will die in your sins; for if you do not believe that I am He, you will die in your sins.”</a:t>
            </a:r>
          </a:p>
        </p:txBody>
      </p:sp>
    </p:spTree>
    <p:extLst>
      <p:ext uri="{BB962C8B-B14F-4D97-AF65-F5344CB8AC3E}">
        <p14:creationId xmlns:p14="http://schemas.microsoft.com/office/powerpoint/2010/main" val="1406083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4C36E-C804-4F31-8338-99EB34ED2C53}"/>
              </a:ext>
            </a:extLst>
          </p:cNvPr>
          <p:cNvSpPr>
            <a:spLocks noGrp="1"/>
          </p:cNvSpPr>
          <p:nvPr>
            <p:ph type="title"/>
          </p:nvPr>
        </p:nvSpPr>
        <p:spPr>
          <a:xfrm>
            <a:off x="250261" y="286607"/>
            <a:ext cx="8643480" cy="1450757"/>
          </a:xfrm>
        </p:spPr>
        <p:txBody>
          <a:bodyPr>
            <a:normAutofit/>
          </a:bodyPr>
          <a:lstStyle/>
          <a:p>
            <a:r>
              <a:rPr lang="en-US" sz="4400" dirty="0">
                <a:solidFill>
                  <a:schemeClr val="tx1"/>
                </a:solidFill>
              </a:rPr>
              <a:t>Was he the luckiest man in the bible? </a:t>
            </a:r>
            <a:br>
              <a:rPr lang="en-US" sz="4400" dirty="0"/>
            </a:br>
            <a:endParaRPr lang="en-US" sz="4400" dirty="0"/>
          </a:p>
        </p:txBody>
      </p:sp>
      <p:sp>
        <p:nvSpPr>
          <p:cNvPr id="3" name="Content Placeholder 2">
            <a:extLst>
              <a:ext uri="{FF2B5EF4-FFF2-40B4-BE49-F238E27FC236}">
                <a16:creationId xmlns:a16="http://schemas.microsoft.com/office/drawing/2014/main" id="{5DDE177D-DE52-4123-B5A5-F4BB4B82CF7A}"/>
              </a:ext>
            </a:extLst>
          </p:cNvPr>
          <p:cNvSpPr>
            <a:spLocks noGrp="1"/>
          </p:cNvSpPr>
          <p:nvPr>
            <p:ph idx="1"/>
          </p:nvPr>
        </p:nvSpPr>
        <p:spPr>
          <a:xfrm>
            <a:off x="250260" y="1737364"/>
            <a:ext cx="8710863" cy="4596061"/>
          </a:xfrm>
        </p:spPr>
        <p:txBody>
          <a:bodyPr>
            <a:normAutofit/>
          </a:bodyPr>
          <a:lstStyle/>
          <a:p>
            <a:r>
              <a:rPr lang="en-US" sz="2600" dirty="0">
                <a:solidFill>
                  <a:schemeClr val="tx1"/>
                </a:solidFill>
              </a:rPr>
              <a:t>Romans 5:6-11  (NKJV)</a:t>
            </a:r>
          </a:p>
          <a:p>
            <a:r>
              <a:rPr lang="en-US" sz="2600" baseline="30000" dirty="0">
                <a:solidFill>
                  <a:schemeClr val="tx1"/>
                </a:solidFill>
              </a:rPr>
              <a:t>6 </a:t>
            </a:r>
            <a:r>
              <a:rPr lang="en-US" sz="2600" dirty="0">
                <a:solidFill>
                  <a:schemeClr val="tx1"/>
                </a:solidFill>
              </a:rPr>
              <a:t>For when we were still without strength, in due time Christ died for the ungodly. </a:t>
            </a:r>
            <a:r>
              <a:rPr lang="en-US" sz="2600" baseline="30000" dirty="0">
                <a:solidFill>
                  <a:schemeClr val="tx1"/>
                </a:solidFill>
              </a:rPr>
              <a:t>7 </a:t>
            </a:r>
            <a:r>
              <a:rPr lang="en-US" sz="2600" dirty="0">
                <a:solidFill>
                  <a:schemeClr val="tx1"/>
                </a:solidFill>
              </a:rPr>
              <a:t>For scarcely for a righteous man will one die; yet perhaps for a good man someone would even dare to die. </a:t>
            </a:r>
            <a:r>
              <a:rPr lang="en-US" sz="2600" baseline="30000" dirty="0">
                <a:solidFill>
                  <a:schemeClr val="tx1"/>
                </a:solidFill>
              </a:rPr>
              <a:t>8 </a:t>
            </a:r>
            <a:r>
              <a:rPr lang="en-US" sz="2600" dirty="0">
                <a:solidFill>
                  <a:schemeClr val="tx1"/>
                </a:solidFill>
              </a:rPr>
              <a:t>But God demonstrates His own love toward us, in that while we were still sinners, Christ died for us. </a:t>
            </a:r>
            <a:r>
              <a:rPr lang="en-US" sz="2600" baseline="30000" dirty="0">
                <a:solidFill>
                  <a:schemeClr val="tx1"/>
                </a:solidFill>
              </a:rPr>
              <a:t>9 </a:t>
            </a:r>
            <a:r>
              <a:rPr lang="en-US" sz="2600" dirty="0">
                <a:solidFill>
                  <a:schemeClr val="tx1"/>
                </a:solidFill>
              </a:rPr>
              <a:t>Much more then, having now been justified by His blood, we shall be saved from wrath through Him. </a:t>
            </a:r>
            <a:r>
              <a:rPr lang="en-US" sz="2600" baseline="30000" dirty="0">
                <a:solidFill>
                  <a:schemeClr val="tx1"/>
                </a:solidFill>
              </a:rPr>
              <a:t>10 </a:t>
            </a:r>
            <a:r>
              <a:rPr lang="en-US" sz="2600" dirty="0">
                <a:solidFill>
                  <a:schemeClr val="tx1"/>
                </a:solidFill>
              </a:rPr>
              <a:t>For if when we were enemies we were reconciled to God through the death of His Son, much more, having been reconciled, we shall be saved by His life. </a:t>
            </a:r>
            <a:r>
              <a:rPr lang="en-US" sz="2600" baseline="30000" dirty="0">
                <a:solidFill>
                  <a:schemeClr val="tx1"/>
                </a:solidFill>
              </a:rPr>
              <a:t>11 </a:t>
            </a:r>
            <a:r>
              <a:rPr lang="en-US" sz="2600" dirty="0">
                <a:solidFill>
                  <a:schemeClr val="tx1"/>
                </a:solidFill>
              </a:rPr>
              <a:t>And not only that, but we also rejoice in God through our Lord Jesus Christ, through whom we have now received the reconciliation.</a:t>
            </a:r>
          </a:p>
          <a:p>
            <a:endParaRPr lang="en-US" dirty="0"/>
          </a:p>
        </p:txBody>
      </p:sp>
    </p:spTree>
    <p:extLst>
      <p:ext uri="{BB962C8B-B14F-4D97-AF65-F5344CB8AC3E}">
        <p14:creationId xmlns:p14="http://schemas.microsoft.com/office/powerpoint/2010/main" val="3646551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8C0EB-DEC1-4A84-840C-E12F017667B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7CE8294-6D93-4106-8E12-5AE8B80A4796}"/>
              </a:ext>
            </a:extLst>
          </p:cNvPr>
          <p:cNvSpPr>
            <a:spLocks noGrp="1"/>
          </p:cNvSpPr>
          <p:nvPr>
            <p:ph idx="1"/>
          </p:nvPr>
        </p:nvSpPr>
        <p:spPr/>
        <p:txBody>
          <a:bodyPr/>
          <a:lstStyle/>
          <a:p>
            <a:endParaRPr lang="en-US"/>
          </a:p>
        </p:txBody>
      </p:sp>
      <p:sp>
        <p:nvSpPr>
          <p:cNvPr id="4" name="Rectangle 3">
            <a:extLst>
              <a:ext uri="{FF2B5EF4-FFF2-40B4-BE49-F238E27FC236}">
                <a16:creationId xmlns:a16="http://schemas.microsoft.com/office/drawing/2014/main" id="{6DA8AF67-AC23-46AE-A411-C694DE26C298}"/>
              </a:ext>
            </a:extLst>
          </p:cNvPr>
          <p:cNvSpPr/>
          <p:nvPr/>
        </p:nvSpPr>
        <p:spPr>
          <a:xfrm>
            <a:off x="-86627" y="-67377"/>
            <a:ext cx="9452008" cy="716119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1076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50C29-02B3-47BA-A472-E951FAEA7A77}"/>
              </a:ext>
            </a:extLst>
          </p:cNvPr>
          <p:cNvSpPr>
            <a:spLocks noGrp="1"/>
          </p:cNvSpPr>
          <p:nvPr>
            <p:ph type="title"/>
          </p:nvPr>
        </p:nvSpPr>
        <p:spPr>
          <a:xfrm>
            <a:off x="822960" y="286607"/>
            <a:ext cx="7543800" cy="1450757"/>
          </a:xfrm>
        </p:spPr>
        <p:txBody>
          <a:bodyPr/>
          <a:lstStyle/>
          <a:p>
            <a:endParaRPr lang="en-US"/>
          </a:p>
        </p:txBody>
      </p:sp>
      <p:pic>
        <p:nvPicPr>
          <p:cNvPr id="4" name="Content Placeholder 3">
            <a:extLst>
              <a:ext uri="{FF2B5EF4-FFF2-40B4-BE49-F238E27FC236}">
                <a16:creationId xmlns:a16="http://schemas.microsoft.com/office/drawing/2014/main" id="{3F7C7F5C-E91D-4AF6-95C6-05CBA0C527B5}"/>
              </a:ext>
            </a:extLst>
          </p:cNvPr>
          <p:cNvPicPr>
            <a:picLocks noGrp="1" noChangeAspect="1"/>
          </p:cNvPicPr>
          <p:nvPr>
            <p:ph idx="1"/>
          </p:nvPr>
        </p:nvPicPr>
        <p:blipFill>
          <a:blip r:embed="rId2"/>
          <a:stretch>
            <a:fillRect/>
          </a:stretch>
        </p:blipFill>
        <p:spPr>
          <a:xfrm>
            <a:off x="-243773" y="-101599"/>
            <a:ext cx="9387775" cy="7073899"/>
          </a:xfrm>
          <a:prstGeom prst="rect">
            <a:avLst/>
          </a:prstGeom>
        </p:spPr>
      </p:pic>
    </p:spTree>
    <p:extLst>
      <p:ext uri="{BB962C8B-B14F-4D97-AF65-F5344CB8AC3E}">
        <p14:creationId xmlns:p14="http://schemas.microsoft.com/office/powerpoint/2010/main" val="239777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F93C4-A5EF-4271-A066-D2CBA63E3035}"/>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41AC6E7E-CC08-4E60-8C41-37DF4175B2C4}"/>
              </a:ext>
            </a:extLst>
          </p:cNvPr>
          <p:cNvPicPr>
            <a:picLocks noGrp="1" noChangeAspect="1"/>
          </p:cNvPicPr>
          <p:nvPr>
            <p:ph idx="1"/>
          </p:nvPr>
        </p:nvPicPr>
        <p:blipFill>
          <a:blip r:embed="rId2"/>
          <a:stretch>
            <a:fillRect/>
          </a:stretch>
        </p:blipFill>
        <p:spPr>
          <a:xfrm>
            <a:off x="-195161" y="1"/>
            <a:ext cx="9534325" cy="6946900"/>
          </a:xfrm>
          <a:prstGeom prst="rect">
            <a:avLst/>
          </a:prstGeom>
        </p:spPr>
      </p:pic>
    </p:spTree>
    <p:extLst>
      <p:ext uri="{BB962C8B-B14F-4D97-AF65-F5344CB8AC3E}">
        <p14:creationId xmlns:p14="http://schemas.microsoft.com/office/powerpoint/2010/main" val="812659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AC69F-8FE1-4A69-A586-C815821A20AA}"/>
              </a:ext>
            </a:extLst>
          </p:cNvPr>
          <p:cNvSpPr>
            <a:spLocks noGrp="1"/>
          </p:cNvSpPr>
          <p:nvPr>
            <p:ph type="ctrTitle"/>
          </p:nvPr>
        </p:nvSpPr>
        <p:spPr>
          <a:xfrm>
            <a:off x="312824" y="758952"/>
            <a:ext cx="8518357" cy="3566160"/>
          </a:xfrm>
        </p:spPr>
        <p:txBody>
          <a:bodyPr>
            <a:normAutofit/>
          </a:bodyPr>
          <a:lstStyle/>
          <a:p>
            <a:pPr algn="ctr"/>
            <a:r>
              <a:rPr lang="en-US" sz="5400" dirty="0">
                <a:solidFill>
                  <a:schemeClr val="tx1"/>
                </a:solidFill>
              </a:rPr>
              <a:t>The Luckiest Man In The Bible </a:t>
            </a:r>
          </a:p>
        </p:txBody>
      </p:sp>
      <p:sp>
        <p:nvSpPr>
          <p:cNvPr id="3" name="Subtitle 2">
            <a:extLst>
              <a:ext uri="{FF2B5EF4-FFF2-40B4-BE49-F238E27FC236}">
                <a16:creationId xmlns:a16="http://schemas.microsoft.com/office/drawing/2014/main" id="{65A58DA5-8CD1-421E-B96F-2C69B6532C61}"/>
              </a:ext>
            </a:extLst>
          </p:cNvPr>
          <p:cNvSpPr>
            <a:spLocks noGrp="1"/>
          </p:cNvSpPr>
          <p:nvPr>
            <p:ph type="subTitle" idx="1"/>
          </p:nvPr>
        </p:nvSpPr>
        <p:spPr/>
        <p:txBody>
          <a:bodyPr>
            <a:normAutofit/>
          </a:bodyPr>
          <a:lstStyle/>
          <a:p>
            <a:pPr algn="ctr"/>
            <a:r>
              <a:rPr lang="en-US" sz="3200" dirty="0">
                <a:solidFill>
                  <a:schemeClr val="tx1"/>
                </a:solidFill>
              </a:rPr>
              <a:t>Luke 23:32-43 </a:t>
            </a:r>
          </a:p>
        </p:txBody>
      </p:sp>
    </p:spTree>
    <p:extLst>
      <p:ext uri="{BB962C8B-B14F-4D97-AF65-F5344CB8AC3E}">
        <p14:creationId xmlns:p14="http://schemas.microsoft.com/office/powerpoint/2010/main" val="3430517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3C9F-3F10-4C55-8B39-C4F81EB2E14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38025FD-82A7-4A5F-8084-90BB48D958E0}"/>
              </a:ext>
            </a:extLst>
          </p:cNvPr>
          <p:cNvSpPr>
            <a:spLocks noGrp="1"/>
          </p:cNvSpPr>
          <p:nvPr>
            <p:ph idx="1"/>
          </p:nvPr>
        </p:nvSpPr>
        <p:spPr>
          <a:xfrm>
            <a:off x="292370" y="1737364"/>
            <a:ext cx="8604985" cy="4814949"/>
          </a:xfrm>
        </p:spPr>
        <p:txBody>
          <a:bodyPr>
            <a:normAutofit lnSpcReduction="10000"/>
          </a:bodyPr>
          <a:lstStyle/>
          <a:p>
            <a:r>
              <a:rPr lang="en-US" sz="2800" dirty="0">
                <a:solidFill>
                  <a:schemeClr val="tx1"/>
                </a:solidFill>
              </a:rPr>
              <a:t>Luke 23:32-43  (NKJV)</a:t>
            </a:r>
          </a:p>
          <a:p>
            <a:r>
              <a:rPr lang="en-US" sz="2800" b="1" baseline="30000" dirty="0">
                <a:solidFill>
                  <a:schemeClr val="tx1"/>
                </a:solidFill>
              </a:rPr>
              <a:t>32 </a:t>
            </a:r>
            <a:r>
              <a:rPr lang="en-US" sz="2800" dirty="0">
                <a:solidFill>
                  <a:schemeClr val="tx1"/>
                </a:solidFill>
              </a:rPr>
              <a:t>There were also two others, criminals, led with Him to be put to death. </a:t>
            </a:r>
            <a:r>
              <a:rPr lang="en-US" sz="2800" b="1" baseline="30000" dirty="0">
                <a:solidFill>
                  <a:schemeClr val="tx1"/>
                </a:solidFill>
              </a:rPr>
              <a:t>33 </a:t>
            </a:r>
            <a:r>
              <a:rPr lang="en-US" sz="2800" dirty="0">
                <a:solidFill>
                  <a:schemeClr val="tx1"/>
                </a:solidFill>
              </a:rPr>
              <a:t>And when they had come to the place called Calvary, there they crucified Him, and the criminals, one on the right hand and the other on the left. </a:t>
            </a:r>
            <a:r>
              <a:rPr lang="en-US" sz="2800" b="1" baseline="30000" dirty="0">
                <a:solidFill>
                  <a:schemeClr val="tx1"/>
                </a:solidFill>
              </a:rPr>
              <a:t>34 </a:t>
            </a:r>
            <a:r>
              <a:rPr lang="en-US" sz="2800" dirty="0">
                <a:solidFill>
                  <a:schemeClr val="tx1"/>
                </a:solidFill>
              </a:rPr>
              <a:t>Then Jesus said, “Father, forgive them, for they do not know what they do.” And they divided His garments and cast lots. </a:t>
            </a:r>
            <a:r>
              <a:rPr lang="en-US" sz="2800" b="1" baseline="30000" dirty="0">
                <a:solidFill>
                  <a:schemeClr val="tx1"/>
                </a:solidFill>
              </a:rPr>
              <a:t>35 </a:t>
            </a:r>
            <a:r>
              <a:rPr lang="en-US" sz="2800" dirty="0">
                <a:solidFill>
                  <a:schemeClr val="tx1"/>
                </a:solidFill>
              </a:rPr>
              <a:t>And the people stood looking on. But even the rulers with them sneered, saying, “He saved others; let Him save Himself if He is the Christ, the chosen of God.” </a:t>
            </a:r>
            <a:r>
              <a:rPr lang="en-US" sz="2800" b="1" baseline="30000" dirty="0">
                <a:solidFill>
                  <a:schemeClr val="tx1"/>
                </a:solidFill>
              </a:rPr>
              <a:t>36 </a:t>
            </a:r>
            <a:r>
              <a:rPr lang="en-US" sz="2800" dirty="0">
                <a:solidFill>
                  <a:schemeClr val="tx1"/>
                </a:solidFill>
              </a:rPr>
              <a:t>The soldiers also mocked Him, coming and offering Him sour wine, </a:t>
            </a:r>
            <a:r>
              <a:rPr lang="en-US" sz="2800" b="1" baseline="30000" dirty="0">
                <a:solidFill>
                  <a:schemeClr val="tx1"/>
                </a:solidFill>
              </a:rPr>
              <a:t>37 </a:t>
            </a:r>
            <a:r>
              <a:rPr lang="en-US" sz="2800" dirty="0">
                <a:solidFill>
                  <a:schemeClr val="tx1"/>
                </a:solidFill>
              </a:rPr>
              <a:t>and saying, “If You are the King of the Jews, save Yourself.”</a:t>
            </a:r>
          </a:p>
          <a:p>
            <a:endParaRPr lang="en-US" dirty="0"/>
          </a:p>
        </p:txBody>
      </p:sp>
    </p:spTree>
    <p:extLst>
      <p:ext uri="{BB962C8B-B14F-4D97-AF65-F5344CB8AC3E}">
        <p14:creationId xmlns:p14="http://schemas.microsoft.com/office/powerpoint/2010/main" val="3699879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FC111-0DB6-4ECA-94F7-442AFEBC6E6F}"/>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E351014F-1937-4E18-9BB8-5F81A167CC7E}"/>
              </a:ext>
            </a:extLst>
          </p:cNvPr>
          <p:cNvSpPr>
            <a:spLocks noGrp="1"/>
          </p:cNvSpPr>
          <p:nvPr>
            <p:ph idx="1"/>
          </p:nvPr>
        </p:nvSpPr>
        <p:spPr>
          <a:xfrm>
            <a:off x="250259" y="1845735"/>
            <a:ext cx="8643487" cy="4506940"/>
          </a:xfrm>
        </p:spPr>
        <p:txBody>
          <a:bodyPr>
            <a:normAutofit lnSpcReduction="10000"/>
          </a:bodyPr>
          <a:lstStyle/>
          <a:p>
            <a:pPr lvl="0">
              <a:buClr>
                <a:srgbClr val="99CB38"/>
              </a:buClr>
            </a:pPr>
            <a:r>
              <a:rPr lang="en-US" sz="2800" b="1" baseline="30000" dirty="0">
                <a:solidFill>
                  <a:schemeClr val="tx1"/>
                </a:solidFill>
              </a:rPr>
              <a:t>38 </a:t>
            </a:r>
            <a:r>
              <a:rPr lang="en-US" sz="2800" dirty="0">
                <a:solidFill>
                  <a:schemeClr val="tx1"/>
                </a:solidFill>
              </a:rPr>
              <a:t>And an inscription also was written over Him in letters of Greek, Latin, and Hebrew:   THIS IS THE KING OF THE JEWS. </a:t>
            </a:r>
            <a:r>
              <a:rPr lang="en-US" sz="2800" b="1" baseline="30000" dirty="0">
                <a:solidFill>
                  <a:schemeClr val="tx1"/>
                </a:solidFill>
              </a:rPr>
              <a:t>39 </a:t>
            </a:r>
            <a:r>
              <a:rPr lang="en-US" sz="2800" dirty="0">
                <a:solidFill>
                  <a:schemeClr val="tx1"/>
                </a:solidFill>
              </a:rPr>
              <a:t>Then one of the criminals who were hanged blasphemed Him, saying, “If You are the Christ, save Yourself and us.” </a:t>
            </a:r>
            <a:r>
              <a:rPr lang="en-US" sz="2800" b="1" baseline="30000" dirty="0">
                <a:solidFill>
                  <a:schemeClr val="tx1"/>
                </a:solidFill>
              </a:rPr>
              <a:t>40 </a:t>
            </a:r>
            <a:r>
              <a:rPr lang="en-US" sz="2800" dirty="0">
                <a:solidFill>
                  <a:schemeClr val="tx1"/>
                </a:solidFill>
              </a:rPr>
              <a:t>But the other, answering, rebuked him, saying, “Do you not even fear God, seeing you are under the same condemnation? </a:t>
            </a:r>
            <a:r>
              <a:rPr lang="en-US" sz="2800" b="1" baseline="30000" dirty="0">
                <a:solidFill>
                  <a:schemeClr val="tx1"/>
                </a:solidFill>
              </a:rPr>
              <a:t>41 </a:t>
            </a:r>
            <a:r>
              <a:rPr lang="en-US" sz="2800" dirty="0">
                <a:solidFill>
                  <a:schemeClr val="tx1"/>
                </a:solidFill>
              </a:rPr>
              <a:t>And we indeed justly, for we receive the due reward of our deeds; but this Man has done nothing wrong.” </a:t>
            </a:r>
            <a:r>
              <a:rPr lang="en-US" sz="2800" b="1" baseline="30000" dirty="0">
                <a:solidFill>
                  <a:schemeClr val="tx1"/>
                </a:solidFill>
              </a:rPr>
              <a:t>42 </a:t>
            </a:r>
            <a:r>
              <a:rPr lang="en-US" sz="2800" dirty="0">
                <a:solidFill>
                  <a:schemeClr val="tx1"/>
                </a:solidFill>
              </a:rPr>
              <a:t>Then he said to Jesus, “Lord, remember me when You come into Your kingdom.” </a:t>
            </a:r>
            <a:r>
              <a:rPr lang="en-US" sz="2800" b="1" baseline="30000" dirty="0">
                <a:solidFill>
                  <a:schemeClr val="tx1"/>
                </a:solidFill>
              </a:rPr>
              <a:t>43 </a:t>
            </a:r>
            <a:r>
              <a:rPr lang="en-US" sz="2800" dirty="0">
                <a:solidFill>
                  <a:schemeClr val="tx1"/>
                </a:solidFill>
              </a:rPr>
              <a:t>And Jesus said to him, “Assuredly, I say to you, today you will be with Me in Paradise.”</a:t>
            </a:r>
          </a:p>
        </p:txBody>
      </p:sp>
    </p:spTree>
    <p:extLst>
      <p:ext uri="{BB962C8B-B14F-4D97-AF65-F5344CB8AC3E}">
        <p14:creationId xmlns:p14="http://schemas.microsoft.com/office/powerpoint/2010/main" val="1921037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6057A-B9C9-48A7-9E04-A6C3F17530FA}"/>
              </a:ext>
            </a:extLst>
          </p:cNvPr>
          <p:cNvSpPr>
            <a:spLocks noGrp="1"/>
          </p:cNvSpPr>
          <p:nvPr>
            <p:ph type="title"/>
          </p:nvPr>
        </p:nvSpPr>
        <p:spPr/>
        <p:txBody>
          <a:bodyPr/>
          <a:lstStyle/>
          <a:p>
            <a:pPr algn="ctr"/>
            <a:r>
              <a:rPr lang="en-US" dirty="0">
                <a:solidFill>
                  <a:schemeClr val="tx1"/>
                </a:solidFill>
              </a:rPr>
              <a:t>He wasn’t always righteous </a:t>
            </a:r>
            <a:br>
              <a:rPr lang="en-US" dirty="0"/>
            </a:br>
            <a:endParaRPr lang="en-US" dirty="0"/>
          </a:p>
        </p:txBody>
      </p:sp>
      <p:sp>
        <p:nvSpPr>
          <p:cNvPr id="3" name="Content Placeholder 2">
            <a:extLst>
              <a:ext uri="{FF2B5EF4-FFF2-40B4-BE49-F238E27FC236}">
                <a16:creationId xmlns:a16="http://schemas.microsoft.com/office/drawing/2014/main" id="{2A236D54-B714-4271-972E-75A92E9BCA4A}"/>
              </a:ext>
            </a:extLst>
          </p:cNvPr>
          <p:cNvSpPr>
            <a:spLocks noGrp="1"/>
          </p:cNvSpPr>
          <p:nvPr>
            <p:ph idx="1"/>
          </p:nvPr>
        </p:nvSpPr>
        <p:spPr>
          <a:xfrm>
            <a:off x="279136" y="1737362"/>
            <a:ext cx="8864867" cy="4750067"/>
          </a:xfrm>
        </p:spPr>
        <p:txBody>
          <a:bodyPr>
            <a:normAutofit fontScale="92500" lnSpcReduction="10000"/>
          </a:bodyPr>
          <a:lstStyle/>
          <a:p>
            <a:r>
              <a:rPr lang="en-US" sz="3000" dirty="0">
                <a:solidFill>
                  <a:schemeClr val="tx1"/>
                </a:solidFill>
              </a:rPr>
              <a:t>Matthew 27:38-44 (NKJV)</a:t>
            </a:r>
          </a:p>
          <a:p>
            <a:r>
              <a:rPr lang="en-US" sz="3000" b="1" baseline="30000" dirty="0">
                <a:solidFill>
                  <a:schemeClr val="tx1"/>
                </a:solidFill>
              </a:rPr>
              <a:t>38 </a:t>
            </a:r>
            <a:r>
              <a:rPr lang="en-US" sz="3000" dirty="0">
                <a:solidFill>
                  <a:schemeClr val="tx1"/>
                </a:solidFill>
              </a:rPr>
              <a:t>Then two robbers were crucified with Him, one on the right and another on the left. </a:t>
            </a:r>
            <a:r>
              <a:rPr lang="en-US" sz="3000" b="1" baseline="30000" dirty="0">
                <a:solidFill>
                  <a:schemeClr val="tx1"/>
                </a:solidFill>
              </a:rPr>
              <a:t>39 </a:t>
            </a:r>
            <a:r>
              <a:rPr lang="en-US" sz="3000" dirty="0">
                <a:solidFill>
                  <a:schemeClr val="tx1"/>
                </a:solidFill>
              </a:rPr>
              <a:t>And those who passed by blasphemed Him, wagging their heads </a:t>
            </a:r>
            <a:r>
              <a:rPr lang="en-US" sz="3000" b="1" baseline="30000" dirty="0">
                <a:solidFill>
                  <a:schemeClr val="tx1"/>
                </a:solidFill>
              </a:rPr>
              <a:t>40 </a:t>
            </a:r>
            <a:r>
              <a:rPr lang="en-US" sz="3000" dirty="0">
                <a:solidFill>
                  <a:schemeClr val="tx1"/>
                </a:solidFill>
              </a:rPr>
              <a:t>and saying, “You who destroy the temple and build </a:t>
            </a:r>
            <a:r>
              <a:rPr lang="en-US" sz="3000" i="1" dirty="0">
                <a:solidFill>
                  <a:schemeClr val="tx1"/>
                </a:solidFill>
              </a:rPr>
              <a:t>it</a:t>
            </a:r>
            <a:r>
              <a:rPr lang="en-US" sz="3000" dirty="0">
                <a:solidFill>
                  <a:schemeClr val="tx1"/>
                </a:solidFill>
              </a:rPr>
              <a:t> in three days, save Yourself! If You are the Son of God, come down from the cross.” </a:t>
            </a:r>
            <a:r>
              <a:rPr lang="en-US" sz="3000" b="1" baseline="30000" dirty="0">
                <a:solidFill>
                  <a:schemeClr val="tx1"/>
                </a:solidFill>
              </a:rPr>
              <a:t>41 </a:t>
            </a:r>
            <a:r>
              <a:rPr lang="en-US" sz="3000" dirty="0">
                <a:solidFill>
                  <a:schemeClr val="tx1"/>
                </a:solidFill>
              </a:rPr>
              <a:t>Likewise the chief priests also, mocking with the scribes and elders, said, </a:t>
            </a:r>
            <a:r>
              <a:rPr lang="en-US" sz="3000" b="1" baseline="30000" dirty="0">
                <a:solidFill>
                  <a:schemeClr val="tx1"/>
                </a:solidFill>
              </a:rPr>
              <a:t>42 </a:t>
            </a:r>
            <a:r>
              <a:rPr lang="en-US" sz="3000" dirty="0">
                <a:solidFill>
                  <a:schemeClr val="tx1"/>
                </a:solidFill>
              </a:rPr>
              <a:t>“He saved others; Himself He cannot save. If He is the King of Israel, let Him now come down from the cross, and we will believe Him. </a:t>
            </a:r>
            <a:r>
              <a:rPr lang="en-US" sz="3000" b="1" baseline="30000" dirty="0">
                <a:solidFill>
                  <a:schemeClr val="tx1"/>
                </a:solidFill>
              </a:rPr>
              <a:t>43 </a:t>
            </a:r>
            <a:r>
              <a:rPr lang="en-US" sz="3000" dirty="0">
                <a:solidFill>
                  <a:schemeClr val="tx1"/>
                </a:solidFill>
              </a:rPr>
              <a:t>He trusted in God; let Him deliver Him now if He will have Him; for He said, ‘I am the Son of God.’ ” </a:t>
            </a:r>
            <a:r>
              <a:rPr lang="en-US" sz="3000" b="1" baseline="30000" dirty="0">
                <a:solidFill>
                  <a:schemeClr val="tx1"/>
                </a:solidFill>
              </a:rPr>
              <a:t>44 </a:t>
            </a:r>
            <a:r>
              <a:rPr lang="en-US" sz="3000" dirty="0">
                <a:solidFill>
                  <a:schemeClr val="tx1"/>
                </a:solidFill>
              </a:rPr>
              <a:t>Even the robbers who were crucified with Him reviled Him with the same thing.</a:t>
            </a:r>
          </a:p>
          <a:p>
            <a:endParaRPr lang="en-US" dirty="0"/>
          </a:p>
        </p:txBody>
      </p:sp>
    </p:spTree>
    <p:extLst>
      <p:ext uri="{BB962C8B-B14F-4D97-AF65-F5344CB8AC3E}">
        <p14:creationId xmlns:p14="http://schemas.microsoft.com/office/powerpoint/2010/main" val="943393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02CF3-C1AF-4F47-87EA-9339741F3DFC}"/>
              </a:ext>
            </a:extLst>
          </p:cNvPr>
          <p:cNvSpPr>
            <a:spLocks noGrp="1"/>
          </p:cNvSpPr>
          <p:nvPr>
            <p:ph type="title"/>
          </p:nvPr>
        </p:nvSpPr>
        <p:spPr>
          <a:xfrm>
            <a:off x="693019" y="286607"/>
            <a:ext cx="7673741" cy="1450757"/>
          </a:xfrm>
        </p:spPr>
        <p:txBody>
          <a:bodyPr/>
          <a:lstStyle/>
          <a:p>
            <a:r>
              <a:rPr lang="en-US" dirty="0">
                <a:solidFill>
                  <a:schemeClr val="tx1"/>
                </a:solidFill>
              </a:rPr>
              <a:t>How do you end up on a cross?</a:t>
            </a:r>
            <a:br>
              <a:rPr lang="en-US" dirty="0">
                <a:solidFill>
                  <a:schemeClr val="tx1"/>
                </a:solidFill>
              </a:rPr>
            </a:br>
            <a:endParaRPr lang="en-US" dirty="0">
              <a:solidFill>
                <a:schemeClr val="tx1"/>
              </a:solidFill>
            </a:endParaRPr>
          </a:p>
        </p:txBody>
      </p:sp>
      <p:sp>
        <p:nvSpPr>
          <p:cNvPr id="3" name="Content Placeholder 2">
            <a:extLst>
              <a:ext uri="{FF2B5EF4-FFF2-40B4-BE49-F238E27FC236}">
                <a16:creationId xmlns:a16="http://schemas.microsoft.com/office/drawing/2014/main" id="{90F5B580-C40F-4C57-8D7C-E21FAB672D82}"/>
              </a:ext>
            </a:extLst>
          </p:cNvPr>
          <p:cNvSpPr>
            <a:spLocks noGrp="1"/>
          </p:cNvSpPr>
          <p:nvPr>
            <p:ph idx="1"/>
          </p:nvPr>
        </p:nvSpPr>
        <p:spPr>
          <a:xfrm>
            <a:off x="375385" y="1845734"/>
            <a:ext cx="8229600" cy="4023360"/>
          </a:xfrm>
        </p:spPr>
        <p:txBody>
          <a:bodyPr>
            <a:normAutofit/>
          </a:bodyPr>
          <a:lstStyle/>
          <a:p>
            <a:r>
              <a:rPr lang="en-US" sz="2800" dirty="0">
                <a:solidFill>
                  <a:schemeClr val="tx1"/>
                </a:solidFill>
              </a:rPr>
              <a:t>Mark 15:6-8 (NKJV)</a:t>
            </a:r>
          </a:p>
          <a:p>
            <a:r>
              <a:rPr lang="en-US" sz="2800" dirty="0">
                <a:solidFill>
                  <a:schemeClr val="tx1"/>
                </a:solidFill>
              </a:rPr>
              <a:t>6 Now at the feast he was accustomed to releasing one prisoner to them, whomever they requested. 7 And there was one named Barabbas, who was chained with his fellow rebels; they had committed murder in the rebellion. 8 Then the multitude, crying aloud, began to ask him to do just as he had always done for them. </a:t>
            </a:r>
          </a:p>
        </p:txBody>
      </p:sp>
    </p:spTree>
    <p:extLst>
      <p:ext uri="{BB962C8B-B14F-4D97-AF65-F5344CB8AC3E}">
        <p14:creationId xmlns:p14="http://schemas.microsoft.com/office/powerpoint/2010/main" val="2674290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1000"/>
                                        <p:tgtEl>
                                          <p:spTgt spid="3">
                                            <p:txEl>
                                              <p:pRg st="0" end="0"/>
                                            </p:txEl>
                                          </p:spTgt>
                                        </p:tgtEl>
                                      </p:cBhvr>
                                    </p:animEffect>
                                  </p:childTnLst>
                                </p:cTn>
                              </p:par>
                              <p:par>
                                <p:cTn id="8" presetID="22" presetClass="entr" presetSubtype="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2A500-61E9-44D5-AEA9-16AC37DC1BEC}"/>
              </a:ext>
            </a:extLst>
          </p:cNvPr>
          <p:cNvSpPr>
            <a:spLocks noGrp="1"/>
          </p:cNvSpPr>
          <p:nvPr>
            <p:ph type="title"/>
          </p:nvPr>
        </p:nvSpPr>
        <p:spPr/>
        <p:txBody>
          <a:bodyPr/>
          <a:lstStyle/>
          <a:p>
            <a:pPr algn="ctr"/>
            <a:r>
              <a:rPr lang="en-US" dirty="0">
                <a:solidFill>
                  <a:schemeClr val="tx1"/>
                </a:solidFill>
              </a:rPr>
              <a:t>Did they deserve it?</a:t>
            </a:r>
            <a:br>
              <a:rPr lang="en-US" dirty="0">
                <a:solidFill>
                  <a:schemeClr val="tx1"/>
                </a:solidFill>
              </a:rPr>
            </a:br>
            <a:endParaRPr lang="en-US" dirty="0">
              <a:solidFill>
                <a:schemeClr val="tx1"/>
              </a:solidFill>
            </a:endParaRPr>
          </a:p>
        </p:txBody>
      </p:sp>
      <p:sp>
        <p:nvSpPr>
          <p:cNvPr id="3" name="Content Placeholder 2">
            <a:extLst>
              <a:ext uri="{FF2B5EF4-FFF2-40B4-BE49-F238E27FC236}">
                <a16:creationId xmlns:a16="http://schemas.microsoft.com/office/drawing/2014/main" id="{A50EA1FB-1952-4419-9D4B-5FB1ABE9FACF}"/>
              </a:ext>
            </a:extLst>
          </p:cNvPr>
          <p:cNvSpPr>
            <a:spLocks noGrp="1"/>
          </p:cNvSpPr>
          <p:nvPr>
            <p:ph idx="1"/>
          </p:nvPr>
        </p:nvSpPr>
        <p:spPr/>
        <p:txBody>
          <a:bodyPr/>
          <a:lstStyle/>
          <a:p>
            <a:r>
              <a:rPr lang="en-US" sz="2800" b="1" baseline="30000" dirty="0">
                <a:solidFill>
                  <a:prstClr val="black"/>
                </a:solidFill>
              </a:rPr>
              <a:t>40 </a:t>
            </a:r>
            <a:r>
              <a:rPr lang="en-US" sz="2800" dirty="0">
                <a:solidFill>
                  <a:prstClr val="black"/>
                </a:solidFill>
              </a:rPr>
              <a:t>But the other, answering, rebuked him, saying, “Do you not even fear God, seeing you are under the same condemnation? </a:t>
            </a:r>
            <a:r>
              <a:rPr lang="en-US" sz="2800" b="1" baseline="30000" dirty="0">
                <a:solidFill>
                  <a:prstClr val="black"/>
                </a:solidFill>
              </a:rPr>
              <a:t>41 </a:t>
            </a:r>
            <a:r>
              <a:rPr lang="en-US" sz="2800" dirty="0">
                <a:solidFill>
                  <a:prstClr val="black"/>
                </a:solidFill>
              </a:rPr>
              <a:t>And we indeed justly, for we receive the due reward of our deeds; but this Man has done nothing wrong.”</a:t>
            </a:r>
            <a:endParaRPr lang="en-US" dirty="0"/>
          </a:p>
        </p:txBody>
      </p:sp>
    </p:spTree>
    <p:extLst>
      <p:ext uri="{BB962C8B-B14F-4D97-AF65-F5344CB8AC3E}">
        <p14:creationId xmlns:p14="http://schemas.microsoft.com/office/powerpoint/2010/main" val="4081797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75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1020</TotalTime>
  <Words>1040</Words>
  <Application>Microsoft Office PowerPoint</Application>
  <PresentationFormat>On-screen Show (4:3)</PresentationFormat>
  <Paragraphs>32</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Calibri Light</vt:lpstr>
      <vt:lpstr>Retrospect</vt:lpstr>
      <vt:lpstr>PowerPoint Presentation</vt:lpstr>
      <vt:lpstr>PowerPoint Presentation</vt:lpstr>
      <vt:lpstr>PowerPoint Presentation</vt:lpstr>
      <vt:lpstr>The Luckiest Man In The Bible </vt:lpstr>
      <vt:lpstr>PowerPoint Presentation</vt:lpstr>
      <vt:lpstr>PowerPoint Presentation</vt:lpstr>
      <vt:lpstr>He wasn’t always righteous  </vt:lpstr>
      <vt:lpstr>How do you end up on a cross? </vt:lpstr>
      <vt:lpstr>Did they deserve it? </vt:lpstr>
      <vt:lpstr>Do we deserve it? </vt:lpstr>
      <vt:lpstr>Died in repentance  Luke 23:42</vt:lpstr>
      <vt:lpstr>PowerPoint Presentation</vt:lpstr>
      <vt:lpstr>Died In Sin  Luke 23:39</vt:lpstr>
      <vt:lpstr>Was he the luckiest man in the bible?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Luckiest Man In The Bible</dc:title>
  <dc:creator>Auditorium</dc:creator>
  <cp:lastModifiedBy>Auditorium</cp:lastModifiedBy>
  <cp:revision>28</cp:revision>
  <dcterms:created xsi:type="dcterms:W3CDTF">2019-12-21T00:39:37Z</dcterms:created>
  <dcterms:modified xsi:type="dcterms:W3CDTF">2019-12-22T22:22:15Z</dcterms:modified>
</cp:coreProperties>
</file>