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59" r:id="rId5"/>
    <p:sldId id="261" r:id="rId6"/>
    <p:sldId id="260"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643"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10/7/2019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10/7/2019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10/7/2019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10/7/2019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10/7/2019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10/7/2019</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10/7/2019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10/7/2019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10/7/2019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160EA64-D806-43AC-9DF2-F8C432F32B4C}" type="datetimeFigureOut">
              <a:rPr lang="en-US" dirty="0"/>
              <a:t>10/7/2019</a:t>
            </a:fld>
            <a:endParaRPr lang="en-US" dirty="0"/>
          </a:p>
        </p:txBody>
      </p:sp>
      <p:sp>
        <p:nvSpPr>
          <p:cNvPr id="6" name="Footer Placeholder 5"/>
          <p:cNvSpPr>
            <a:spLocks noGrp="1"/>
          </p:cNvSpPr>
          <p:nvPr>
            <p:ph type="ftr" sz="quarter" idx="11"/>
          </p:nvPr>
        </p:nvSpPr>
        <p:spPr>
          <a:xfrm>
            <a:off x="804672" y="6236208"/>
            <a:ext cx="5167503" cy="320040"/>
          </a:xfrm>
        </p:spPr>
        <p:txBody>
          <a:bodyPr/>
          <a:lstStyle>
            <a:lvl1pPr>
              <a:defRPr>
                <a:solidFill>
                  <a:srgbClr val="FFFFFF">
                    <a:alpha val="69804"/>
                  </a:srgbClr>
                </a:solidFill>
              </a:defRPr>
            </a:lvl1p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alpha val="90000"/>
                  </a:srgbClr>
                </a:solidFill>
                <a:effectLst>
                  <a:outerShdw blurRad="50800" dist="38100" dir="2700000" algn="tl" rotWithShape="0">
                    <a:prstClr val="black">
                      <a:alpha val="43000"/>
                    </a:prstClr>
                  </a:outerShdw>
                </a:effectLst>
              </a:defRPr>
            </a:lvl1pPr>
          </a:lstStyle>
          <a:p>
            <a:fld id="{1160EA64-D806-43AC-9DF2-F8C432F32B4C}" type="datetimeFigureOut">
              <a:rPr lang="en-US" dirty="0"/>
              <a:pPr/>
              <a:t>10/7/2019</a:t>
            </a:fld>
            <a:endParaRPr lang="en-US" dirty="0"/>
          </a:p>
        </p:txBody>
      </p:sp>
      <p:sp>
        <p:nvSpPr>
          <p:cNvPr id="6" name="Footer Placeholder 5"/>
          <p:cNvSpPr>
            <a:spLocks noGrp="1"/>
          </p:cNvSpPr>
          <p:nvPr>
            <p:ph type="ftr" sz="quarter" idx="11"/>
          </p:nvPr>
        </p:nvSpPr>
        <p:spPr>
          <a:xfrm>
            <a:off x="808523" y="6236208"/>
            <a:ext cx="5103729" cy="320040"/>
          </a:xfrm>
        </p:spPr>
        <p:txBody>
          <a:bodyPr/>
          <a:lstStyle>
            <a:lvl1pPr>
              <a:defRPr>
                <a:solidFill>
                  <a:srgbClr val="FFFFFF">
                    <a:alpha val="70000"/>
                  </a:srgbClr>
                </a:solidFill>
              </a:defRPr>
            </a:lvl1p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31136" y="964692"/>
            <a:ext cx="7729728" cy="118872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10/7/2019</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77E53-F4A5-4385-A689-2DAB34FA4722}"/>
              </a:ext>
            </a:extLst>
          </p:cNvPr>
          <p:cNvSpPr>
            <a:spLocks noGrp="1"/>
          </p:cNvSpPr>
          <p:nvPr>
            <p:ph type="ctrTitle"/>
          </p:nvPr>
        </p:nvSpPr>
        <p:spPr/>
        <p:txBody>
          <a:bodyPr>
            <a:normAutofit/>
          </a:bodyPr>
          <a:lstStyle/>
          <a:p>
            <a:r>
              <a:rPr lang="en-US" sz="4800" dirty="0"/>
              <a:t>The Messenger</a:t>
            </a:r>
          </a:p>
        </p:txBody>
      </p:sp>
      <p:sp>
        <p:nvSpPr>
          <p:cNvPr id="3" name="Subtitle 2">
            <a:extLst>
              <a:ext uri="{FF2B5EF4-FFF2-40B4-BE49-F238E27FC236}">
                <a16:creationId xmlns:a16="http://schemas.microsoft.com/office/drawing/2014/main" id="{F994024D-03DA-47A0-B570-E726DED994CB}"/>
              </a:ext>
            </a:extLst>
          </p:cNvPr>
          <p:cNvSpPr>
            <a:spLocks noGrp="1"/>
          </p:cNvSpPr>
          <p:nvPr>
            <p:ph type="subTitle" idx="1"/>
          </p:nvPr>
        </p:nvSpPr>
        <p:spPr/>
        <p:txBody>
          <a:bodyPr>
            <a:noAutofit/>
          </a:bodyPr>
          <a:lstStyle/>
          <a:p>
            <a:r>
              <a:rPr lang="en-US" sz="4400" dirty="0"/>
              <a:t>Seeing Things from the other viewpoint!</a:t>
            </a:r>
          </a:p>
        </p:txBody>
      </p:sp>
    </p:spTree>
    <p:extLst>
      <p:ext uri="{BB962C8B-B14F-4D97-AF65-F5344CB8AC3E}">
        <p14:creationId xmlns:p14="http://schemas.microsoft.com/office/powerpoint/2010/main" val="728131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Image result for images of someone rebuking someone">
            <a:extLst>
              <a:ext uri="{FF2B5EF4-FFF2-40B4-BE49-F238E27FC236}">
                <a16:creationId xmlns:a16="http://schemas.microsoft.com/office/drawing/2014/main" id="{35F57A13-1528-4A09-9C55-9D53C53B28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4494" y="1"/>
            <a:ext cx="4397406"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90A0EFFD-0019-4AE4-AB9F-DDC659C28AE4}"/>
              </a:ext>
            </a:extLst>
          </p:cNvPr>
          <p:cNvSpPr txBox="1"/>
          <p:nvPr/>
        </p:nvSpPr>
        <p:spPr>
          <a:xfrm>
            <a:off x="248575" y="257452"/>
            <a:ext cx="7306322" cy="6124754"/>
          </a:xfrm>
          <a:prstGeom prst="rect">
            <a:avLst/>
          </a:prstGeom>
          <a:noFill/>
        </p:spPr>
        <p:txBody>
          <a:bodyPr wrap="square" rtlCol="0">
            <a:spAutoFit/>
          </a:bodyPr>
          <a:lstStyle/>
          <a:p>
            <a:r>
              <a:rPr lang="en-US" sz="2800" dirty="0"/>
              <a:t>One of the most difficult things to do sometimes is be the messenger!</a:t>
            </a:r>
          </a:p>
          <a:p>
            <a:endParaRPr lang="en-US" sz="2800" dirty="0"/>
          </a:p>
          <a:p>
            <a:r>
              <a:rPr lang="en-US" sz="2800" dirty="0"/>
              <a:t>Why?</a:t>
            </a:r>
          </a:p>
          <a:p>
            <a:endParaRPr lang="en-US" sz="2800" dirty="0"/>
          </a:p>
          <a:p>
            <a:r>
              <a:rPr lang="en-US" sz="2800" dirty="0"/>
              <a:t>Sometimes the message is not easy to deliver.  </a:t>
            </a:r>
          </a:p>
          <a:p>
            <a:endParaRPr lang="en-US" sz="2800" dirty="0"/>
          </a:p>
          <a:p>
            <a:r>
              <a:rPr lang="en-US" sz="2800" dirty="0"/>
              <a:t>Sometimes the message is a message of rebuke for something someone is doing wrong. </a:t>
            </a:r>
          </a:p>
          <a:p>
            <a:endParaRPr lang="en-US" sz="2800" dirty="0"/>
          </a:p>
          <a:p>
            <a:r>
              <a:rPr lang="en-US" sz="2800" dirty="0"/>
              <a:t>Sometimes the message is tragic news that no one wants to hear or deliver. </a:t>
            </a:r>
          </a:p>
          <a:p>
            <a:endParaRPr lang="en-US" sz="2800" dirty="0"/>
          </a:p>
          <a:p>
            <a:endParaRPr lang="en-US" sz="2800" dirty="0"/>
          </a:p>
        </p:txBody>
      </p:sp>
    </p:spTree>
    <p:extLst>
      <p:ext uri="{BB962C8B-B14F-4D97-AF65-F5344CB8AC3E}">
        <p14:creationId xmlns:p14="http://schemas.microsoft.com/office/powerpoint/2010/main" val="769361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Image result for images of someone rebuking someone">
            <a:extLst>
              <a:ext uri="{FF2B5EF4-FFF2-40B4-BE49-F238E27FC236}">
                <a16:creationId xmlns:a16="http://schemas.microsoft.com/office/drawing/2014/main" id="{2EBA2B5D-59A7-4942-9EC4-4CDC247174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52551" y="0"/>
            <a:ext cx="4539449"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80716FDA-3770-4184-AA08-89885C978FD4}"/>
              </a:ext>
            </a:extLst>
          </p:cNvPr>
          <p:cNvSpPr txBox="1"/>
          <p:nvPr/>
        </p:nvSpPr>
        <p:spPr>
          <a:xfrm>
            <a:off x="177553" y="479394"/>
            <a:ext cx="7182035" cy="5016758"/>
          </a:xfrm>
          <a:prstGeom prst="rect">
            <a:avLst/>
          </a:prstGeom>
          <a:noFill/>
        </p:spPr>
        <p:txBody>
          <a:bodyPr wrap="square" rtlCol="0">
            <a:spAutoFit/>
          </a:bodyPr>
          <a:lstStyle/>
          <a:p>
            <a:r>
              <a:rPr lang="en-US" sz="3200" dirty="0"/>
              <a:t>Today we want to consider three things..........</a:t>
            </a:r>
          </a:p>
          <a:p>
            <a:endParaRPr lang="en-US" sz="3200" dirty="0"/>
          </a:p>
          <a:p>
            <a:pPr marL="342900" indent="-342900">
              <a:buAutoNum type="arabicPeriod"/>
            </a:pPr>
            <a:r>
              <a:rPr lang="en-US" sz="3200" dirty="0"/>
              <a:t>How do we react to the messenger?</a:t>
            </a:r>
          </a:p>
          <a:p>
            <a:pPr marL="342900" indent="-342900">
              <a:buAutoNum type="arabicPeriod"/>
            </a:pPr>
            <a:endParaRPr lang="en-US" sz="3200" dirty="0"/>
          </a:p>
          <a:p>
            <a:pPr marL="342900" indent="-342900">
              <a:buAutoNum type="arabicPeriod"/>
            </a:pPr>
            <a:r>
              <a:rPr lang="en-US" sz="3200" dirty="0"/>
              <a:t>Do we carry out our role as the messenger when we should?</a:t>
            </a:r>
          </a:p>
          <a:p>
            <a:pPr marL="342900" indent="-342900">
              <a:buAutoNum type="arabicPeriod"/>
            </a:pPr>
            <a:endParaRPr lang="en-US" sz="3200" dirty="0"/>
          </a:p>
          <a:p>
            <a:pPr marL="342900" indent="-342900">
              <a:buAutoNum type="arabicPeriod"/>
            </a:pPr>
            <a:r>
              <a:rPr lang="en-US" sz="3200" dirty="0"/>
              <a:t>How important is it to handle the message correctly?</a:t>
            </a:r>
          </a:p>
        </p:txBody>
      </p:sp>
    </p:spTree>
    <p:extLst>
      <p:ext uri="{BB962C8B-B14F-4D97-AF65-F5344CB8AC3E}">
        <p14:creationId xmlns:p14="http://schemas.microsoft.com/office/powerpoint/2010/main" val="1536455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863B3B2-0D71-47A2-A3F0-51223F784688}"/>
              </a:ext>
            </a:extLst>
          </p:cNvPr>
          <p:cNvSpPr txBox="1"/>
          <p:nvPr/>
        </p:nvSpPr>
        <p:spPr>
          <a:xfrm>
            <a:off x="399495" y="292963"/>
            <a:ext cx="10963922" cy="5693866"/>
          </a:xfrm>
          <a:prstGeom prst="rect">
            <a:avLst/>
          </a:prstGeom>
          <a:noFill/>
        </p:spPr>
        <p:txBody>
          <a:bodyPr wrap="square" rtlCol="0">
            <a:spAutoFit/>
          </a:bodyPr>
          <a:lstStyle/>
          <a:p>
            <a:pPr marL="342900" indent="-342900">
              <a:buAutoNum type="arabicPeriod"/>
            </a:pPr>
            <a:r>
              <a:rPr lang="en-US" sz="2800" dirty="0"/>
              <a:t>How do we react to the Messenger?</a:t>
            </a:r>
          </a:p>
          <a:p>
            <a:pPr marL="342900" indent="-342900">
              <a:buAutoNum type="arabicPeriod"/>
            </a:pPr>
            <a:endParaRPr lang="en-US" sz="2800" dirty="0"/>
          </a:p>
          <a:p>
            <a:r>
              <a:rPr lang="en-US" sz="2800" dirty="0"/>
              <a:t>You have heard it said don’t shot the messenger…….yet many times people could care less about the message but rather want to blame the messenger.</a:t>
            </a:r>
          </a:p>
          <a:p>
            <a:endParaRPr lang="en-US" sz="2800" dirty="0"/>
          </a:p>
          <a:p>
            <a:r>
              <a:rPr lang="en-US" sz="2800" dirty="0"/>
              <a:t>2</a:t>
            </a:r>
            <a:r>
              <a:rPr lang="en-US" sz="2800" baseline="30000" dirty="0"/>
              <a:t>nd</a:t>
            </a:r>
            <a:r>
              <a:rPr lang="en-US" sz="2800" dirty="0"/>
              <a:t> Kings 5:8-12 </a:t>
            </a:r>
          </a:p>
          <a:p>
            <a:endParaRPr lang="en-US" sz="2800" dirty="0"/>
          </a:p>
          <a:p>
            <a:r>
              <a:rPr lang="en-US" sz="2800" dirty="0"/>
              <a:t>Acts 2:37 </a:t>
            </a:r>
          </a:p>
          <a:p>
            <a:endParaRPr lang="en-US" sz="2800" dirty="0"/>
          </a:p>
          <a:p>
            <a:r>
              <a:rPr lang="en-US" sz="2800" dirty="0"/>
              <a:t>Acts 7:54-60 </a:t>
            </a:r>
          </a:p>
          <a:p>
            <a:endParaRPr lang="en-US" sz="2800" dirty="0"/>
          </a:p>
          <a:p>
            <a:endParaRPr lang="en-US" sz="2800" dirty="0"/>
          </a:p>
        </p:txBody>
      </p:sp>
      <p:pic>
        <p:nvPicPr>
          <p:cNvPr id="4" name="Picture 3" descr="A group of people standing in a room&#10;&#10;Description automatically generated">
            <a:extLst>
              <a:ext uri="{FF2B5EF4-FFF2-40B4-BE49-F238E27FC236}">
                <a16:creationId xmlns:a16="http://schemas.microsoft.com/office/drawing/2014/main" id="{EA46310D-24B3-4E64-BBE0-9F1230B806A4}"/>
              </a:ext>
            </a:extLst>
          </p:cNvPr>
          <p:cNvPicPr>
            <a:picLocks noChangeAspect="1"/>
          </p:cNvPicPr>
          <p:nvPr/>
        </p:nvPicPr>
        <p:blipFill>
          <a:blip r:embed="rId2"/>
          <a:stretch>
            <a:fillRect/>
          </a:stretch>
        </p:blipFill>
        <p:spPr>
          <a:xfrm>
            <a:off x="7412854" y="3429000"/>
            <a:ext cx="4779146" cy="3429000"/>
          </a:xfrm>
          <a:prstGeom prst="rect">
            <a:avLst/>
          </a:prstGeom>
        </p:spPr>
      </p:pic>
      <p:pic>
        <p:nvPicPr>
          <p:cNvPr id="6" name="Picture 5">
            <a:extLst>
              <a:ext uri="{FF2B5EF4-FFF2-40B4-BE49-F238E27FC236}">
                <a16:creationId xmlns:a16="http://schemas.microsoft.com/office/drawing/2014/main" id="{579B0714-C806-4925-9A73-EFDE1728CAE9}"/>
              </a:ext>
            </a:extLst>
          </p:cNvPr>
          <p:cNvPicPr>
            <a:picLocks noChangeAspect="1"/>
          </p:cNvPicPr>
          <p:nvPr/>
        </p:nvPicPr>
        <p:blipFill>
          <a:blip r:embed="rId3"/>
          <a:stretch>
            <a:fillRect/>
          </a:stretch>
        </p:blipFill>
        <p:spPr>
          <a:xfrm>
            <a:off x="3808520" y="3429001"/>
            <a:ext cx="3601375" cy="3429000"/>
          </a:xfrm>
          <a:prstGeom prst="rect">
            <a:avLst/>
          </a:prstGeom>
        </p:spPr>
      </p:pic>
    </p:spTree>
    <p:extLst>
      <p:ext uri="{BB962C8B-B14F-4D97-AF65-F5344CB8AC3E}">
        <p14:creationId xmlns:p14="http://schemas.microsoft.com/office/powerpoint/2010/main" val="18725131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F04F440-CE34-495C-B580-4CA0962FE2B3}"/>
              </a:ext>
            </a:extLst>
          </p:cNvPr>
          <p:cNvSpPr txBox="1"/>
          <p:nvPr/>
        </p:nvSpPr>
        <p:spPr>
          <a:xfrm>
            <a:off x="328474" y="568171"/>
            <a:ext cx="11070454" cy="6124754"/>
          </a:xfrm>
          <a:prstGeom prst="rect">
            <a:avLst/>
          </a:prstGeom>
          <a:noFill/>
        </p:spPr>
        <p:txBody>
          <a:bodyPr wrap="square" rtlCol="0">
            <a:spAutoFit/>
          </a:bodyPr>
          <a:lstStyle/>
          <a:p>
            <a:r>
              <a:rPr lang="en-US" sz="2800" dirty="0"/>
              <a:t>2. Do we carry out our role as the messenger when we should?</a:t>
            </a:r>
          </a:p>
          <a:p>
            <a:endParaRPr lang="en-US" sz="2800" dirty="0"/>
          </a:p>
          <a:p>
            <a:r>
              <a:rPr lang="en-US" sz="2800" dirty="0"/>
              <a:t>Many times we have a duty, obligation, or responsibility to deliver a message from God’s word and we fail because we will not take the time, we are afraid of how the message will be reacted to, or we claim its not our responsibility.</a:t>
            </a:r>
          </a:p>
          <a:p>
            <a:endParaRPr lang="en-US" sz="2800" dirty="0"/>
          </a:p>
          <a:p>
            <a:r>
              <a:rPr lang="en-US" sz="2800" dirty="0"/>
              <a:t>2</a:t>
            </a:r>
            <a:r>
              <a:rPr lang="en-US" sz="2800" baseline="30000" dirty="0"/>
              <a:t>nd</a:t>
            </a:r>
            <a:r>
              <a:rPr lang="en-US" sz="2800" dirty="0"/>
              <a:t> Samuel 12:1-7;13</a:t>
            </a:r>
          </a:p>
          <a:p>
            <a:endParaRPr lang="en-US" sz="2800" dirty="0"/>
          </a:p>
          <a:p>
            <a:r>
              <a:rPr lang="en-US" sz="2800" dirty="0"/>
              <a:t>Jonah 1:1-3</a:t>
            </a:r>
          </a:p>
          <a:p>
            <a:endParaRPr lang="en-US" sz="2800" dirty="0"/>
          </a:p>
          <a:p>
            <a:r>
              <a:rPr lang="en-US" sz="2800" dirty="0"/>
              <a:t>Jude 22-23</a:t>
            </a:r>
          </a:p>
          <a:p>
            <a:endParaRPr lang="en-US" sz="2800" dirty="0"/>
          </a:p>
          <a:p>
            <a:endParaRPr lang="en-US" sz="2800" dirty="0"/>
          </a:p>
        </p:txBody>
      </p:sp>
      <p:pic>
        <p:nvPicPr>
          <p:cNvPr id="2050" name="Picture 2" descr="Image result for images of nathan talking to david">
            <a:extLst>
              <a:ext uri="{FF2B5EF4-FFF2-40B4-BE49-F238E27FC236}">
                <a16:creationId xmlns:a16="http://schemas.microsoft.com/office/drawing/2014/main" id="{EB50C1B9-9B0F-4669-9EDF-818460BD36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59915" y="3204839"/>
            <a:ext cx="3332085" cy="3653161"/>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A close up of a logo&#10;&#10;Description automatically generated">
            <a:extLst>
              <a:ext uri="{FF2B5EF4-FFF2-40B4-BE49-F238E27FC236}">
                <a16:creationId xmlns:a16="http://schemas.microsoft.com/office/drawing/2014/main" id="{0E1C705C-AB13-42CF-9427-C2119E00352A}"/>
              </a:ext>
            </a:extLst>
          </p:cNvPr>
          <p:cNvPicPr>
            <a:picLocks noChangeAspect="1"/>
          </p:cNvPicPr>
          <p:nvPr/>
        </p:nvPicPr>
        <p:blipFill>
          <a:blip r:embed="rId3"/>
          <a:stretch>
            <a:fillRect/>
          </a:stretch>
        </p:blipFill>
        <p:spPr>
          <a:xfrm>
            <a:off x="4199138" y="3204839"/>
            <a:ext cx="4660777" cy="3653161"/>
          </a:xfrm>
          <a:prstGeom prst="rect">
            <a:avLst/>
          </a:prstGeom>
        </p:spPr>
      </p:pic>
    </p:spTree>
    <p:extLst>
      <p:ext uri="{BB962C8B-B14F-4D97-AF65-F5344CB8AC3E}">
        <p14:creationId xmlns:p14="http://schemas.microsoft.com/office/powerpoint/2010/main" val="4233778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DA1CF32-6C6E-4EBA-B0EA-B31EAE98A78F}"/>
              </a:ext>
            </a:extLst>
          </p:cNvPr>
          <p:cNvSpPr txBox="1"/>
          <p:nvPr/>
        </p:nvSpPr>
        <p:spPr>
          <a:xfrm>
            <a:off x="435006" y="514905"/>
            <a:ext cx="11088210" cy="5509200"/>
          </a:xfrm>
          <a:prstGeom prst="rect">
            <a:avLst/>
          </a:prstGeom>
          <a:noFill/>
        </p:spPr>
        <p:txBody>
          <a:bodyPr wrap="square" rtlCol="0">
            <a:spAutoFit/>
          </a:bodyPr>
          <a:lstStyle/>
          <a:p>
            <a:r>
              <a:rPr lang="en-US" sz="3200" dirty="0"/>
              <a:t>3. How important is it to handle the message correctly?</a:t>
            </a:r>
          </a:p>
          <a:p>
            <a:endParaRPr lang="en-US" sz="3200" dirty="0"/>
          </a:p>
          <a:p>
            <a:r>
              <a:rPr lang="en-US" sz="3200" dirty="0"/>
              <a:t>Our SOUL is at stake…..so whether hearing a message of rebuke, instruction, correction, or delivering a similar message to others its VERY IMPORTANT to handle it correctly!</a:t>
            </a:r>
          </a:p>
          <a:p>
            <a:endParaRPr lang="en-US" sz="3200" dirty="0"/>
          </a:p>
          <a:p>
            <a:r>
              <a:rPr lang="en-US" sz="3200" dirty="0"/>
              <a:t>2</a:t>
            </a:r>
            <a:r>
              <a:rPr lang="en-US" sz="3200" baseline="30000" dirty="0"/>
              <a:t>nd</a:t>
            </a:r>
            <a:r>
              <a:rPr lang="en-US" sz="3200" dirty="0"/>
              <a:t> Kings 5:13-14</a:t>
            </a:r>
          </a:p>
          <a:p>
            <a:endParaRPr lang="en-US" sz="3200" dirty="0"/>
          </a:p>
          <a:p>
            <a:r>
              <a:rPr lang="en-US" sz="3200" dirty="0"/>
              <a:t>Acts 2:41</a:t>
            </a:r>
          </a:p>
          <a:p>
            <a:endParaRPr lang="en-US" sz="3200" dirty="0"/>
          </a:p>
          <a:p>
            <a:r>
              <a:rPr lang="en-US" sz="3200" dirty="0"/>
              <a:t>Jonah 3:3-4;10</a:t>
            </a:r>
          </a:p>
        </p:txBody>
      </p:sp>
      <p:pic>
        <p:nvPicPr>
          <p:cNvPr id="4" name="Picture 3" descr="A picture containing water&#10;&#10;Description automatically generated">
            <a:extLst>
              <a:ext uri="{FF2B5EF4-FFF2-40B4-BE49-F238E27FC236}">
                <a16:creationId xmlns:a16="http://schemas.microsoft.com/office/drawing/2014/main" id="{52B90AEF-E674-4562-97CF-CB3D384AAC04}"/>
              </a:ext>
            </a:extLst>
          </p:cNvPr>
          <p:cNvPicPr>
            <a:picLocks noChangeAspect="1"/>
          </p:cNvPicPr>
          <p:nvPr/>
        </p:nvPicPr>
        <p:blipFill>
          <a:blip r:embed="rId2"/>
          <a:stretch>
            <a:fillRect/>
          </a:stretch>
        </p:blipFill>
        <p:spPr>
          <a:xfrm>
            <a:off x="8930936" y="3293616"/>
            <a:ext cx="3261064" cy="3564384"/>
          </a:xfrm>
          <a:prstGeom prst="rect">
            <a:avLst/>
          </a:prstGeom>
        </p:spPr>
      </p:pic>
      <p:pic>
        <p:nvPicPr>
          <p:cNvPr id="6" name="Picture 5" descr="A person standing next to a body of water&#10;&#10;Description automatically generated">
            <a:extLst>
              <a:ext uri="{FF2B5EF4-FFF2-40B4-BE49-F238E27FC236}">
                <a16:creationId xmlns:a16="http://schemas.microsoft.com/office/drawing/2014/main" id="{EE44D6B2-87E8-4164-97C2-A55784E0F914}"/>
              </a:ext>
            </a:extLst>
          </p:cNvPr>
          <p:cNvPicPr>
            <a:picLocks noChangeAspect="1"/>
          </p:cNvPicPr>
          <p:nvPr/>
        </p:nvPicPr>
        <p:blipFill>
          <a:blip r:embed="rId3"/>
          <a:stretch>
            <a:fillRect/>
          </a:stretch>
        </p:blipFill>
        <p:spPr>
          <a:xfrm>
            <a:off x="5530511" y="3293616"/>
            <a:ext cx="3400425" cy="3564384"/>
          </a:xfrm>
          <a:prstGeom prst="rect">
            <a:avLst/>
          </a:prstGeom>
        </p:spPr>
      </p:pic>
    </p:spTree>
    <p:extLst>
      <p:ext uri="{BB962C8B-B14F-4D97-AF65-F5344CB8AC3E}">
        <p14:creationId xmlns:p14="http://schemas.microsoft.com/office/powerpoint/2010/main" val="2018594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F2987BF-713C-4135-8AA8-A93DA0CFE431}"/>
              </a:ext>
            </a:extLst>
          </p:cNvPr>
          <p:cNvSpPr txBox="1"/>
          <p:nvPr/>
        </p:nvSpPr>
        <p:spPr>
          <a:xfrm>
            <a:off x="452762" y="221942"/>
            <a:ext cx="11185864" cy="4678204"/>
          </a:xfrm>
          <a:prstGeom prst="rect">
            <a:avLst/>
          </a:prstGeom>
          <a:noFill/>
        </p:spPr>
        <p:txBody>
          <a:bodyPr wrap="square" rtlCol="0">
            <a:spAutoFit/>
          </a:bodyPr>
          <a:lstStyle/>
          <a:p>
            <a:pPr algn="ctr"/>
            <a:r>
              <a:rPr lang="en-US" sz="2800" dirty="0"/>
              <a:t>Conclusion</a:t>
            </a:r>
          </a:p>
          <a:p>
            <a:endParaRPr lang="en-US" sz="2800" dirty="0"/>
          </a:p>
          <a:p>
            <a:r>
              <a:rPr lang="en-US" sz="2800" dirty="0"/>
              <a:t>Ever been guilty of shooting the messenger?</a:t>
            </a:r>
          </a:p>
          <a:p>
            <a:endParaRPr lang="en-US" sz="2800" dirty="0"/>
          </a:p>
          <a:p>
            <a:r>
              <a:rPr lang="en-US" sz="2800" dirty="0"/>
              <a:t>Ever been guilty of not delivering the message?</a:t>
            </a:r>
          </a:p>
          <a:p>
            <a:endParaRPr lang="en-US" sz="2800" dirty="0"/>
          </a:p>
          <a:p>
            <a:r>
              <a:rPr lang="en-US" sz="2800" dirty="0"/>
              <a:t>Ever been guilty of not handling the message correctly?</a:t>
            </a:r>
          </a:p>
          <a:p>
            <a:endParaRPr lang="en-US" sz="2800" dirty="0"/>
          </a:p>
          <a:p>
            <a:r>
              <a:rPr lang="en-US" sz="2800" dirty="0"/>
              <a:t>Gods Word is what we will be judged on! Lets handle it correctly and not let anything get in the way of that!</a:t>
            </a:r>
          </a:p>
          <a:p>
            <a:endParaRPr lang="en-US" dirty="0"/>
          </a:p>
        </p:txBody>
      </p:sp>
      <p:pic>
        <p:nvPicPr>
          <p:cNvPr id="5122" name="Picture 2" descr="Image result for people being baptized">
            <a:extLst>
              <a:ext uri="{FF2B5EF4-FFF2-40B4-BE49-F238E27FC236}">
                <a16:creationId xmlns:a16="http://schemas.microsoft.com/office/drawing/2014/main" id="{A8CC14A7-EB24-45BD-B701-379C996CA8D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6929" y="4518734"/>
            <a:ext cx="5365072" cy="2339266"/>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A picture containing text&#10;&#10;Description automatically generated">
            <a:extLst>
              <a:ext uri="{FF2B5EF4-FFF2-40B4-BE49-F238E27FC236}">
                <a16:creationId xmlns:a16="http://schemas.microsoft.com/office/drawing/2014/main" id="{EEE548A0-7C0B-4CDC-975A-105930587751}"/>
              </a:ext>
            </a:extLst>
          </p:cNvPr>
          <p:cNvPicPr>
            <a:picLocks noChangeAspect="1"/>
          </p:cNvPicPr>
          <p:nvPr/>
        </p:nvPicPr>
        <p:blipFill>
          <a:blip r:embed="rId3"/>
          <a:stretch>
            <a:fillRect/>
          </a:stretch>
        </p:blipFill>
        <p:spPr>
          <a:xfrm>
            <a:off x="8886548" y="0"/>
            <a:ext cx="3305452" cy="3429000"/>
          </a:xfrm>
          <a:prstGeom prst="rect">
            <a:avLst/>
          </a:prstGeom>
        </p:spPr>
      </p:pic>
    </p:spTree>
    <p:extLst>
      <p:ext uri="{BB962C8B-B14F-4D97-AF65-F5344CB8AC3E}">
        <p14:creationId xmlns:p14="http://schemas.microsoft.com/office/powerpoint/2010/main" val="1578881435"/>
      </p:ext>
    </p:extLst>
  </p:cSld>
  <p:clrMapOvr>
    <a:masterClrMapping/>
  </p:clrMapOvr>
</p:sld>
</file>

<file path=ppt/theme/theme1.xml><?xml version="1.0" encoding="utf-8"?>
<a:theme xmlns:a="http://schemas.openxmlformats.org/drawingml/2006/main" name="Parcel">
  <a:themeElements>
    <a:clrScheme name="Parcel">
      <a:dk1>
        <a:srgbClr val="000000"/>
      </a:dk1>
      <a:lt1>
        <a:sysClr val="window" lastClr="FFFFFF"/>
      </a:lt1>
      <a:dk2>
        <a:srgbClr val="5E5E5E"/>
      </a:dk2>
      <a:lt2>
        <a:srgbClr val="DDDDDD"/>
      </a:lt2>
      <a:accent1>
        <a:srgbClr val="A6B727"/>
      </a:accent1>
      <a:accent2>
        <a:srgbClr val="418AB3"/>
      </a:accent2>
      <a:accent3>
        <a:srgbClr val="F69200"/>
      </a:accent3>
      <a:accent4>
        <a:srgbClr val="838383"/>
      </a:accent4>
      <a:accent5>
        <a:srgbClr val="FEC306"/>
      </a:accent5>
      <a:accent6>
        <a:srgbClr val="DF5327"/>
      </a:accent6>
      <a:hlink>
        <a:srgbClr val="F59E00"/>
      </a:hlink>
      <a:folHlink>
        <a:srgbClr val="B2B2B2"/>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A425FB89-E954-4A2A-81DC-D90804A94DBA}"/>
    </a:ext>
  </a:extLst>
</a:theme>
</file>

<file path=docProps/app.xml><?xml version="1.0" encoding="utf-8"?>
<Properties xmlns="http://schemas.openxmlformats.org/officeDocument/2006/extended-properties" xmlns:vt="http://schemas.openxmlformats.org/officeDocument/2006/docPropsVTypes">
  <Template>TM10001115[[fn=Parcel]]</Template>
  <TotalTime>56</TotalTime>
  <Words>322</Words>
  <Application>Microsoft Office PowerPoint</Application>
  <PresentationFormat>Widescreen</PresentationFormat>
  <Paragraphs>54</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Gill Sans MT</vt:lpstr>
      <vt:lpstr>Parcel</vt:lpstr>
      <vt:lpstr>The Messenger</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Messenger</dc:title>
  <dc:creator>Mitchell Dalrymple</dc:creator>
  <cp:lastModifiedBy>Mitchell Dalrymple</cp:lastModifiedBy>
  <cp:revision>7</cp:revision>
  <dcterms:created xsi:type="dcterms:W3CDTF">2019-05-03T14:57:02Z</dcterms:created>
  <dcterms:modified xsi:type="dcterms:W3CDTF">2019-10-07T19:09:28Z</dcterms:modified>
</cp:coreProperties>
</file>