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 id="2147483852" r:id="rId2"/>
  </p:sldMasterIdLst>
  <p:sldIdLst>
    <p:sldId id="270" r:id="rId3"/>
    <p:sldId id="256" r:id="rId4"/>
    <p:sldId id="261" r:id="rId5"/>
    <p:sldId id="262" r:id="rId6"/>
    <p:sldId id="259" r:id="rId7"/>
    <p:sldId id="260" r:id="rId8"/>
    <p:sldId id="258" r:id="rId9"/>
    <p:sldId id="263" r:id="rId10"/>
    <p:sldId id="264" r:id="rId11"/>
    <p:sldId id="265" r:id="rId12"/>
    <p:sldId id="266" r:id="rId13"/>
    <p:sldId id="267" r:id="rId14"/>
    <p:sldId id="268"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72" y="11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194550" y="4289334"/>
            <a:ext cx="895401" cy="640080"/>
          </a:xfrm>
        </p:spPr>
        <p:txBody>
          <a:bodyPr/>
          <a:lstStyle>
            <a:lvl1pPr>
              <a:defRPr sz="21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4E5303-C2EB-42DC-A6E9-700862D71BB8}"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C9FED6-5643-491D-A880-49ECC1D2F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6452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E5303-C2EB-42DC-A6E9-700862D71BB8}"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C9FED6-5643-491D-A880-49ECC1D2F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79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4E5303-C2EB-42DC-A6E9-700862D71BB8}"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C9FED6-5643-491D-A880-49ECC1D2F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2989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4E5303-C2EB-42DC-A6E9-700862D71BB8}" type="datetimeFigureOut">
              <a:rPr lang="en-US" smtClean="0">
                <a:solidFill>
                  <a:prstClr val="black">
                    <a:tint val="75000"/>
                  </a:prstClr>
                </a:solidFill>
              </a:rPr>
              <a:pPr/>
              <a:t>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C9FED6-5643-491D-A880-49ECC1D2F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847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4E5303-C2EB-42DC-A6E9-700862D71BB8}" type="datetimeFigureOut">
              <a:rPr lang="en-US" smtClean="0">
                <a:solidFill>
                  <a:prstClr val="black">
                    <a:tint val="75000"/>
                  </a:prstClr>
                </a:solidFill>
              </a:rPr>
              <a:pPr/>
              <a:t>2/14/2016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C9FED6-5643-491D-A880-49ECC1D2F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9552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4E5303-C2EB-42DC-A6E9-700862D71BB8}" type="datetimeFigureOut">
              <a:rPr lang="en-US" smtClean="0">
                <a:solidFill>
                  <a:prstClr val="black">
                    <a:tint val="75000"/>
                  </a:prstClr>
                </a:solidFill>
              </a:rPr>
              <a:pPr/>
              <a:t>2/14/2016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C9FED6-5643-491D-A880-49ECC1D2F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40243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4E5303-C2EB-42DC-A6E9-700862D71BB8}" type="datetimeFigureOut">
              <a:rPr lang="en-US" smtClean="0">
                <a:solidFill>
                  <a:prstClr val="black">
                    <a:tint val="75000"/>
                  </a:prstClr>
                </a:solidFill>
              </a:rPr>
              <a:pPr/>
              <a:t>2/14/2016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C9FED6-5643-491D-A880-49ECC1D2F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182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E5303-C2EB-42DC-A6E9-700862D71BB8}" type="datetimeFigureOut">
              <a:rPr lang="en-US" smtClean="0">
                <a:solidFill>
                  <a:prstClr val="black">
                    <a:tint val="75000"/>
                  </a:prstClr>
                </a:solidFill>
              </a:rPr>
              <a:pPr/>
              <a:t>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C9FED6-5643-491D-A880-49ECC1D2F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123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4E5303-C2EB-42DC-A6E9-700862D71BB8}" type="datetimeFigureOut">
              <a:rPr lang="en-US" smtClean="0">
                <a:solidFill>
                  <a:prstClr val="black">
                    <a:tint val="75000"/>
                  </a:prstClr>
                </a:solidFill>
              </a:rPr>
              <a:pPr/>
              <a:t>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C9FED6-5643-491D-A880-49ECC1D2F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185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E5303-C2EB-42DC-A6E9-700862D71BB8}"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C9FED6-5643-491D-A880-49ECC1D2F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479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4E5303-C2EB-42DC-A6E9-700862D71BB8}" type="datetimeFigureOut">
              <a:rPr lang="en-US" smtClean="0">
                <a:solidFill>
                  <a:prstClr val="black">
                    <a:tint val="75000"/>
                  </a:prstClr>
                </a:solidFill>
              </a:rPr>
              <a:pPr/>
              <a:t>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C9FED6-5643-491D-A880-49ECC1D2F6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041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p>
            <a:fld id="{C6F822A4-8DA6-4447-9B1F-C5DB58435268}" type="datetimeFigureOut">
              <a:rPr lang="en-US" dirty="0"/>
              <a:t>2/13/2016</a:t>
            </a:fld>
            <a:endParaRPr lang="en-US" dirty="0"/>
          </a:p>
        </p:txBody>
      </p:sp>
      <p:sp>
        <p:nvSpPr>
          <p:cNvPr id="5" name="Footer Placeholder 4"/>
          <p:cNvSpPr>
            <a:spLocks noGrp="1"/>
          </p:cNvSpPr>
          <p:nvPr>
            <p:ph type="ftr" sz="quarter" idx="11"/>
          </p:nvPr>
        </p:nvSpPr>
        <p:spPr>
          <a:xfrm>
            <a:off x="1637031" y="6272785"/>
            <a:ext cx="4745736" cy="365125"/>
          </a:xfrm>
        </p:spPr>
        <p:txBody>
          <a:bodyPr/>
          <a:lstStyle/>
          <a:p>
            <a:endParaRPr lang="en-US" dirty="0"/>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1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2/13/2016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2/13/2016</a:t>
            </a:fld>
            <a:endParaRPr lang="en-US" dirty="0"/>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825">
                <a:solidFill>
                  <a:schemeClr val="tx2"/>
                </a:solidFill>
              </a:defRPr>
            </a:lvl1pPr>
          </a:lstStyle>
          <a:p>
            <a:fld id="{8664C608-40B1-4030-A28D-5B74BC98ADCE}" type="datetimeFigureOut">
              <a:rPr lang="en-US" dirty="0"/>
              <a:t>2/13/2016</a:t>
            </a:fld>
            <a:endParaRPr lang="en-US" dirty="0"/>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825">
                <a:solidFill>
                  <a:schemeClr val="tx2"/>
                </a:solidFill>
              </a:defRPr>
            </a:lvl1pPr>
          </a:lstStyle>
          <a:p>
            <a:endParaRPr lang="en-US" dirty="0"/>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685800" rtl="0" eaLnBrk="1" latinLnBrk="0" hangingPunct="1">
        <a:lnSpc>
          <a:spcPct val="90000"/>
        </a:lnSpc>
        <a:spcBef>
          <a:spcPct val="0"/>
        </a:spcBef>
        <a:buNone/>
        <a:defRPr sz="405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B4E5303-C2EB-42DC-A6E9-700862D71BB8}" type="datetimeFigureOut">
              <a:rPr lang="en-US" smtClean="0">
                <a:solidFill>
                  <a:prstClr val="black">
                    <a:tint val="75000"/>
                  </a:prstClr>
                </a:solidFill>
              </a:rPr>
              <a:pPr defTabSz="914400"/>
              <a:t>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8C9FED6-5643-491D-A880-49ECC1D2F6F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4640624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lumMod val="65000"/>
                <a:lumOff val="35000"/>
              </a:schemeClr>
            </a:gs>
            <a:gs pos="50000">
              <a:schemeClr val="tx1">
                <a:lumMod val="85000"/>
                <a:lumOff val="15000"/>
              </a:schemeClr>
            </a:gs>
            <a:gs pos="100000">
              <a:schemeClr val="tx1">
                <a:lumMod val="85000"/>
                <a:lumOff val="15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257800"/>
            <a:ext cx="7772400" cy="936625"/>
          </a:xfrm>
        </p:spPr>
        <p:txBody>
          <a:bodyPr>
            <a:normAutofit/>
          </a:bodyPr>
          <a:lstStyle/>
          <a:p>
            <a:pPr algn="r"/>
            <a:r>
              <a:rPr lang="en-US" sz="3200" dirty="0" smtClean="0">
                <a:solidFill>
                  <a:schemeClr val="bg1">
                    <a:lumMod val="95000"/>
                  </a:schemeClr>
                </a:solidFill>
              </a:rPr>
              <a:t>Happy Valentine’s Day!!!</a:t>
            </a:r>
            <a:endParaRPr lang="en-US" sz="3200" dirty="0">
              <a:solidFill>
                <a:schemeClr val="bg1">
                  <a:lumMod val="95000"/>
                </a:schemeClr>
              </a:solidFill>
            </a:endParaRPr>
          </a:p>
        </p:txBody>
      </p:sp>
      <p:sp>
        <p:nvSpPr>
          <p:cNvPr id="3" name="Subtitle 2"/>
          <p:cNvSpPr>
            <a:spLocks noGrp="1"/>
          </p:cNvSpPr>
          <p:nvPr>
            <p:ph type="subTitle" idx="1"/>
          </p:nvPr>
        </p:nvSpPr>
        <p:spPr>
          <a:xfrm>
            <a:off x="2120682" y="5867400"/>
            <a:ext cx="6400800" cy="914400"/>
          </a:xfrm>
        </p:spPr>
        <p:txBody>
          <a:bodyPr>
            <a:normAutofit/>
          </a:bodyPr>
          <a:lstStyle/>
          <a:p>
            <a:pPr algn="r"/>
            <a:r>
              <a:rPr lang="en-US" sz="1800" dirty="0" smtClean="0"/>
              <a:t>2016</a:t>
            </a:r>
            <a:endParaRPr lang="en-US" sz="1800" dirty="0"/>
          </a:p>
        </p:txBody>
      </p:sp>
      <p:pic>
        <p:nvPicPr>
          <p:cNvPr id="5" name="PresenterMediaLogo.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Tree>
    <p:extLst>
      <p:ext uri="{BB962C8B-B14F-4D97-AF65-F5344CB8AC3E}">
        <p14:creationId xmlns:p14="http://schemas.microsoft.com/office/powerpoint/2010/main" val="278624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9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WHAT is it?</a:t>
            </a:r>
            <a:endParaRPr lang="en-US" sz="7200" dirty="0"/>
          </a:p>
        </p:txBody>
      </p:sp>
      <p:sp>
        <p:nvSpPr>
          <p:cNvPr id="3" name="Content Placeholder 2"/>
          <p:cNvSpPr>
            <a:spLocks noGrp="1"/>
          </p:cNvSpPr>
          <p:nvPr>
            <p:ph idx="1"/>
          </p:nvPr>
        </p:nvSpPr>
        <p:spPr>
          <a:xfrm>
            <a:off x="802386" y="2121407"/>
            <a:ext cx="7543800" cy="4382909"/>
          </a:xfrm>
        </p:spPr>
        <p:txBody>
          <a:bodyPr>
            <a:normAutofit/>
          </a:bodyPr>
          <a:lstStyle/>
          <a:p>
            <a:pPr marL="0" indent="0">
              <a:buNone/>
            </a:pPr>
            <a:endParaRPr lang="en-US" sz="2400" dirty="0" smtClean="0"/>
          </a:p>
        </p:txBody>
      </p:sp>
      <p:sp>
        <p:nvSpPr>
          <p:cNvPr id="4" name="Rectangle 3"/>
          <p:cNvSpPr/>
          <p:nvPr/>
        </p:nvSpPr>
        <p:spPr>
          <a:xfrm>
            <a:off x="977814" y="2967335"/>
            <a:ext cx="7188378" cy="2585323"/>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IT IS A TOTAL</a:t>
            </a:r>
          </a:p>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TRANSFORMATION</a:t>
            </a:r>
          </a:p>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OF LIFE!</a:t>
            </a: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5068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How TO RECEIVE IT?</a:t>
            </a:r>
            <a:endParaRPr lang="en-US" sz="7200"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476478" y="2967335"/>
            <a:ext cx="6191054" cy="1938992"/>
          </a:xfrm>
          <a:prstGeom prst="rect">
            <a:avLst/>
          </a:prstGeom>
          <a:noFill/>
        </p:spPr>
        <p:txBody>
          <a:bodyPr wrap="none" lIns="91440" tIns="45720" rIns="91440" bIns="45720">
            <a:spAutoFit/>
          </a:bodyPr>
          <a:lstStyle/>
          <a:p>
            <a:pPr algn="ctr"/>
            <a:r>
              <a:rPr lang="en-US" sz="6000" b="1" dirty="0" smtClean="0">
                <a:ln w="9525">
                  <a:solidFill>
                    <a:schemeClr val="bg1"/>
                  </a:solidFill>
                  <a:prstDash val="solid"/>
                </a:ln>
                <a:effectLst>
                  <a:outerShdw blurRad="12700" dist="38100" dir="2700000" algn="tl" rotWithShape="0">
                    <a:schemeClr val="bg1">
                      <a:lumMod val="50000"/>
                    </a:schemeClr>
                  </a:outerShdw>
                </a:effectLst>
              </a:rPr>
              <a:t>THROUGH THE </a:t>
            </a:r>
          </a:p>
          <a:p>
            <a:pPr algn="ctr"/>
            <a:r>
              <a:rPr lang="en-US" sz="6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WORD OF GOD</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8269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How TO RECEIVE IT?</a:t>
            </a:r>
            <a:endParaRPr lang="en-US" sz="7200" dirty="0"/>
          </a:p>
        </p:txBody>
      </p:sp>
      <p:sp>
        <p:nvSpPr>
          <p:cNvPr id="3" name="Content Placeholder 2"/>
          <p:cNvSpPr>
            <a:spLocks noGrp="1"/>
          </p:cNvSpPr>
          <p:nvPr>
            <p:ph idx="1"/>
          </p:nvPr>
        </p:nvSpPr>
        <p:spPr>
          <a:xfrm>
            <a:off x="802386" y="2121408"/>
            <a:ext cx="7543800" cy="4331150"/>
          </a:xfrm>
        </p:spPr>
        <p:txBody>
          <a:bodyPr>
            <a:normAutofit/>
          </a:bodyPr>
          <a:lstStyle/>
          <a:p>
            <a:r>
              <a:rPr lang="en-US" sz="2400" dirty="0" smtClean="0"/>
              <a:t>Hearing – Romans 10:17</a:t>
            </a:r>
          </a:p>
          <a:p>
            <a:r>
              <a:rPr lang="en-US" sz="2400" dirty="0" smtClean="0"/>
              <a:t>Believing – John 3:16</a:t>
            </a:r>
          </a:p>
          <a:p>
            <a:r>
              <a:rPr lang="en-US" sz="2400" dirty="0" smtClean="0"/>
              <a:t>Repent – Acts 2:38</a:t>
            </a:r>
          </a:p>
          <a:p>
            <a:r>
              <a:rPr lang="en-US" sz="2400" dirty="0" smtClean="0"/>
              <a:t>Confess – Romans 10:9-10</a:t>
            </a:r>
          </a:p>
          <a:p>
            <a:r>
              <a:rPr lang="en-US" sz="2400" dirty="0" smtClean="0"/>
              <a:t>Baptized – Mark 16:16</a:t>
            </a:r>
          </a:p>
          <a:p>
            <a:r>
              <a:rPr lang="en-US" sz="2400" dirty="0" smtClean="0"/>
              <a:t>Live in Newness of Life – Col. 2:6-7</a:t>
            </a:r>
          </a:p>
          <a:p>
            <a:r>
              <a:rPr lang="en-US" sz="2400" dirty="0"/>
              <a:t>6 So then, just as you received Christ Jesus as Lord, continue to live your lives in him, 7 rooted and built up in him, strengthened in the faith as you were taught, and overflowing with thankfulness.</a:t>
            </a:r>
          </a:p>
        </p:txBody>
      </p:sp>
    </p:spTree>
    <p:extLst>
      <p:ext uri="{BB962C8B-B14F-4D97-AF65-F5344CB8AC3E}">
        <p14:creationId xmlns:p14="http://schemas.microsoft.com/office/powerpoint/2010/main" val="270688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How TO RECEIVE IT?</a:t>
            </a:r>
            <a:endParaRPr lang="en-US" sz="7200" dirty="0"/>
          </a:p>
        </p:txBody>
      </p:sp>
      <p:sp>
        <p:nvSpPr>
          <p:cNvPr id="3" name="Content Placeholder 2"/>
          <p:cNvSpPr>
            <a:spLocks noGrp="1"/>
          </p:cNvSpPr>
          <p:nvPr>
            <p:ph idx="1"/>
          </p:nvPr>
        </p:nvSpPr>
        <p:spPr>
          <a:xfrm>
            <a:off x="802386" y="1984075"/>
            <a:ext cx="7543800" cy="4468483"/>
          </a:xfrm>
        </p:spPr>
        <p:txBody>
          <a:bodyPr>
            <a:normAutofit/>
          </a:bodyPr>
          <a:lstStyle/>
          <a:p>
            <a:r>
              <a:rPr lang="en-US" sz="2400" dirty="0"/>
              <a:t>1 Peter 1:3 - </a:t>
            </a:r>
            <a:r>
              <a:rPr lang="en-US" sz="2400" dirty="0" smtClean="0"/>
              <a:t>Praise </a:t>
            </a:r>
            <a:r>
              <a:rPr lang="en-US" sz="2400" dirty="0"/>
              <a:t>be to the God and Father of our Lord Jesus Christ! In his great mercy he has given us new birth into a living hope through the resurrection of Jesus Christ from the </a:t>
            </a:r>
            <a:r>
              <a:rPr lang="en-US" sz="2400" dirty="0" smtClean="0"/>
              <a:t>dead</a:t>
            </a:r>
          </a:p>
          <a:p>
            <a:r>
              <a:rPr lang="en-US" sz="2400" dirty="0" smtClean="0"/>
              <a:t>1 </a:t>
            </a:r>
            <a:r>
              <a:rPr lang="en-US" sz="2400" dirty="0"/>
              <a:t>Peter 1:23 - For you have been born again, not of perishable seed, but of imperishable, through the living and enduring word of God. </a:t>
            </a:r>
            <a:endParaRPr lang="en-US" sz="2400" dirty="0" smtClean="0"/>
          </a:p>
          <a:p>
            <a:r>
              <a:rPr lang="en-US" sz="2400" dirty="0" smtClean="0"/>
              <a:t>1 </a:t>
            </a:r>
            <a:r>
              <a:rPr lang="en-US" sz="2400" dirty="0" err="1" smtClean="0"/>
              <a:t>Thes</a:t>
            </a:r>
            <a:r>
              <a:rPr lang="en-US" sz="2400" dirty="0" smtClean="0"/>
              <a:t>. 2:13 -And </a:t>
            </a:r>
            <a:r>
              <a:rPr lang="en-US" sz="2400" dirty="0"/>
              <a:t>we also thank God continually because, when you received the word of God, which you heard from us, you accepted it not as a human word, but as it actually is, the word of God, which is indeed at work in you who believe.</a:t>
            </a:r>
          </a:p>
        </p:txBody>
      </p:sp>
    </p:spTree>
    <p:extLst>
      <p:ext uri="{BB962C8B-B14F-4D97-AF65-F5344CB8AC3E}">
        <p14:creationId xmlns:p14="http://schemas.microsoft.com/office/powerpoint/2010/main" val="261734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029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800" dirty="0" smtClean="0"/>
              <a:t>The New Birth</a:t>
            </a:r>
            <a:endParaRPr lang="en-US" sz="8800" dirty="0"/>
          </a:p>
        </p:txBody>
      </p:sp>
      <p:sp>
        <p:nvSpPr>
          <p:cNvPr id="3" name="Subtitle 2"/>
          <p:cNvSpPr>
            <a:spLocks noGrp="1"/>
          </p:cNvSpPr>
          <p:nvPr>
            <p:ph type="subTitle" idx="1"/>
          </p:nvPr>
        </p:nvSpPr>
        <p:spPr/>
        <p:txBody>
          <a:bodyPr>
            <a:normAutofit/>
          </a:bodyPr>
          <a:lstStyle/>
          <a:p>
            <a:r>
              <a:rPr lang="en-US" sz="2000" dirty="0"/>
              <a:t>John 3:3 - Jesus replied, “Very truly I tell you, no one can see the kingdom of God unless they are born again</a:t>
            </a:r>
            <a:r>
              <a:rPr lang="en-US" sz="2000" dirty="0" smtClean="0"/>
              <a:t>.</a:t>
            </a:r>
            <a:endParaRPr lang="en-US" sz="2000" dirty="0"/>
          </a:p>
        </p:txBody>
      </p:sp>
    </p:spTree>
    <p:extLst>
      <p:ext uri="{BB962C8B-B14F-4D97-AF65-F5344CB8AC3E}">
        <p14:creationId xmlns:p14="http://schemas.microsoft.com/office/powerpoint/2010/main" val="26005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t>John 3:1-15 – </a:t>
            </a:r>
            <a:br>
              <a:rPr lang="en-US" sz="5400" dirty="0"/>
            </a:br>
            <a:r>
              <a:rPr lang="en-US" sz="5400" dirty="0"/>
              <a:t>Jesus Teaches Nicodemus</a:t>
            </a:r>
            <a:endParaRPr lang="en-US" sz="4000" dirty="0"/>
          </a:p>
        </p:txBody>
      </p:sp>
      <p:sp>
        <p:nvSpPr>
          <p:cNvPr id="3" name="Content Placeholder 2"/>
          <p:cNvSpPr>
            <a:spLocks noGrp="1"/>
          </p:cNvSpPr>
          <p:nvPr>
            <p:ph idx="1"/>
          </p:nvPr>
        </p:nvSpPr>
        <p:spPr/>
        <p:txBody>
          <a:bodyPr/>
          <a:lstStyle/>
          <a:p>
            <a:pPr lvl="0">
              <a:buClr>
                <a:srgbClr val="D34817">
                  <a:lumMod val="75000"/>
                </a:srgbClr>
              </a:buClr>
            </a:pPr>
            <a:r>
              <a:rPr lang="en-US" sz="2400" dirty="0">
                <a:solidFill>
                  <a:prstClr val="black"/>
                </a:solidFill>
              </a:rPr>
              <a:t>Now there was a Pharisee, a man named Nicodemus who was a member of the Jewish ruling council. </a:t>
            </a:r>
            <a:r>
              <a:rPr lang="en-US" sz="2400" baseline="30000" dirty="0">
                <a:solidFill>
                  <a:prstClr val="black"/>
                </a:solidFill>
              </a:rPr>
              <a:t>2 </a:t>
            </a:r>
            <a:r>
              <a:rPr lang="en-US" sz="2400" dirty="0">
                <a:solidFill>
                  <a:prstClr val="black"/>
                </a:solidFill>
              </a:rPr>
              <a:t>He came to Jesus at night and said, “Rabbi, we know that you are a teacher who has come from God. For no one could perform the signs you are doing if God were not with him.”</a:t>
            </a:r>
            <a:r>
              <a:rPr lang="en-US" sz="2400" baseline="30000" dirty="0">
                <a:solidFill>
                  <a:prstClr val="black"/>
                </a:solidFill>
              </a:rPr>
              <a:t>3 </a:t>
            </a:r>
            <a:r>
              <a:rPr lang="en-US" sz="2400" dirty="0">
                <a:solidFill>
                  <a:prstClr val="black"/>
                </a:solidFill>
              </a:rPr>
              <a:t>Jesus replied, “Very truly I tell you, no one can see the kingdom of God unless they are born again.” </a:t>
            </a:r>
            <a:r>
              <a:rPr lang="en-US" sz="2400" baseline="30000" dirty="0">
                <a:solidFill>
                  <a:prstClr val="black"/>
                </a:solidFill>
              </a:rPr>
              <a:t>4 </a:t>
            </a:r>
            <a:r>
              <a:rPr lang="en-US" sz="2400" dirty="0">
                <a:solidFill>
                  <a:prstClr val="black"/>
                </a:solidFill>
              </a:rPr>
              <a:t>“How can someone be born when they are old?” Nicodemus asked. “Surely they cannot enter a second time into their mother’s womb to be born!”</a:t>
            </a:r>
          </a:p>
          <a:p>
            <a:endParaRPr lang="en-US" dirty="0"/>
          </a:p>
        </p:txBody>
      </p:sp>
    </p:spTree>
    <p:extLst>
      <p:ext uri="{BB962C8B-B14F-4D97-AF65-F5344CB8AC3E}">
        <p14:creationId xmlns:p14="http://schemas.microsoft.com/office/powerpoint/2010/main" val="136741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386" y="595223"/>
            <a:ext cx="7543800" cy="5848709"/>
          </a:xfrm>
        </p:spPr>
        <p:txBody>
          <a:bodyPr/>
          <a:lstStyle/>
          <a:p>
            <a:pPr lvl="0">
              <a:buClr>
                <a:srgbClr val="D34817">
                  <a:lumMod val="75000"/>
                </a:srgbClr>
              </a:buClr>
            </a:pPr>
            <a:r>
              <a:rPr lang="en-US" sz="2400" baseline="30000" dirty="0">
                <a:solidFill>
                  <a:prstClr val="black"/>
                </a:solidFill>
              </a:rPr>
              <a:t>5 </a:t>
            </a:r>
            <a:r>
              <a:rPr lang="en-US" sz="2400" dirty="0">
                <a:solidFill>
                  <a:prstClr val="black"/>
                </a:solidFill>
              </a:rPr>
              <a:t>Jesus answered, “Very truly I tell you, no one can enter the kingdom of God unless they are born of water and the Spirit. </a:t>
            </a:r>
            <a:r>
              <a:rPr lang="en-US" sz="2400" baseline="30000" dirty="0">
                <a:solidFill>
                  <a:prstClr val="black"/>
                </a:solidFill>
              </a:rPr>
              <a:t>6 </a:t>
            </a:r>
            <a:r>
              <a:rPr lang="en-US" sz="2400" dirty="0">
                <a:solidFill>
                  <a:prstClr val="black"/>
                </a:solidFill>
              </a:rPr>
              <a:t>Flesh gives birth to flesh, but the Spirit</a:t>
            </a:r>
            <a:r>
              <a:rPr lang="en-US" sz="2400" baseline="30000" dirty="0">
                <a:solidFill>
                  <a:prstClr val="black"/>
                </a:solidFill>
              </a:rPr>
              <a:t> </a:t>
            </a:r>
            <a:r>
              <a:rPr lang="en-US" sz="2400" dirty="0">
                <a:solidFill>
                  <a:prstClr val="black"/>
                </a:solidFill>
              </a:rPr>
              <a:t>gives birth to spirit. </a:t>
            </a:r>
            <a:r>
              <a:rPr lang="en-US" sz="2400" baseline="30000" dirty="0">
                <a:solidFill>
                  <a:prstClr val="black"/>
                </a:solidFill>
              </a:rPr>
              <a:t>7 </a:t>
            </a:r>
            <a:r>
              <a:rPr lang="en-US" sz="2400" dirty="0">
                <a:solidFill>
                  <a:prstClr val="black"/>
                </a:solidFill>
              </a:rPr>
              <a:t>You should not be surprised at my saying, ‘You must be born again.’ </a:t>
            </a:r>
            <a:r>
              <a:rPr lang="en-US" sz="2400" baseline="30000" dirty="0">
                <a:solidFill>
                  <a:prstClr val="black"/>
                </a:solidFill>
              </a:rPr>
              <a:t>8 </a:t>
            </a:r>
            <a:r>
              <a:rPr lang="en-US" sz="2400" dirty="0">
                <a:solidFill>
                  <a:prstClr val="black"/>
                </a:solidFill>
              </a:rPr>
              <a:t>The wind blows wherever it pleases. You hear its sound, but you cannot tell where it comes from or where it is going. So it is with everyone born of the Spirit.” </a:t>
            </a:r>
            <a:r>
              <a:rPr lang="en-US" sz="2400" baseline="30000" dirty="0">
                <a:solidFill>
                  <a:prstClr val="black"/>
                </a:solidFill>
              </a:rPr>
              <a:t>9 </a:t>
            </a:r>
            <a:r>
              <a:rPr lang="en-US" sz="2400" dirty="0">
                <a:solidFill>
                  <a:prstClr val="black"/>
                </a:solidFill>
              </a:rPr>
              <a:t>“How can this be?” Nicodemus asked. </a:t>
            </a:r>
            <a:r>
              <a:rPr lang="en-US" sz="2400" baseline="30000" dirty="0">
                <a:solidFill>
                  <a:prstClr val="black"/>
                </a:solidFill>
              </a:rPr>
              <a:t>10 </a:t>
            </a:r>
            <a:r>
              <a:rPr lang="en-US" sz="2400" dirty="0">
                <a:solidFill>
                  <a:prstClr val="black"/>
                </a:solidFill>
              </a:rPr>
              <a:t>“You are Israel’s teacher,” said Jesus, “and do you not understand these things? </a:t>
            </a:r>
            <a:r>
              <a:rPr lang="en-US" sz="2400" baseline="30000" dirty="0">
                <a:solidFill>
                  <a:prstClr val="black"/>
                </a:solidFill>
              </a:rPr>
              <a:t>11 </a:t>
            </a:r>
            <a:r>
              <a:rPr lang="en-US" sz="2400" dirty="0">
                <a:solidFill>
                  <a:prstClr val="black"/>
                </a:solidFill>
              </a:rPr>
              <a:t>Very truly I tell you, we speak of what we know, and we testify to what we have seen, but still you people do not accept our testimony. </a:t>
            </a:r>
            <a:r>
              <a:rPr lang="en-US" sz="2400" baseline="30000" dirty="0">
                <a:solidFill>
                  <a:prstClr val="black"/>
                </a:solidFill>
              </a:rPr>
              <a:t>12 </a:t>
            </a:r>
            <a:r>
              <a:rPr lang="en-US" sz="2400" dirty="0">
                <a:solidFill>
                  <a:prstClr val="black"/>
                </a:solidFill>
              </a:rPr>
              <a:t>I have spoken to you of earthly things and you do not believe; how then will you believe if I speak of heavenly things? </a:t>
            </a:r>
          </a:p>
          <a:p>
            <a:endParaRPr lang="en-US" dirty="0"/>
          </a:p>
        </p:txBody>
      </p:sp>
    </p:spTree>
    <p:extLst>
      <p:ext uri="{BB962C8B-B14F-4D97-AF65-F5344CB8AC3E}">
        <p14:creationId xmlns:p14="http://schemas.microsoft.com/office/powerpoint/2010/main" val="2519950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2386" y="659423"/>
            <a:ext cx="7543800" cy="5688623"/>
          </a:xfrm>
        </p:spPr>
        <p:txBody>
          <a:bodyPr/>
          <a:lstStyle/>
          <a:p>
            <a:r>
              <a:rPr lang="en-US" sz="2400" baseline="30000" dirty="0" smtClean="0"/>
              <a:t>13</a:t>
            </a:r>
            <a:r>
              <a:rPr lang="en-US" sz="2400" baseline="30000" dirty="0"/>
              <a:t> </a:t>
            </a:r>
            <a:r>
              <a:rPr lang="en-US" sz="2400" dirty="0"/>
              <a:t>No one has ever gone into heaven except the one who came from heaven—the Son of Man</a:t>
            </a:r>
            <a:r>
              <a:rPr lang="en-US" sz="2400" dirty="0" smtClean="0"/>
              <a:t>. </a:t>
            </a:r>
            <a:r>
              <a:rPr lang="en-US" sz="2400" baseline="30000" dirty="0"/>
              <a:t>14 </a:t>
            </a:r>
            <a:r>
              <a:rPr lang="en-US" sz="2400" dirty="0"/>
              <a:t>Just as Moses lifted up the snake in </a:t>
            </a:r>
            <a:r>
              <a:rPr lang="en-US" sz="2400" dirty="0" smtClean="0"/>
              <a:t>the </a:t>
            </a:r>
            <a:r>
              <a:rPr lang="en-US" sz="2400" dirty="0"/>
              <a:t>wilderness, so the Son of Man must be lifted up</a:t>
            </a:r>
            <a:r>
              <a:rPr lang="en-US" sz="2400" dirty="0" smtClean="0"/>
              <a:t>, </a:t>
            </a:r>
            <a:r>
              <a:rPr lang="en-US" sz="2400" baseline="30000" dirty="0"/>
              <a:t>15 </a:t>
            </a:r>
            <a:r>
              <a:rPr lang="en-US" sz="2400" dirty="0"/>
              <a:t>that everyone who believes may have eternal life in him</a:t>
            </a:r>
            <a:r>
              <a:rPr lang="en-US" sz="2400" dirty="0" smtClean="0"/>
              <a:t>.”</a:t>
            </a:r>
            <a:endParaRPr lang="en-US" sz="2400" dirty="0"/>
          </a:p>
          <a:p>
            <a:endParaRPr lang="en-US" dirty="0"/>
          </a:p>
        </p:txBody>
      </p:sp>
      <p:sp>
        <p:nvSpPr>
          <p:cNvPr id="4" name="Rectangle 3"/>
          <p:cNvSpPr/>
          <p:nvPr/>
        </p:nvSpPr>
        <p:spPr>
          <a:xfrm>
            <a:off x="2358901" y="2412919"/>
            <a:ext cx="4426212"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3 Questions:</a:t>
            </a:r>
            <a:endParaRPr lang="en-US" sz="5400" b="1" dirty="0">
              <a:ln w="22225">
                <a:solidFill>
                  <a:schemeClr val="accent2"/>
                </a:solidFill>
                <a:prstDash val="solid"/>
              </a:ln>
              <a:solidFill>
                <a:schemeClr val="accent2">
                  <a:lumMod val="40000"/>
                  <a:lumOff val="60000"/>
                </a:schemeClr>
              </a:solidFill>
            </a:endParaRPr>
          </a:p>
        </p:txBody>
      </p:sp>
      <p:sp>
        <p:nvSpPr>
          <p:cNvPr id="5" name="Rectangle 4"/>
          <p:cNvSpPr/>
          <p:nvPr/>
        </p:nvSpPr>
        <p:spPr>
          <a:xfrm>
            <a:off x="503521" y="3199558"/>
            <a:ext cx="8136971"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#1 How important is it?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Rectangle 5"/>
          <p:cNvSpPr/>
          <p:nvPr/>
        </p:nvSpPr>
        <p:spPr>
          <a:xfrm>
            <a:off x="2206999" y="4166406"/>
            <a:ext cx="473001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#2 What is it?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angle 6"/>
          <p:cNvSpPr/>
          <p:nvPr/>
        </p:nvSpPr>
        <p:spPr>
          <a:xfrm>
            <a:off x="627881" y="5072634"/>
            <a:ext cx="7888250"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#3 How do I receive it?</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8667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out)">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02323" y="4420837"/>
            <a:ext cx="4985239" cy="369332"/>
          </a:xfrm>
          <a:prstGeom prst="rect">
            <a:avLst/>
          </a:prstGeom>
          <a:solidFill>
            <a:srgbClr val="FFFF00"/>
          </a:solidFill>
        </p:spPr>
        <p:txBody>
          <a:bodyPr wrap="square" rtlCol="0">
            <a:spAutoFit/>
          </a:bodyPr>
          <a:lstStyle/>
          <a:p>
            <a:endParaRPr lang="en-US" dirty="0"/>
          </a:p>
        </p:txBody>
      </p:sp>
      <p:sp>
        <p:nvSpPr>
          <p:cNvPr id="9" name="TextBox 8"/>
          <p:cNvSpPr txBox="1"/>
          <p:nvPr/>
        </p:nvSpPr>
        <p:spPr>
          <a:xfrm>
            <a:off x="1002323" y="4146803"/>
            <a:ext cx="6963507" cy="369332"/>
          </a:xfrm>
          <a:prstGeom prst="rect">
            <a:avLst/>
          </a:prstGeom>
          <a:solidFill>
            <a:srgbClr val="FFFF00"/>
          </a:solidFill>
        </p:spPr>
        <p:txBody>
          <a:bodyPr wrap="square" rtlCol="0">
            <a:spAutoFit/>
          </a:bodyPr>
          <a:lstStyle/>
          <a:p>
            <a:endParaRPr lang="en-US" dirty="0"/>
          </a:p>
        </p:txBody>
      </p:sp>
      <p:sp>
        <p:nvSpPr>
          <p:cNvPr id="6" name="TextBox 5"/>
          <p:cNvSpPr txBox="1"/>
          <p:nvPr/>
        </p:nvSpPr>
        <p:spPr>
          <a:xfrm>
            <a:off x="5697415" y="3789484"/>
            <a:ext cx="2268415" cy="357319"/>
          </a:xfrm>
          <a:prstGeom prst="rect">
            <a:avLst/>
          </a:prstGeom>
          <a:solidFill>
            <a:srgbClr val="FFFF00"/>
          </a:solidFill>
        </p:spPr>
        <p:txBody>
          <a:bodyPr wrap="square" rtlCol="0">
            <a:spAutoFit/>
          </a:bodyPr>
          <a:lstStyle/>
          <a:p>
            <a:endParaRPr lang="en-US" dirty="0"/>
          </a:p>
        </p:txBody>
      </p:sp>
      <p:sp>
        <p:nvSpPr>
          <p:cNvPr id="2" name="Title 1"/>
          <p:cNvSpPr>
            <a:spLocks noGrp="1"/>
          </p:cNvSpPr>
          <p:nvPr>
            <p:ph type="title"/>
          </p:nvPr>
        </p:nvSpPr>
        <p:spPr/>
        <p:txBody>
          <a:bodyPr>
            <a:normAutofit/>
          </a:bodyPr>
          <a:lstStyle/>
          <a:p>
            <a:r>
              <a:rPr lang="en-US" sz="7200" dirty="0" smtClean="0"/>
              <a:t>How Important?</a:t>
            </a:r>
            <a:endParaRPr lang="en-US" sz="7200" dirty="0"/>
          </a:p>
        </p:txBody>
      </p:sp>
      <p:sp>
        <p:nvSpPr>
          <p:cNvPr id="3" name="Content Placeholder 2"/>
          <p:cNvSpPr>
            <a:spLocks noGrp="1"/>
          </p:cNvSpPr>
          <p:nvPr>
            <p:ph idx="1"/>
          </p:nvPr>
        </p:nvSpPr>
        <p:spPr>
          <a:noFill/>
          <a:ln>
            <a:noFill/>
          </a:ln>
        </p:spPr>
        <p:txBody>
          <a:bodyPr/>
          <a:lstStyle/>
          <a:p>
            <a:r>
              <a:rPr lang="en-US" sz="2400" dirty="0"/>
              <a:t>Now there was a Pharisee, a man named Nicodemus who was a member of the Jewish ruling council. </a:t>
            </a:r>
            <a:r>
              <a:rPr lang="en-US" sz="2400" baseline="30000" dirty="0"/>
              <a:t>2 </a:t>
            </a:r>
            <a:r>
              <a:rPr lang="en-US" sz="2400" dirty="0"/>
              <a:t>He came to Jesus at night and said, “Rabbi, we know that you are a teacher who has come from God. For no one could perform the signs you are doing if God were not with him</a:t>
            </a:r>
            <a:r>
              <a:rPr lang="en-US" sz="2400" dirty="0" smtClean="0"/>
              <a:t>.”</a:t>
            </a:r>
            <a:r>
              <a:rPr lang="en-US" sz="2400" baseline="30000" dirty="0" smtClean="0"/>
              <a:t>3</a:t>
            </a:r>
            <a:r>
              <a:rPr lang="en-US" sz="2400" baseline="30000" dirty="0"/>
              <a:t> </a:t>
            </a:r>
            <a:r>
              <a:rPr lang="en-US" sz="2400" dirty="0"/>
              <a:t>Jesus replied, “Very </a:t>
            </a:r>
            <a:r>
              <a:rPr lang="en-US" sz="2400" dirty="0" smtClean="0"/>
              <a:t>truly I </a:t>
            </a:r>
            <a:r>
              <a:rPr lang="en-US" sz="2400" dirty="0"/>
              <a:t>tell you, no one can see the kingdom of God </a:t>
            </a:r>
            <a:r>
              <a:rPr lang="en-US" sz="2400" dirty="0" smtClean="0"/>
              <a:t>unless </a:t>
            </a:r>
            <a:r>
              <a:rPr lang="en-US" sz="2400" dirty="0"/>
              <a:t>they are born again</a:t>
            </a:r>
            <a:r>
              <a:rPr lang="en-US" sz="2400" dirty="0" smtClean="0"/>
              <a:t>.” </a:t>
            </a:r>
            <a:r>
              <a:rPr lang="en-US" sz="2400" baseline="30000" dirty="0" smtClean="0"/>
              <a:t>4</a:t>
            </a:r>
            <a:r>
              <a:rPr lang="en-US" sz="2400" baseline="30000" dirty="0"/>
              <a:t> </a:t>
            </a:r>
            <a:r>
              <a:rPr lang="en-US" sz="2400" dirty="0"/>
              <a:t>“How can someone be born when they are old?” Nicodemus asked. “Surely they cannot enter a second time into their mother’s womb to be born!”</a:t>
            </a:r>
          </a:p>
          <a:p>
            <a:endParaRPr lang="en-US" dirty="0"/>
          </a:p>
        </p:txBody>
      </p:sp>
    </p:spTree>
    <p:extLst>
      <p:ext uri="{BB962C8B-B14F-4D97-AF65-F5344CB8AC3E}">
        <p14:creationId xmlns:p14="http://schemas.microsoft.com/office/powerpoint/2010/main" val="260252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273062" y="1890346"/>
            <a:ext cx="3789484" cy="369332"/>
          </a:xfrm>
          <a:prstGeom prst="rect">
            <a:avLst/>
          </a:prstGeom>
          <a:solidFill>
            <a:srgbClr val="FFFF00"/>
          </a:solidFill>
        </p:spPr>
        <p:txBody>
          <a:bodyPr wrap="square" rtlCol="0">
            <a:spAutoFit/>
          </a:bodyPr>
          <a:lstStyle/>
          <a:p>
            <a:endParaRPr lang="en-US" dirty="0"/>
          </a:p>
        </p:txBody>
      </p:sp>
      <p:sp>
        <p:nvSpPr>
          <p:cNvPr id="6" name="TextBox 5"/>
          <p:cNvSpPr txBox="1"/>
          <p:nvPr/>
        </p:nvSpPr>
        <p:spPr>
          <a:xfrm>
            <a:off x="967154" y="1283677"/>
            <a:ext cx="2901461" cy="369332"/>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967154" y="940777"/>
            <a:ext cx="7095392" cy="342900"/>
          </a:xfrm>
          <a:prstGeom prst="rect">
            <a:avLst/>
          </a:prstGeom>
          <a:solidFill>
            <a:srgbClr val="FFFF00"/>
          </a:solidFill>
        </p:spPr>
        <p:txBody>
          <a:bodyPr wrap="square" rtlCol="0">
            <a:spAutoFit/>
          </a:bodyPr>
          <a:lstStyle/>
          <a:p>
            <a:endParaRPr lang="en-US" dirty="0"/>
          </a:p>
        </p:txBody>
      </p:sp>
      <p:sp>
        <p:nvSpPr>
          <p:cNvPr id="4" name="TextBox 3"/>
          <p:cNvSpPr txBox="1"/>
          <p:nvPr/>
        </p:nvSpPr>
        <p:spPr>
          <a:xfrm>
            <a:off x="3446585" y="545123"/>
            <a:ext cx="4615961" cy="395654"/>
          </a:xfrm>
          <a:prstGeom prst="rect">
            <a:avLst/>
          </a:prstGeom>
          <a:solidFill>
            <a:srgbClr val="FFFF00"/>
          </a:solidFill>
        </p:spPr>
        <p:txBody>
          <a:bodyPr wrap="square" rtlCol="0">
            <a:spAutoFit/>
          </a:bodyPr>
          <a:lstStyle/>
          <a:p>
            <a:endParaRPr lang="en-US" dirty="0"/>
          </a:p>
        </p:txBody>
      </p:sp>
      <p:sp>
        <p:nvSpPr>
          <p:cNvPr id="3" name="Content Placeholder 2"/>
          <p:cNvSpPr>
            <a:spLocks noGrp="1"/>
          </p:cNvSpPr>
          <p:nvPr>
            <p:ph idx="1"/>
          </p:nvPr>
        </p:nvSpPr>
        <p:spPr>
          <a:xfrm>
            <a:off x="802386" y="545123"/>
            <a:ext cx="7543800" cy="5802923"/>
          </a:xfrm>
        </p:spPr>
        <p:txBody>
          <a:bodyPr>
            <a:normAutofit/>
          </a:bodyPr>
          <a:lstStyle/>
          <a:p>
            <a:r>
              <a:rPr lang="en-US" sz="2400" baseline="30000" dirty="0"/>
              <a:t>5 </a:t>
            </a:r>
            <a:r>
              <a:rPr lang="en-US" sz="2400" dirty="0"/>
              <a:t>Jesus answered, “Very truly I tell you, no one can enter the kingdom of God unless they are born of water and the Spirit. </a:t>
            </a:r>
            <a:r>
              <a:rPr lang="en-US" sz="2400" baseline="30000" dirty="0"/>
              <a:t>6 </a:t>
            </a:r>
            <a:r>
              <a:rPr lang="en-US" sz="2400" dirty="0"/>
              <a:t>Flesh gives birth to flesh, but the </a:t>
            </a:r>
            <a:r>
              <a:rPr lang="en-US" sz="2400" dirty="0" smtClean="0"/>
              <a:t>Spirit</a:t>
            </a:r>
            <a:r>
              <a:rPr lang="en-US" sz="2400" baseline="30000" dirty="0"/>
              <a:t> </a:t>
            </a:r>
            <a:r>
              <a:rPr lang="en-US" sz="2400" dirty="0" smtClean="0"/>
              <a:t>gives </a:t>
            </a:r>
            <a:r>
              <a:rPr lang="en-US" sz="2400" dirty="0"/>
              <a:t>birth to spirit. </a:t>
            </a:r>
            <a:r>
              <a:rPr lang="en-US" sz="2400" baseline="30000" dirty="0"/>
              <a:t>7 </a:t>
            </a:r>
            <a:r>
              <a:rPr lang="en-US" sz="2400" dirty="0"/>
              <a:t>You should not be surprised at my saying, ‘</a:t>
            </a:r>
            <a:r>
              <a:rPr lang="en-US" sz="2400" dirty="0" smtClean="0"/>
              <a:t>You </a:t>
            </a:r>
            <a:r>
              <a:rPr lang="en-US" sz="2400" dirty="0"/>
              <a:t>must be born again.’ </a:t>
            </a:r>
            <a:r>
              <a:rPr lang="en-US" sz="2400" baseline="30000" dirty="0"/>
              <a:t>8 </a:t>
            </a:r>
            <a:r>
              <a:rPr lang="en-US" sz="2400" dirty="0"/>
              <a:t>The wind blows wherever it pleases. You hear its sound, but you cannot tell where it comes from or where it is going. So it is with everyone born of the Spirit</a:t>
            </a:r>
            <a:r>
              <a:rPr lang="en-US" sz="2400" dirty="0" smtClean="0"/>
              <a:t>.” </a:t>
            </a:r>
            <a:r>
              <a:rPr lang="en-US" sz="2400" baseline="30000" dirty="0" smtClean="0"/>
              <a:t>9</a:t>
            </a:r>
            <a:r>
              <a:rPr lang="en-US" sz="2400" baseline="30000" dirty="0"/>
              <a:t> </a:t>
            </a:r>
            <a:r>
              <a:rPr lang="en-US" sz="2400" dirty="0"/>
              <a:t>“How can this be?” Nicodemus </a:t>
            </a:r>
            <a:r>
              <a:rPr lang="en-US" sz="2400" dirty="0" smtClean="0"/>
              <a:t>asked. </a:t>
            </a:r>
            <a:r>
              <a:rPr lang="en-US" sz="2400" baseline="30000" dirty="0" smtClean="0"/>
              <a:t>10</a:t>
            </a:r>
            <a:r>
              <a:rPr lang="en-US" sz="2400" baseline="30000" dirty="0"/>
              <a:t> </a:t>
            </a:r>
            <a:r>
              <a:rPr lang="en-US" sz="2400" dirty="0"/>
              <a:t>“You are Israel’s teacher,” said Jesus, “and do you not understand these things? </a:t>
            </a:r>
            <a:r>
              <a:rPr lang="en-US" sz="2400" baseline="30000" dirty="0"/>
              <a:t>11 </a:t>
            </a:r>
            <a:r>
              <a:rPr lang="en-US" sz="2400" dirty="0"/>
              <a:t>Very truly I tell you, we speak of what we know, and we testify to what we have seen, but still you people do not accept our testimony. </a:t>
            </a:r>
            <a:r>
              <a:rPr lang="en-US" sz="2400" baseline="30000" dirty="0"/>
              <a:t>12 </a:t>
            </a:r>
            <a:r>
              <a:rPr lang="en-US" sz="2400" dirty="0"/>
              <a:t>I have spoken to you of earthly things and you do not believe; how then will you believe if I speak of heavenly things? </a:t>
            </a:r>
          </a:p>
        </p:txBody>
      </p:sp>
    </p:spTree>
    <p:extLst>
      <p:ext uri="{BB962C8B-B14F-4D97-AF65-F5344CB8AC3E}">
        <p14:creationId xmlns:p14="http://schemas.microsoft.com/office/powerpoint/2010/main" val="54964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5"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WHAT is it?</a:t>
            </a:r>
            <a:endParaRPr lang="en-US" sz="7200" dirty="0"/>
          </a:p>
        </p:txBody>
      </p:sp>
      <p:sp>
        <p:nvSpPr>
          <p:cNvPr id="3" name="Content Placeholder 2"/>
          <p:cNvSpPr>
            <a:spLocks noGrp="1"/>
          </p:cNvSpPr>
          <p:nvPr>
            <p:ph idx="1"/>
          </p:nvPr>
        </p:nvSpPr>
        <p:spPr>
          <a:xfrm>
            <a:off x="802386" y="2121407"/>
            <a:ext cx="7543800" cy="4382909"/>
          </a:xfrm>
        </p:spPr>
        <p:txBody>
          <a:bodyPr>
            <a:normAutofit lnSpcReduction="10000"/>
          </a:bodyPr>
          <a:lstStyle/>
          <a:p>
            <a:r>
              <a:rPr lang="en-US" sz="2400" dirty="0" smtClean="0"/>
              <a:t> 75% of Americans say they would NOT want a “Born Again Christian” as a neighbor.</a:t>
            </a:r>
          </a:p>
          <a:p>
            <a:r>
              <a:rPr lang="en-US" sz="2400" dirty="0"/>
              <a:t> </a:t>
            </a:r>
            <a:r>
              <a:rPr lang="en-US" sz="2400" dirty="0" smtClean="0"/>
              <a:t>Because most people think it is a deep, cathartic, emotional experience that is primarily for people that need that experience. </a:t>
            </a:r>
          </a:p>
          <a:p>
            <a:r>
              <a:rPr lang="en-US" sz="2400" dirty="0"/>
              <a:t> </a:t>
            </a:r>
            <a:r>
              <a:rPr lang="en-US" sz="2400" dirty="0" smtClean="0"/>
              <a:t>In other words…it’s for people who are spiritually seeking. People who’ve hit rock bottom in their life. People in jail, drug dealers, drug addicts, prostitutes, homeless, etc. </a:t>
            </a:r>
          </a:p>
          <a:p>
            <a:r>
              <a:rPr lang="en-US" sz="2400" dirty="0"/>
              <a:t> </a:t>
            </a:r>
            <a:r>
              <a:rPr lang="en-US" sz="2400" dirty="0" smtClean="0"/>
              <a:t>Studies have shown that “faith based” rehabilitation programs work better than any others.</a:t>
            </a:r>
          </a:p>
        </p:txBody>
      </p:sp>
    </p:spTree>
    <p:extLst>
      <p:ext uri="{BB962C8B-B14F-4D97-AF65-F5344CB8AC3E}">
        <p14:creationId xmlns:p14="http://schemas.microsoft.com/office/powerpoint/2010/main" val="401549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smtClean="0"/>
              <a:t>WHAT is it?</a:t>
            </a:r>
            <a:endParaRPr lang="en-US" sz="7200" dirty="0"/>
          </a:p>
        </p:txBody>
      </p:sp>
      <p:sp>
        <p:nvSpPr>
          <p:cNvPr id="3" name="Content Placeholder 2"/>
          <p:cNvSpPr>
            <a:spLocks noGrp="1"/>
          </p:cNvSpPr>
          <p:nvPr>
            <p:ph idx="1"/>
          </p:nvPr>
        </p:nvSpPr>
        <p:spPr>
          <a:xfrm>
            <a:off x="802386" y="2121407"/>
            <a:ext cx="7543800" cy="4382909"/>
          </a:xfrm>
        </p:spPr>
        <p:txBody>
          <a:bodyPr>
            <a:normAutofit/>
          </a:bodyPr>
          <a:lstStyle/>
          <a:p>
            <a:r>
              <a:rPr lang="en-US" sz="2400" dirty="0" smtClean="0"/>
              <a:t> Some Christians believe it is baptism.</a:t>
            </a:r>
          </a:p>
          <a:p>
            <a:r>
              <a:rPr lang="en-US" sz="2400" dirty="0" smtClean="0"/>
              <a:t>Other Christians argue that it could not be baptism because Nicodemus lived under the “Old Law”. </a:t>
            </a:r>
          </a:p>
          <a:p>
            <a:r>
              <a:rPr lang="en-US" sz="2400" dirty="0"/>
              <a:t> </a:t>
            </a:r>
            <a:r>
              <a:rPr lang="en-US" sz="2400" dirty="0" smtClean="0"/>
              <a:t>They also point out that Jesus acted surprised that Nicodemus, being “Israel's Teacher”, didn’t understand what he was talking about. </a:t>
            </a:r>
          </a:p>
          <a:p>
            <a:r>
              <a:rPr lang="en-US" sz="2400" dirty="0"/>
              <a:t> </a:t>
            </a:r>
            <a:r>
              <a:rPr lang="en-US" sz="2400" dirty="0" smtClean="0"/>
              <a:t>They will also say that the reference to water in verse 5 is spiritual in nature and not physical.</a:t>
            </a:r>
          </a:p>
        </p:txBody>
      </p:sp>
    </p:spTree>
    <p:extLst>
      <p:ext uri="{BB962C8B-B14F-4D97-AF65-F5344CB8AC3E}">
        <p14:creationId xmlns:p14="http://schemas.microsoft.com/office/powerpoint/2010/main" val="3224554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TM03090434[[fn=Wood Type]]</Template>
  <TotalTime>1417</TotalTime>
  <Words>517</Words>
  <Application>Microsoft Office PowerPoint</Application>
  <PresentationFormat>On-screen Show (4:3)</PresentationFormat>
  <Paragraphs>44</Paragraphs>
  <Slides>14</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Impact</vt:lpstr>
      <vt:lpstr>Rockwell</vt:lpstr>
      <vt:lpstr>Rockwell Condensed</vt:lpstr>
      <vt:lpstr>Tahoma</vt:lpstr>
      <vt:lpstr>Wingdings</vt:lpstr>
      <vt:lpstr>Wood Type</vt:lpstr>
      <vt:lpstr>Office Theme</vt:lpstr>
      <vt:lpstr>Happy Valentine’s Day!!!</vt:lpstr>
      <vt:lpstr>The New Birth</vt:lpstr>
      <vt:lpstr>John 3:1-15 –  Jesus Teaches Nicodemus</vt:lpstr>
      <vt:lpstr>PowerPoint Presentation</vt:lpstr>
      <vt:lpstr>PowerPoint Presentation</vt:lpstr>
      <vt:lpstr>How Important?</vt:lpstr>
      <vt:lpstr>PowerPoint Presentation</vt:lpstr>
      <vt:lpstr>WHAT is it?</vt:lpstr>
      <vt:lpstr>WHAT is it?</vt:lpstr>
      <vt:lpstr>WHAT is it?</vt:lpstr>
      <vt:lpstr>How TO RECEIVE IT?</vt:lpstr>
      <vt:lpstr>How TO RECEIVE IT?</vt:lpstr>
      <vt:lpstr>How TO RECEIVE IT?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Born Again</dc:title>
  <dc:creator>Looney, Jay</dc:creator>
  <cp:lastModifiedBy>Looney, Jay</cp:lastModifiedBy>
  <cp:revision>29</cp:revision>
  <dcterms:created xsi:type="dcterms:W3CDTF">2016-02-13T22:17:06Z</dcterms:created>
  <dcterms:modified xsi:type="dcterms:W3CDTF">2016-02-14T21:54:53Z</dcterms:modified>
</cp:coreProperties>
</file>