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82" r:id="rId2"/>
    <p:sldId id="256" r:id="rId3"/>
    <p:sldId id="284" r:id="rId4"/>
    <p:sldId id="283" r:id="rId5"/>
    <p:sldId id="273" r:id="rId6"/>
    <p:sldId id="274" r:id="rId7"/>
    <p:sldId id="275" r:id="rId8"/>
    <p:sldId id="277" r:id="rId9"/>
    <p:sldId id="285" r:id="rId10"/>
    <p:sldId id="278" r:id="rId11"/>
    <p:sldId id="286" r:id="rId12"/>
    <p:sldId id="280" r:id="rId13"/>
    <p:sldId id="259" r:id="rId14"/>
    <p:sldId id="287" r:id="rId15"/>
    <p:sldId id="288" r:id="rId16"/>
    <p:sldId id="289" r:id="rId17"/>
    <p:sldId id="290" r:id="rId18"/>
    <p:sldId id="260" r:id="rId19"/>
    <p:sldId id="261" r:id="rId20"/>
    <p:sldId id="262" r:id="rId21"/>
    <p:sldId id="264" r:id="rId22"/>
    <p:sldId id="265" r:id="rId23"/>
    <p:sldId id="267" r:id="rId24"/>
    <p:sldId id="268" r:id="rId25"/>
    <p:sldId id="269" r:id="rId26"/>
    <p:sldId id="270" r:id="rId27"/>
    <p:sldId id="271" r:id="rId28"/>
    <p:sldId id="272" r:id="rId29"/>
    <p:sldId id="266" r:id="rId30"/>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2" autoAdjust="0"/>
    <p:restoredTop sz="86696" autoAdjust="0"/>
  </p:normalViewPr>
  <p:slideViewPr>
    <p:cSldViewPr snapToGrid="0">
      <p:cViewPr varScale="1">
        <p:scale>
          <a:sx n="81" d="100"/>
          <a:sy n="81" d="100"/>
        </p:scale>
        <p:origin x="120" y="29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81BD78EE-5ACB-42F9-9E5F-9217E38CA47A}" type="datetimeFigureOut">
              <a:rPr lang="en-US" smtClean="0"/>
              <a:t>4/2/2017</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A1AC3D8D-A77F-45A3-A829-7F38197A33D5}" type="slidenum">
              <a:rPr lang="en-US" smtClean="0"/>
              <a:t>‹#›</a:t>
            </a:fld>
            <a:endParaRPr lang="en-US"/>
          </a:p>
        </p:txBody>
      </p:sp>
    </p:spTree>
    <p:extLst>
      <p:ext uri="{BB962C8B-B14F-4D97-AF65-F5344CB8AC3E}">
        <p14:creationId xmlns:p14="http://schemas.microsoft.com/office/powerpoint/2010/main" val="37981368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705" y="0"/>
            <a:ext cx="3066733" cy="452974"/>
          </a:xfrm>
          <a:prstGeom prst="rect">
            <a:avLst/>
          </a:prstGeom>
        </p:spPr>
        <p:txBody>
          <a:bodyPr vert="horz" lIns="91440" tIns="45720" rIns="91440" bIns="45720" rtlCol="0"/>
          <a:lstStyle>
            <a:lvl1pPr algn="r">
              <a:defRPr sz="1200"/>
            </a:lvl1pPr>
          </a:lstStyle>
          <a:p>
            <a:fld id="{03C105F6-864B-4044-8C20-1B0585792597}" type="datetimeFigureOut">
              <a:rPr lang="en-US" smtClean="0"/>
              <a:t>4/2/2017</a:t>
            </a:fld>
            <a:endParaRPr lang="en-US"/>
          </a:p>
        </p:txBody>
      </p:sp>
      <p:sp>
        <p:nvSpPr>
          <p:cNvPr id="4" name="Slide Image Placeholder 3"/>
          <p:cNvSpPr>
            <a:spLocks noGrp="1" noRot="1" noChangeAspect="1"/>
          </p:cNvSpPr>
          <p:nvPr>
            <p:ph type="sldImg" idx="2"/>
          </p:nvPr>
        </p:nvSpPr>
        <p:spPr>
          <a:xfrm>
            <a:off x="830263" y="1128713"/>
            <a:ext cx="5416550" cy="30464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344780"/>
            <a:ext cx="5661660" cy="355481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575141"/>
            <a:ext cx="3066733" cy="452973"/>
          </a:xfrm>
          <a:prstGeom prst="rect">
            <a:avLst/>
          </a:prstGeom>
        </p:spPr>
        <p:txBody>
          <a:bodyPr vert="horz" lIns="91440" tIns="45720" rIns="91440" bIns="45720" rtlCol="0" anchor="b"/>
          <a:lstStyle>
            <a:lvl1pPr algn="r">
              <a:defRPr sz="1200"/>
            </a:lvl1pPr>
          </a:lstStyle>
          <a:p>
            <a:fld id="{6070146C-A784-4D10-9A03-1DC830749675}" type="slidenum">
              <a:rPr lang="en-US" smtClean="0"/>
              <a:t>‹#›</a:t>
            </a:fld>
            <a:endParaRPr lang="en-US"/>
          </a:p>
        </p:txBody>
      </p:sp>
    </p:spTree>
    <p:extLst>
      <p:ext uri="{BB962C8B-B14F-4D97-AF65-F5344CB8AC3E}">
        <p14:creationId xmlns:p14="http://schemas.microsoft.com/office/powerpoint/2010/main" val="583014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70146C-A784-4D10-9A03-1DC830749675}" type="slidenum">
              <a:rPr lang="en-US" smtClean="0"/>
              <a:t>2</a:t>
            </a:fld>
            <a:endParaRPr lang="en-US"/>
          </a:p>
        </p:txBody>
      </p:sp>
    </p:spTree>
    <p:extLst>
      <p:ext uri="{BB962C8B-B14F-4D97-AF65-F5344CB8AC3E}">
        <p14:creationId xmlns:p14="http://schemas.microsoft.com/office/powerpoint/2010/main" val="686076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F44731D-9A60-492C-95DA-7F7242E471EF}" type="datetimeFigureOut">
              <a:rPr lang="en-US" smtClean="0"/>
              <a:t>4/2/2017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297811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4731D-9A60-492C-95DA-7F7242E471EF}" type="datetimeFigureOut">
              <a:rPr lang="en-US" smtClean="0"/>
              <a:t>4/2/2017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1288117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4731D-9A60-492C-95DA-7F7242E471EF}" type="datetimeFigureOut">
              <a:rPr lang="en-US" smtClean="0"/>
              <a:t>4/2/2017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2996807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4731D-9A60-492C-95DA-7F7242E471EF}" type="datetimeFigureOut">
              <a:rPr lang="en-US" smtClean="0"/>
              <a:t>4/2/2017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2789191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44731D-9A60-492C-95DA-7F7242E471EF}" type="datetimeFigureOut">
              <a:rPr lang="en-US" smtClean="0"/>
              <a:t>4/2/2017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1067800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44731D-9A60-492C-95DA-7F7242E471EF}" type="datetimeFigureOut">
              <a:rPr lang="en-US" smtClean="0"/>
              <a:t>4/2/2017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91900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44731D-9A60-492C-95DA-7F7242E471EF}" type="datetimeFigureOut">
              <a:rPr lang="en-US" smtClean="0"/>
              <a:t>4/2/2017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1318350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F44731D-9A60-492C-95DA-7F7242E471EF}" type="datetimeFigureOut">
              <a:rPr lang="en-US" smtClean="0"/>
              <a:t>4/2/2017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165228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4731D-9A60-492C-95DA-7F7242E471EF}" type="datetimeFigureOut">
              <a:rPr lang="en-US" smtClean="0"/>
              <a:t>4/2/2017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4202383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44731D-9A60-492C-95DA-7F7242E471EF}" type="datetimeFigureOut">
              <a:rPr lang="en-US" smtClean="0"/>
              <a:t>4/2/2017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4216699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44731D-9A60-492C-95DA-7F7242E471EF}" type="datetimeFigureOut">
              <a:rPr lang="en-US" smtClean="0"/>
              <a:t>4/2/2017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367D03-A416-47DC-953D-2E61EE92C2C5}" type="slidenum">
              <a:rPr lang="en-US" smtClean="0"/>
              <a:t>‹#›</a:t>
            </a:fld>
            <a:endParaRPr lang="en-US"/>
          </a:p>
        </p:txBody>
      </p:sp>
    </p:spTree>
    <p:extLst>
      <p:ext uri="{BB962C8B-B14F-4D97-AF65-F5344CB8AC3E}">
        <p14:creationId xmlns:p14="http://schemas.microsoft.com/office/powerpoint/2010/main" val="890805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4731D-9A60-492C-95DA-7F7242E471EF}" type="datetimeFigureOut">
              <a:rPr lang="en-US" smtClean="0"/>
              <a:t>4/2/2017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367D03-A416-47DC-953D-2E61EE92C2C5}" type="slidenum">
              <a:rPr lang="en-US" smtClean="0"/>
              <a:t>‹#›</a:t>
            </a:fld>
            <a:endParaRPr lang="en-US"/>
          </a:p>
        </p:txBody>
      </p:sp>
    </p:spTree>
    <p:extLst>
      <p:ext uri="{BB962C8B-B14F-4D97-AF65-F5344CB8AC3E}">
        <p14:creationId xmlns:p14="http://schemas.microsoft.com/office/powerpoint/2010/main" val="676142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blegateway.com/passage/?search=Psalm+16:9&amp;version=KJV" TargetMode="External"/><Relationship Id="rId2" Type="http://schemas.openxmlformats.org/officeDocument/2006/relationships/hyperlink" Target="https://www.biblegateway.com/passage/?search=Job+6:11&amp;version=KJ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biblegateway.com/passage/?search=Proverbs+19:18&amp;version=KJV" TargetMode="External"/><Relationship Id="rId2" Type="http://schemas.openxmlformats.org/officeDocument/2006/relationships/hyperlink" Target="https://www.biblegateway.com/passage/?search=Proverbs+14:32&amp;version=KJV"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Proverbs+26:12&amp;version=KJV"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4968"/>
            <a:ext cx="10515600" cy="5881995"/>
          </a:xfrm>
        </p:spPr>
        <p:txBody>
          <a:bodyPr/>
          <a:lstStyle/>
          <a:p>
            <a:r>
              <a:rPr lang="en-US" sz="7200" b="1" dirty="0">
                <a:solidFill>
                  <a:schemeClr val="accent4">
                    <a:lumMod val="50000"/>
                  </a:schemeClr>
                </a:solidFill>
              </a:rPr>
              <a:t>There is hope </a:t>
            </a:r>
          </a:p>
          <a:p>
            <a:r>
              <a:rPr lang="en-US" sz="7200" b="1" dirty="0">
                <a:solidFill>
                  <a:schemeClr val="accent4">
                    <a:lumMod val="50000"/>
                  </a:schemeClr>
                </a:solidFill>
              </a:rPr>
              <a:t>   for everyone</a:t>
            </a:r>
          </a:p>
          <a:p>
            <a:r>
              <a:rPr lang="en-US" sz="7200" b="1" dirty="0">
                <a:solidFill>
                  <a:schemeClr val="accent4">
                    <a:lumMod val="50000"/>
                  </a:schemeClr>
                </a:solidFill>
              </a:rPr>
              <a:t>     who will obey God!</a:t>
            </a:r>
          </a:p>
          <a:p>
            <a:endParaRPr lang="en-US" sz="7200" b="1" dirty="0">
              <a:solidFill>
                <a:schemeClr val="accent4">
                  <a:lumMod val="50000"/>
                </a:schemeClr>
              </a:solidFill>
            </a:endParaRPr>
          </a:p>
          <a:p>
            <a:endParaRPr lang="en-US" sz="7200" b="1" dirty="0">
              <a:solidFill>
                <a:schemeClr val="accent4">
                  <a:lumMod val="50000"/>
                </a:schemeClr>
              </a:solidFill>
            </a:endParaRPr>
          </a:p>
          <a:p>
            <a:endParaRPr lang="en-US" dirty="0"/>
          </a:p>
          <a:p>
            <a:endParaRPr lang="en-US" dirty="0"/>
          </a:p>
        </p:txBody>
      </p:sp>
    </p:spTree>
    <p:extLst>
      <p:ext uri="{BB962C8B-B14F-4D97-AF65-F5344CB8AC3E}">
        <p14:creationId xmlns:p14="http://schemas.microsoft.com/office/powerpoint/2010/main" val="1160943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FF0000"/>
                </a:solidFill>
              </a:rPr>
              <a:t>Who in the Bible had hope?</a:t>
            </a:r>
          </a:p>
        </p:txBody>
      </p:sp>
      <p:sp>
        <p:nvSpPr>
          <p:cNvPr id="3" name="Content Placeholder 2"/>
          <p:cNvSpPr>
            <a:spLocks noGrp="1"/>
          </p:cNvSpPr>
          <p:nvPr>
            <p:ph idx="1"/>
          </p:nvPr>
        </p:nvSpPr>
        <p:spPr>
          <a:xfrm>
            <a:off x="0" y="1825624"/>
            <a:ext cx="12192000" cy="5032375"/>
          </a:xfrm>
        </p:spPr>
        <p:txBody>
          <a:bodyPr/>
          <a:lstStyle/>
          <a:p>
            <a:r>
              <a:rPr lang="en-US" sz="3600" dirty="0">
                <a:hlinkClick r:id="rId2"/>
              </a:rPr>
              <a:t>Job 6:11</a:t>
            </a:r>
            <a:r>
              <a:rPr lang="en-US" sz="3600" dirty="0"/>
              <a:t>    </a:t>
            </a:r>
            <a:r>
              <a:rPr lang="en-US" sz="3600" b="1" u="sng" dirty="0">
                <a:solidFill>
                  <a:srgbClr val="7030A0"/>
                </a:solidFill>
              </a:rPr>
              <a:t>Job</a:t>
            </a:r>
          </a:p>
          <a:p>
            <a:r>
              <a:rPr lang="en-US" sz="3600" dirty="0"/>
              <a:t>What is my strength, that I should </a:t>
            </a:r>
            <a:r>
              <a:rPr lang="en-US" sz="3600" b="1" u="sng" dirty="0">
                <a:solidFill>
                  <a:srgbClr val="0070C0"/>
                </a:solidFill>
              </a:rPr>
              <a:t>hope</a:t>
            </a:r>
            <a:r>
              <a:rPr lang="en-US" sz="3600" dirty="0"/>
              <a:t>? and what is mine end, that I should prolong my life?</a:t>
            </a:r>
          </a:p>
          <a:p>
            <a:endParaRPr lang="en-US" sz="3600" dirty="0"/>
          </a:p>
          <a:p>
            <a:r>
              <a:rPr lang="en-US" sz="3600" dirty="0">
                <a:hlinkClick r:id="rId3"/>
              </a:rPr>
              <a:t>Psalm 16:9</a:t>
            </a:r>
            <a:r>
              <a:rPr lang="en-US" sz="3600" dirty="0"/>
              <a:t>  </a:t>
            </a:r>
            <a:r>
              <a:rPr lang="en-US" sz="3600" b="1" u="sng" dirty="0">
                <a:solidFill>
                  <a:srgbClr val="7030A0"/>
                </a:solidFill>
              </a:rPr>
              <a:t>David</a:t>
            </a:r>
          </a:p>
          <a:p>
            <a:r>
              <a:rPr lang="en-US" sz="3600" dirty="0"/>
              <a:t>Therefore my heart is glad, and my glory </a:t>
            </a:r>
            <a:r>
              <a:rPr lang="en-US" sz="3600" dirty="0" err="1"/>
              <a:t>rejoiceth</a:t>
            </a:r>
            <a:r>
              <a:rPr lang="en-US" sz="3600" dirty="0"/>
              <a:t>: my flesh also shall rest </a:t>
            </a:r>
            <a:r>
              <a:rPr lang="en-US" sz="3600" b="1" u="sng" dirty="0">
                <a:solidFill>
                  <a:srgbClr val="0070C0"/>
                </a:solidFill>
              </a:rPr>
              <a:t>in hope</a:t>
            </a:r>
            <a:r>
              <a:rPr lang="en-US" sz="3600" dirty="0"/>
              <a:t>.</a:t>
            </a:r>
          </a:p>
          <a:p>
            <a:endParaRPr lang="en-US" dirty="0"/>
          </a:p>
          <a:p>
            <a:endParaRPr lang="en-US" dirty="0"/>
          </a:p>
        </p:txBody>
      </p:sp>
    </p:spTree>
    <p:extLst>
      <p:ext uri="{BB962C8B-B14F-4D97-AF65-F5344CB8AC3E}">
        <p14:creationId xmlns:p14="http://schemas.microsoft.com/office/powerpoint/2010/main" val="3947535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7030A0"/>
                </a:solidFill>
              </a:rPr>
              <a:t>Noah, a Preacher of </a:t>
            </a:r>
            <a:r>
              <a:rPr lang="en-US" b="1" u="sng" dirty="0" err="1">
                <a:solidFill>
                  <a:srgbClr val="7030A0"/>
                </a:solidFill>
              </a:rPr>
              <a:t>Righeousness</a:t>
            </a:r>
            <a:endParaRPr lang="en-US" b="1" u="sng" dirty="0">
              <a:solidFill>
                <a:srgbClr val="7030A0"/>
              </a:solidFill>
            </a:endParaRPr>
          </a:p>
        </p:txBody>
      </p:sp>
      <p:sp>
        <p:nvSpPr>
          <p:cNvPr id="3" name="Content Placeholder 2"/>
          <p:cNvSpPr>
            <a:spLocks noGrp="1"/>
          </p:cNvSpPr>
          <p:nvPr>
            <p:ph idx="1"/>
          </p:nvPr>
        </p:nvSpPr>
        <p:spPr>
          <a:xfrm>
            <a:off x="-206478" y="1484106"/>
            <a:ext cx="12398477" cy="5373894"/>
          </a:xfrm>
        </p:spPr>
        <p:txBody>
          <a:bodyPr>
            <a:normAutofit fontScale="85000" lnSpcReduction="20000"/>
          </a:bodyPr>
          <a:lstStyle/>
          <a:p>
            <a:r>
              <a:rPr lang="en-US" sz="4200" b="1" u="sng" dirty="0">
                <a:solidFill>
                  <a:srgbClr val="7030A0"/>
                </a:solidFill>
              </a:rPr>
              <a:t>2 Peter 2:5</a:t>
            </a:r>
            <a:r>
              <a:rPr lang="en-US" sz="4200" b="1" u="sng" baseline="30000" dirty="0">
                <a:solidFill>
                  <a:srgbClr val="7030A0"/>
                </a:solidFill>
              </a:rPr>
              <a:t> </a:t>
            </a:r>
            <a:r>
              <a:rPr lang="en-US" sz="4200" b="1" u="sng" dirty="0">
                <a:solidFill>
                  <a:srgbClr val="7030A0"/>
                </a:solidFill>
              </a:rPr>
              <a:t> </a:t>
            </a:r>
            <a:r>
              <a:rPr lang="en-US" sz="4200" b="1" dirty="0"/>
              <a:t>And spared not the old world, but saved Noah the eighth person, </a:t>
            </a:r>
            <a:r>
              <a:rPr lang="en-US" sz="4200" b="1" dirty="0">
                <a:solidFill>
                  <a:srgbClr val="7030A0"/>
                </a:solidFill>
              </a:rPr>
              <a:t>a preacher of righteousness</a:t>
            </a:r>
            <a:r>
              <a:rPr lang="en-US" sz="4200" b="1" dirty="0"/>
              <a:t>, bringing in the flood upon the world of the ungodly;  </a:t>
            </a:r>
          </a:p>
          <a:p>
            <a:r>
              <a:rPr lang="en-US" sz="4200" b="1" dirty="0"/>
              <a:t>  </a:t>
            </a:r>
            <a:r>
              <a:rPr lang="en-US" sz="4200" b="1" u="sng" dirty="0">
                <a:solidFill>
                  <a:srgbClr val="FF0000"/>
                </a:solidFill>
              </a:rPr>
              <a:t>To Live in righteousness is to live with hope!</a:t>
            </a:r>
          </a:p>
          <a:p>
            <a:r>
              <a:rPr lang="en-US" sz="4200" b="1" dirty="0">
                <a:solidFill>
                  <a:srgbClr val="FF0000"/>
                </a:solidFill>
              </a:rPr>
              <a:t>     </a:t>
            </a:r>
            <a:r>
              <a:rPr lang="en-US" sz="4200" b="1" u="sng" dirty="0"/>
              <a:t>Remember what </a:t>
            </a:r>
            <a:r>
              <a:rPr lang="en-US" sz="4200" b="1" u="sng" dirty="0" err="1"/>
              <a:t>Baalam</a:t>
            </a:r>
            <a:r>
              <a:rPr lang="en-US" sz="4200" b="1" u="sng" dirty="0"/>
              <a:t> said:</a:t>
            </a:r>
          </a:p>
          <a:p>
            <a:r>
              <a:rPr lang="en-US" sz="4200" b="1" dirty="0"/>
              <a:t>        </a:t>
            </a:r>
            <a:r>
              <a:rPr lang="en-US" sz="4200" b="1" u="sng" dirty="0"/>
              <a:t>Numbers 23:1-12   </a:t>
            </a:r>
            <a:r>
              <a:rPr lang="en-US" sz="4200" dirty="0"/>
              <a:t>Not only did Balaam covet the death of the righteous, but he said, </a:t>
            </a:r>
            <a:r>
              <a:rPr lang="en-US" sz="4200" b="1" u="sng" dirty="0"/>
              <a:t>"Let my last end be like his.".</a:t>
            </a:r>
          </a:p>
          <a:p>
            <a:r>
              <a:rPr lang="en-US" sz="4200" dirty="0"/>
              <a:t>                                  Numbers 23:10  Who can count the dust of </a:t>
            </a:r>
            <a:r>
              <a:rPr lang="en-US" sz="4200" dirty="0" err="1"/>
              <a:t>Jacob,and</a:t>
            </a:r>
            <a:r>
              <a:rPr lang="en-US" sz="4200" dirty="0"/>
              <a:t> the number of the fourth part of Israel? Let me die the death of the </a:t>
            </a:r>
            <a:r>
              <a:rPr lang="en-US" sz="4200" dirty="0" err="1"/>
              <a:t>righteous,and</a:t>
            </a:r>
            <a:r>
              <a:rPr lang="en-US" sz="4200" dirty="0"/>
              <a:t> let my last end be like his!</a:t>
            </a:r>
            <a:endParaRPr lang="en-US" sz="4200" b="1" u="sng" dirty="0"/>
          </a:p>
          <a:p>
            <a:r>
              <a:rPr lang="en-US" sz="4000" b="1" u="sng" dirty="0">
                <a:solidFill>
                  <a:srgbClr val="FF0000"/>
                </a:solidFill>
              </a:rPr>
              <a:t>     </a:t>
            </a:r>
          </a:p>
          <a:p>
            <a:endParaRPr lang="en-US" dirty="0"/>
          </a:p>
        </p:txBody>
      </p:sp>
    </p:spTree>
    <p:extLst>
      <p:ext uri="{BB962C8B-B14F-4D97-AF65-F5344CB8AC3E}">
        <p14:creationId xmlns:p14="http://schemas.microsoft.com/office/powerpoint/2010/main" val="3735549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 calcmode="lin" valueType="num">
                                      <p:cBhvr>
                                        <p:cTn id="1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316" y="281961"/>
            <a:ext cx="11828207" cy="6374478"/>
          </a:xfrm>
        </p:spPr>
        <p:txBody>
          <a:bodyPr/>
          <a:lstStyle/>
          <a:p>
            <a:r>
              <a:rPr lang="en-US" sz="3600" dirty="0">
                <a:hlinkClick r:id="rId2"/>
              </a:rPr>
              <a:t>Proverbs 14:32</a:t>
            </a:r>
            <a:endParaRPr lang="en-US" sz="3600" dirty="0"/>
          </a:p>
          <a:p>
            <a:r>
              <a:rPr lang="en-US" sz="3600" dirty="0"/>
              <a:t>The wicked is driven away in his wickedness: but the righteous hath </a:t>
            </a:r>
            <a:r>
              <a:rPr lang="en-US" sz="3600" b="1" dirty="0"/>
              <a:t>hope</a:t>
            </a:r>
            <a:r>
              <a:rPr lang="en-US" sz="3600" dirty="0"/>
              <a:t> in his death.</a:t>
            </a:r>
          </a:p>
          <a:p>
            <a:r>
              <a:rPr lang="en-US" sz="3600" dirty="0">
                <a:hlinkClick r:id="rId3"/>
              </a:rPr>
              <a:t>Proverbs 19:18</a:t>
            </a:r>
            <a:endParaRPr lang="en-US" sz="3600" dirty="0"/>
          </a:p>
          <a:p>
            <a:r>
              <a:rPr lang="en-US" sz="3600" dirty="0"/>
              <a:t>Chasten thy son while there is </a:t>
            </a:r>
            <a:r>
              <a:rPr lang="en-US" sz="3600" b="1" dirty="0"/>
              <a:t>hope</a:t>
            </a:r>
            <a:r>
              <a:rPr lang="en-US" sz="3600" dirty="0"/>
              <a:t>, and let not thy soul spare for his crying.</a:t>
            </a:r>
          </a:p>
          <a:p>
            <a:r>
              <a:rPr lang="en-US" sz="3600" dirty="0">
                <a:hlinkClick r:id="rId4"/>
              </a:rPr>
              <a:t>Proverbs 26:12</a:t>
            </a:r>
            <a:endParaRPr lang="en-US" sz="3600" dirty="0"/>
          </a:p>
          <a:p>
            <a:r>
              <a:rPr lang="en-US" sz="3600" dirty="0" err="1"/>
              <a:t>Seest</a:t>
            </a:r>
            <a:r>
              <a:rPr lang="en-US" sz="3600" dirty="0"/>
              <a:t> thou a man wise in his own conceit? there is more </a:t>
            </a:r>
            <a:r>
              <a:rPr lang="en-US" sz="3600" b="1" dirty="0"/>
              <a:t>hope</a:t>
            </a:r>
            <a:r>
              <a:rPr lang="en-US" sz="3600" dirty="0"/>
              <a:t> of a fool than of him.</a:t>
            </a:r>
          </a:p>
          <a:p>
            <a:endParaRPr lang="en-US" dirty="0"/>
          </a:p>
        </p:txBody>
      </p:sp>
    </p:spTree>
    <p:extLst>
      <p:ext uri="{BB962C8B-B14F-4D97-AF65-F5344CB8AC3E}">
        <p14:creationId xmlns:p14="http://schemas.microsoft.com/office/powerpoint/2010/main" val="2983719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3">
                                            <p:txEl>
                                              <p:pRg st="4" end="4"/>
                                            </p:txEl>
                                          </p:spTgt>
                                        </p:tgtEl>
                                      </p:cBhvr>
                                    </p:animEffect>
                                  </p:childTnLst>
                                </p:cTn>
                              </p:par>
                              <p:par>
                                <p:cTn id="34" presetID="53" presetClass="entr" presetSubtype="16"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i="1" u="sng" dirty="0">
                <a:solidFill>
                  <a:srgbClr val="0070C0"/>
                </a:solidFill>
              </a:rPr>
              <a:t>Involved in our hope</a:t>
            </a:r>
          </a:p>
        </p:txBody>
      </p:sp>
      <p:sp>
        <p:nvSpPr>
          <p:cNvPr id="3" name="Content Placeholder 2"/>
          <p:cNvSpPr>
            <a:spLocks noGrp="1"/>
          </p:cNvSpPr>
          <p:nvPr>
            <p:ph idx="1"/>
          </p:nvPr>
        </p:nvSpPr>
        <p:spPr/>
        <p:txBody>
          <a:bodyPr/>
          <a:lstStyle/>
          <a:p>
            <a:pPr marL="0" indent="0">
              <a:buNone/>
            </a:pPr>
            <a:r>
              <a:rPr lang="en-US" sz="6000" b="1" dirty="0">
                <a:solidFill>
                  <a:srgbClr val="00B050"/>
                </a:solidFill>
              </a:rPr>
              <a:t>Did you know what is involved in our hope? </a:t>
            </a:r>
          </a:p>
          <a:p>
            <a:pPr marL="0" indent="0">
              <a:buNone/>
            </a:pPr>
            <a:endParaRPr lang="en-US" sz="4000" b="1" dirty="0">
              <a:solidFill>
                <a:srgbClr val="00B050"/>
              </a:solidFill>
            </a:endParaRPr>
          </a:p>
          <a:p>
            <a:endParaRPr lang="en-US" dirty="0"/>
          </a:p>
          <a:p>
            <a:endParaRPr lang="en-US" dirty="0"/>
          </a:p>
          <a:p>
            <a:endParaRPr lang="en-US" dirty="0"/>
          </a:p>
        </p:txBody>
      </p:sp>
    </p:spTree>
    <p:extLst>
      <p:ext uri="{BB962C8B-B14F-4D97-AF65-F5344CB8AC3E}">
        <p14:creationId xmlns:p14="http://schemas.microsoft.com/office/powerpoint/2010/main" val="1972706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6083" y="350785"/>
            <a:ext cx="11688097" cy="6246659"/>
          </a:xfrm>
        </p:spPr>
        <p:txBody>
          <a:bodyPr/>
          <a:lstStyle/>
          <a:p>
            <a:r>
              <a:rPr lang="en-US" sz="4000" b="1" u="sng" dirty="0">
                <a:solidFill>
                  <a:srgbClr val="0070C0"/>
                </a:solidFill>
              </a:rPr>
              <a:t>1.  We shall see Jesus face to face: </a:t>
            </a:r>
          </a:p>
          <a:p>
            <a:r>
              <a:rPr lang="en-US" sz="4400" dirty="0"/>
              <a:t>          Rev. 1:7-8</a:t>
            </a:r>
          </a:p>
          <a:p>
            <a:r>
              <a:rPr lang="en-US" sz="4400" baseline="30000" dirty="0"/>
              <a:t>    “7 </a:t>
            </a:r>
            <a:r>
              <a:rPr lang="en-US" sz="4400" dirty="0"/>
              <a:t>Behold, he cometh with clouds; and </a:t>
            </a:r>
            <a:r>
              <a:rPr lang="en-US" sz="4400" b="1" u="sng" dirty="0">
                <a:solidFill>
                  <a:srgbClr val="0070C0"/>
                </a:solidFill>
              </a:rPr>
              <a:t>every eye shall see him</a:t>
            </a:r>
            <a:r>
              <a:rPr lang="en-US" sz="4400" dirty="0"/>
              <a:t>, and they also which pierced him: and all </a:t>
            </a:r>
            <a:r>
              <a:rPr lang="en-US" sz="4400" dirty="0" err="1"/>
              <a:t>kindreds</a:t>
            </a:r>
            <a:r>
              <a:rPr lang="en-US" sz="4400" dirty="0"/>
              <a:t> of the earth shall wail because of him. Even so, Amen.</a:t>
            </a:r>
          </a:p>
          <a:p>
            <a:r>
              <a:rPr lang="en-US" sz="4400" baseline="30000" dirty="0"/>
              <a:t>8 </a:t>
            </a:r>
            <a:r>
              <a:rPr lang="en-US" sz="4400" dirty="0"/>
              <a:t>I am Alpha and Omega, the beginning and the ending, </a:t>
            </a:r>
            <a:r>
              <a:rPr lang="en-US" sz="4400" dirty="0" err="1"/>
              <a:t>saith</a:t>
            </a:r>
            <a:r>
              <a:rPr lang="en-US" sz="4400" dirty="0"/>
              <a:t> the Lord, which is, and which was, and which is to come, the Almighty.</a:t>
            </a:r>
          </a:p>
          <a:p>
            <a:endParaRPr lang="en-US" dirty="0"/>
          </a:p>
          <a:p>
            <a:endParaRPr lang="en-US" dirty="0"/>
          </a:p>
        </p:txBody>
      </p:sp>
    </p:spTree>
    <p:extLst>
      <p:ext uri="{BB962C8B-B14F-4D97-AF65-F5344CB8AC3E}">
        <p14:creationId xmlns:p14="http://schemas.microsoft.com/office/powerpoint/2010/main" val="2914035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941" y="331120"/>
            <a:ext cx="11855245" cy="6433473"/>
          </a:xfrm>
        </p:spPr>
        <p:txBody>
          <a:bodyPr/>
          <a:lstStyle/>
          <a:p>
            <a:r>
              <a:rPr lang="en-US" sz="4000" dirty="0"/>
              <a:t>2. We shall hear </a:t>
            </a:r>
            <a:r>
              <a:rPr lang="en-US" sz="4000" u="sng" dirty="0">
                <a:solidFill>
                  <a:srgbClr val="0070C0"/>
                </a:solidFill>
              </a:rPr>
              <a:t>the voice </a:t>
            </a:r>
            <a:r>
              <a:rPr lang="en-US" sz="4000" dirty="0"/>
              <a:t>of Jesus </a:t>
            </a:r>
          </a:p>
          <a:p>
            <a:r>
              <a:rPr lang="en-US" sz="4000" dirty="0"/>
              <a:t>       </a:t>
            </a:r>
            <a:r>
              <a:rPr lang="en-US" sz="4000" b="1" u="sng" dirty="0">
                <a:solidFill>
                  <a:srgbClr val="0070C0"/>
                </a:solidFill>
              </a:rPr>
              <a:t> John 5:28-29 </a:t>
            </a:r>
          </a:p>
          <a:p>
            <a:r>
              <a:rPr lang="en-US" sz="4000" b="1" u="sng" dirty="0">
                <a:solidFill>
                  <a:srgbClr val="0070C0"/>
                </a:solidFill>
              </a:rPr>
              <a:t> </a:t>
            </a:r>
          </a:p>
          <a:p>
            <a:r>
              <a:rPr lang="en-US" sz="4000" baseline="30000" dirty="0"/>
              <a:t>   “28 </a:t>
            </a:r>
            <a:r>
              <a:rPr lang="en-US" sz="4000" dirty="0"/>
              <a:t>Marvel not at this: for the hour is coming, in the which all that are in the graves shall </a:t>
            </a:r>
            <a:r>
              <a:rPr lang="en-US" sz="4000" b="1" u="sng" dirty="0">
                <a:solidFill>
                  <a:srgbClr val="0070C0"/>
                </a:solidFill>
              </a:rPr>
              <a:t>hear his voice</a:t>
            </a:r>
            <a:r>
              <a:rPr lang="en-US" sz="4000" dirty="0"/>
              <a:t>,</a:t>
            </a:r>
          </a:p>
          <a:p>
            <a:r>
              <a:rPr lang="en-US" sz="4000" baseline="30000" dirty="0"/>
              <a:t>29 </a:t>
            </a:r>
            <a:r>
              <a:rPr lang="en-US" sz="4000" dirty="0"/>
              <a:t>And shall come forth; they that have done good, unto the resurrection of life; and they that have done evil, unto the resurrection of damnation.”</a:t>
            </a:r>
          </a:p>
          <a:p>
            <a:endParaRPr lang="en-US" dirty="0"/>
          </a:p>
          <a:p>
            <a:endParaRPr lang="en-US" dirty="0"/>
          </a:p>
        </p:txBody>
      </p:sp>
    </p:spTree>
    <p:extLst>
      <p:ext uri="{BB962C8B-B14F-4D97-AF65-F5344CB8AC3E}">
        <p14:creationId xmlns:p14="http://schemas.microsoft.com/office/powerpoint/2010/main" val="182185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3458" y="265471"/>
            <a:ext cx="11670890" cy="6479458"/>
          </a:xfrm>
        </p:spPr>
        <p:txBody>
          <a:bodyPr/>
          <a:lstStyle/>
          <a:p>
            <a:endParaRPr lang="en-US" sz="4400" dirty="0"/>
          </a:p>
          <a:p>
            <a:endParaRPr lang="en-US" sz="4400" dirty="0"/>
          </a:p>
          <a:p>
            <a:r>
              <a:rPr lang="en-US" sz="4400" dirty="0"/>
              <a:t>3.  We shall </a:t>
            </a:r>
            <a:r>
              <a:rPr lang="en-US" sz="4400" b="1" u="sng" dirty="0">
                <a:solidFill>
                  <a:srgbClr val="7030A0"/>
                </a:solidFill>
              </a:rPr>
              <a:t>bow</a:t>
            </a:r>
            <a:r>
              <a:rPr lang="en-US" sz="4400" dirty="0"/>
              <a:t> before Jesus</a:t>
            </a:r>
          </a:p>
          <a:p>
            <a:endParaRPr lang="en-US" sz="4400" dirty="0"/>
          </a:p>
          <a:p>
            <a:r>
              <a:rPr lang="en-US" sz="4400" b="1" dirty="0"/>
              <a:t>       Romans 14:11  </a:t>
            </a:r>
            <a:r>
              <a:rPr lang="en-US" sz="4400" baseline="30000" dirty="0"/>
              <a:t> </a:t>
            </a:r>
            <a:r>
              <a:rPr lang="en-US" sz="4400" dirty="0"/>
              <a:t> </a:t>
            </a:r>
            <a:r>
              <a:rPr lang="en-US" sz="4400" baseline="30000" dirty="0"/>
              <a:t> </a:t>
            </a:r>
            <a:r>
              <a:rPr lang="en-US" sz="4400" dirty="0"/>
              <a:t>For it is written, As I live, </a:t>
            </a:r>
            <a:r>
              <a:rPr lang="en-US" sz="4400" dirty="0" err="1"/>
              <a:t>saith</a:t>
            </a:r>
            <a:r>
              <a:rPr lang="en-US" sz="4400" dirty="0"/>
              <a:t> the Lord, every knee shall bow to me, and every tongue shall confess to God</a:t>
            </a:r>
          </a:p>
          <a:p>
            <a:endParaRPr lang="en-US" dirty="0"/>
          </a:p>
          <a:p>
            <a:endParaRPr lang="en-US" dirty="0"/>
          </a:p>
        </p:txBody>
      </p:sp>
    </p:spTree>
    <p:extLst>
      <p:ext uri="{BB962C8B-B14F-4D97-AF65-F5344CB8AC3E}">
        <p14:creationId xmlns:p14="http://schemas.microsoft.com/office/powerpoint/2010/main" val="2708483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3972"/>
            <a:ext cx="11943736" cy="6433472"/>
          </a:xfrm>
        </p:spPr>
        <p:txBody>
          <a:bodyPr>
            <a:normAutofit fontScale="92500" lnSpcReduction="20000"/>
          </a:bodyPr>
          <a:lstStyle/>
          <a:p>
            <a:r>
              <a:rPr lang="en-US" sz="3500" dirty="0"/>
              <a:t>4.  We shall </a:t>
            </a:r>
            <a:r>
              <a:rPr lang="en-US" sz="3500" b="1" u="sng" dirty="0">
                <a:solidFill>
                  <a:srgbClr val="7030A0"/>
                </a:solidFill>
              </a:rPr>
              <a:t>live with Jesus forevermore…I </a:t>
            </a:r>
            <a:r>
              <a:rPr lang="en-US" sz="3500" dirty="0"/>
              <a:t>Thess. 4:13-18</a:t>
            </a:r>
          </a:p>
          <a:p>
            <a:r>
              <a:rPr lang="en-US" sz="3500" baseline="30000" dirty="0"/>
              <a:t>13 </a:t>
            </a:r>
            <a:r>
              <a:rPr lang="en-US" sz="3500" dirty="0"/>
              <a:t>But I would not have you to be ignorant, brethren, concerning them which are asleep, that ye sorrow not, even as others which have no hope.</a:t>
            </a:r>
          </a:p>
          <a:p>
            <a:r>
              <a:rPr lang="en-US" sz="3500" baseline="30000" dirty="0"/>
              <a:t>14 </a:t>
            </a:r>
            <a:r>
              <a:rPr lang="en-US" sz="3500" dirty="0"/>
              <a:t>For if we believe that Jesus died and rose again, even so them also which sleep in Jesus will God bring with him.</a:t>
            </a:r>
          </a:p>
          <a:p>
            <a:r>
              <a:rPr lang="en-US" sz="3500" baseline="30000" dirty="0"/>
              <a:t>15 </a:t>
            </a:r>
            <a:r>
              <a:rPr lang="en-US" sz="3500" dirty="0"/>
              <a:t>For this we say unto you by the word of the Lord, that we which are alive and remain unto the coming of the Lord shall not prevent them which are asleep.</a:t>
            </a:r>
          </a:p>
          <a:p>
            <a:r>
              <a:rPr lang="en-US" sz="3500" baseline="30000" dirty="0"/>
              <a:t>16 </a:t>
            </a:r>
            <a:r>
              <a:rPr lang="en-US" sz="3500" dirty="0"/>
              <a:t>For the Lord himself shall descend from heaven with a shout, with the voice of the archangel, and with the trump of God: and the dead in Christ shall rise first:</a:t>
            </a:r>
          </a:p>
          <a:p>
            <a:r>
              <a:rPr lang="en-US" sz="3500" baseline="30000" dirty="0"/>
              <a:t>17 </a:t>
            </a:r>
            <a:r>
              <a:rPr lang="en-US" sz="3500" dirty="0"/>
              <a:t>Then we which are alive and remain shall be caught up together with them in the clouds, to meet the Lord in the air: </a:t>
            </a:r>
            <a:r>
              <a:rPr lang="en-US" sz="3500" b="1" u="sng" dirty="0">
                <a:solidFill>
                  <a:schemeClr val="accent2">
                    <a:lumMod val="75000"/>
                  </a:schemeClr>
                </a:solidFill>
              </a:rPr>
              <a:t>and so shall we ever be with the Lord</a:t>
            </a:r>
            <a:r>
              <a:rPr lang="en-US" sz="3500" dirty="0">
                <a:solidFill>
                  <a:schemeClr val="accent2">
                    <a:lumMod val="75000"/>
                  </a:schemeClr>
                </a:solidFill>
              </a:rPr>
              <a:t>.</a:t>
            </a:r>
          </a:p>
          <a:p>
            <a:r>
              <a:rPr lang="en-US" sz="3500" baseline="30000" dirty="0"/>
              <a:t>18 </a:t>
            </a:r>
            <a:r>
              <a:rPr lang="en-US" sz="3500" dirty="0"/>
              <a:t>Wherefore comfort one another with these words</a:t>
            </a:r>
          </a:p>
          <a:p>
            <a:endParaRPr lang="en-US" dirty="0"/>
          </a:p>
          <a:p>
            <a:endParaRPr lang="en-US" dirty="0"/>
          </a:p>
        </p:txBody>
      </p:sp>
    </p:spTree>
    <p:extLst>
      <p:ext uri="{BB962C8B-B14F-4D97-AF65-F5344CB8AC3E}">
        <p14:creationId xmlns:p14="http://schemas.microsoft.com/office/powerpoint/2010/main" val="394066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u="sng" dirty="0">
                <a:solidFill>
                  <a:schemeClr val="accent2">
                    <a:lumMod val="75000"/>
                  </a:schemeClr>
                </a:solidFill>
              </a:rPr>
              <a:t>Do you have hope this morning?</a:t>
            </a:r>
          </a:p>
        </p:txBody>
      </p:sp>
      <p:sp>
        <p:nvSpPr>
          <p:cNvPr id="3" name="Content Placeholder 2"/>
          <p:cNvSpPr>
            <a:spLocks noGrp="1"/>
          </p:cNvSpPr>
          <p:nvPr>
            <p:ph idx="1"/>
          </p:nvPr>
        </p:nvSpPr>
        <p:spPr>
          <a:xfrm>
            <a:off x="838200" y="1825624"/>
            <a:ext cx="10515600" cy="5032375"/>
          </a:xfrm>
        </p:spPr>
        <p:txBody>
          <a:bodyPr>
            <a:noAutofit/>
          </a:bodyPr>
          <a:lstStyle/>
          <a:p>
            <a:r>
              <a:rPr lang="en-US" sz="4400" b="1" u="sng" dirty="0">
                <a:solidFill>
                  <a:schemeClr val="accent2">
                    <a:lumMod val="75000"/>
                  </a:schemeClr>
                </a:solidFill>
              </a:rPr>
              <a:t>Our Past… </a:t>
            </a:r>
            <a:r>
              <a:rPr lang="en-US" sz="3600" dirty="0"/>
              <a:t>weighs us down…until we cleanse it in Jesus.   Matt.11:28-30</a:t>
            </a:r>
          </a:p>
          <a:p>
            <a:pPr marL="0" indent="0">
              <a:buNone/>
            </a:pPr>
            <a:r>
              <a:rPr lang="en-US" sz="3600" b="1" u="sng" dirty="0">
                <a:solidFill>
                  <a:schemeClr val="accent2">
                    <a:lumMod val="75000"/>
                  </a:schemeClr>
                </a:solidFill>
              </a:rPr>
              <a:t>   Our </a:t>
            </a:r>
            <a:r>
              <a:rPr lang="en-US" sz="3600" b="1" u="sng" dirty="0" err="1">
                <a:solidFill>
                  <a:schemeClr val="accent2">
                    <a:lumMod val="75000"/>
                  </a:schemeClr>
                </a:solidFill>
              </a:rPr>
              <a:t>Present..</a:t>
            </a:r>
            <a:r>
              <a:rPr lang="en-US" sz="3600" dirty="0" err="1"/>
              <a:t>so</a:t>
            </a:r>
            <a:r>
              <a:rPr lang="en-US" sz="3600" dirty="0"/>
              <a:t> many problems, worries, concerns,</a:t>
            </a:r>
          </a:p>
          <a:p>
            <a:r>
              <a:rPr lang="en-US" sz="3600" dirty="0"/>
              <a:t>   Give them to God and let Him take care of them for </a:t>
            </a:r>
            <a:r>
              <a:rPr lang="en-US" sz="3600" dirty="0" err="1"/>
              <a:t>you.Acts</a:t>
            </a:r>
            <a:r>
              <a:rPr lang="en-US" sz="3600" dirty="0"/>
              <a:t> 2:40 ..”save yourselves from this untoward generation!”</a:t>
            </a:r>
          </a:p>
          <a:p>
            <a:r>
              <a:rPr lang="en-US" sz="3600" b="1" u="sng" dirty="0">
                <a:solidFill>
                  <a:schemeClr val="accent2">
                    <a:lumMod val="75000"/>
                  </a:schemeClr>
                </a:solidFill>
              </a:rPr>
              <a:t>Our </a:t>
            </a:r>
            <a:r>
              <a:rPr lang="en-US" sz="3600" b="1" u="sng" dirty="0" err="1">
                <a:solidFill>
                  <a:schemeClr val="accent2">
                    <a:lumMod val="75000"/>
                  </a:schemeClr>
                </a:solidFill>
              </a:rPr>
              <a:t>Future</a:t>
            </a:r>
            <a:r>
              <a:rPr lang="en-US" sz="3600" dirty="0" err="1"/>
              <a:t>..the</a:t>
            </a:r>
            <a:r>
              <a:rPr lang="en-US" sz="3600" dirty="0"/>
              <a:t> hope that is real; set before us;  for us….To be saved eternally with God. Matt.25:31-46</a:t>
            </a:r>
          </a:p>
        </p:txBody>
      </p:sp>
    </p:spTree>
    <p:extLst>
      <p:ext uri="{BB962C8B-B14F-4D97-AF65-F5344CB8AC3E}">
        <p14:creationId xmlns:p14="http://schemas.microsoft.com/office/powerpoint/2010/main" val="845936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658" y="108155"/>
            <a:ext cx="12044516" cy="6749845"/>
          </a:xfrm>
        </p:spPr>
        <p:txBody>
          <a:bodyPr>
            <a:noAutofit/>
          </a:bodyPr>
          <a:lstStyle/>
          <a:p>
            <a:pPr marL="0" indent="0">
              <a:buNone/>
            </a:pPr>
            <a:r>
              <a:rPr lang="en-US" sz="3200" dirty="0"/>
              <a:t>Some Say:   Everyone is basically good.</a:t>
            </a:r>
          </a:p>
          <a:p>
            <a:r>
              <a:rPr lang="en-US" sz="3200" u="sng" dirty="0"/>
              <a:t>  </a:t>
            </a:r>
            <a:r>
              <a:rPr lang="en-US" sz="3200" b="1" u="sng" dirty="0">
                <a:solidFill>
                  <a:schemeClr val="accent2">
                    <a:lumMod val="75000"/>
                  </a:schemeClr>
                </a:solidFill>
              </a:rPr>
              <a:t>God says:  “All have sinned…” Rom.3:23</a:t>
            </a:r>
          </a:p>
          <a:p>
            <a:endParaRPr lang="en-US" sz="3200" dirty="0"/>
          </a:p>
          <a:p>
            <a:r>
              <a:rPr lang="en-US" sz="3200" dirty="0"/>
              <a:t>Some say:  There is no hell, so there’s no need to be concerned</a:t>
            </a:r>
          </a:p>
          <a:p>
            <a:r>
              <a:rPr lang="en-US" sz="3200" dirty="0"/>
              <a:t>  </a:t>
            </a:r>
            <a:r>
              <a:rPr lang="en-US" sz="3200" b="1" u="sng" dirty="0">
                <a:solidFill>
                  <a:schemeClr val="accent2">
                    <a:lumMod val="75000"/>
                  </a:schemeClr>
                </a:solidFill>
              </a:rPr>
              <a:t>God says:  “Fear Him who…has power to throw you into hell.”</a:t>
            </a:r>
          </a:p>
          <a:p>
            <a:r>
              <a:rPr lang="en-US" sz="3200" dirty="0"/>
              <a:t>        Lk.12:5</a:t>
            </a:r>
            <a:r>
              <a:rPr lang="en-US" sz="3200" baseline="30000" dirty="0"/>
              <a:t>5 </a:t>
            </a:r>
            <a:r>
              <a:rPr lang="en-US" sz="3200" dirty="0"/>
              <a:t>But I will forewarn you whom ye shall fear: Fear him, which</a:t>
            </a:r>
          </a:p>
          <a:p>
            <a:r>
              <a:rPr lang="en-US" sz="3200" dirty="0"/>
              <a:t> after he hath killed hath power to cast into hell; yea, I say unto you, Fear him.</a:t>
            </a:r>
          </a:p>
          <a:p>
            <a:pPr marL="0" indent="0">
              <a:buNone/>
            </a:pPr>
            <a:r>
              <a:rPr lang="en-US" sz="3200" dirty="0"/>
              <a:t> Some say:  “Heaven is not a real place.</a:t>
            </a:r>
          </a:p>
          <a:p>
            <a:r>
              <a:rPr lang="en-US" sz="3200" u="sng" dirty="0"/>
              <a:t>  </a:t>
            </a:r>
            <a:r>
              <a:rPr lang="en-US" sz="3200" b="1" u="sng" dirty="0">
                <a:solidFill>
                  <a:schemeClr val="accent2">
                    <a:lumMod val="75000"/>
                  </a:schemeClr>
                </a:solidFill>
              </a:rPr>
              <a:t>God says: “Through Jesus, I am going to prepare a place for you.</a:t>
            </a:r>
          </a:p>
          <a:p>
            <a:r>
              <a:rPr lang="en-US" sz="3200" b="1" u="sng" dirty="0">
                <a:solidFill>
                  <a:schemeClr val="accent2">
                    <a:lumMod val="75000"/>
                  </a:schemeClr>
                </a:solidFill>
              </a:rPr>
              <a:t>                       John 14:2</a:t>
            </a:r>
          </a:p>
        </p:txBody>
      </p:sp>
    </p:spTree>
    <p:extLst>
      <p:ext uri="{BB962C8B-B14F-4D97-AF65-F5344CB8AC3E}">
        <p14:creationId xmlns:p14="http://schemas.microsoft.com/office/powerpoint/2010/main" val="225475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 calcmode="lin" valueType="num">
                                      <p:cBhvr>
                                        <p:cTn id="1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 calcmode="lin" valueType="num">
                                      <p:cBhvr>
                                        <p:cTn id="2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23" dur="500"/>
                                        <p:tgtEl>
                                          <p:spTgt spid="3">
                                            <p:txEl>
                                              <p:pRg st="8" end="8"/>
                                            </p:txEl>
                                          </p:spTgt>
                                        </p:tgtEl>
                                      </p:cBhvr>
                                    </p:animEffect>
                                  </p:childTnLst>
                                </p:cTn>
                              </p:par>
                              <p:par>
                                <p:cTn id="24" presetID="53" presetClass="entr" presetSubtype="16" fill="hold" nodeType="withEffect">
                                  <p:stCondLst>
                                    <p:cond delay="0"/>
                                  </p:stCondLst>
                                  <p:childTnLst>
                                    <p:set>
                                      <p:cBhvr>
                                        <p:cTn id="25" dur="1" fill="hold">
                                          <p:stCondLst>
                                            <p:cond delay="0"/>
                                          </p:stCondLst>
                                        </p:cTn>
                                        <p:tgtEl>
                                          <p:spTgt spid="3">
                                            <p:txEl>
                                              <p:pRg st="9" end="9"/>
                                            </p:txEl>
                                          </p:spTgt>
                                        </p:tgtEl>
                                        <p:attrNameLst>
                                          <p:attrName>style.visibility</p:attrName>
                                        </p:attrNameLst>
                                      </p:cBhvr>
                                      <p:to>
                                        <p:strVal val="visible"/>
                                      </p:to>
                                    </p:set>
                                    <p:anim calcmode="lin" valueType="num">
                                      <p:cBhvr>
                                        <p:cTn id="26"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2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6600" b="1" dirty="0">
                <a:solidFill>
                  <a:srgbClr val="FF0000"/>
                </a:solidFill>
              </a:rPr>
              <a:t>Eph. 4:1-6</a:t>
            </a:r>
          </a:p>
        </p:txBody>
      </p:sp>
      <p:sp>
        <p:nvSpPr>
          <p:cNvPr id="5" name="TextBox 4"/>
          <p:cNvSpPr txBox="1"/>
          <p:nvPr/>
        </p:nvSpPr>
        <p:spPr>
          <a:xfrm>
            <a:off x="1455174" y="1553497"/>
            <a:ext cx="5738174" cy="1938992"/>
          </a:xfrm>
          <a:prstGeom prst="rect">
            <a:avLst/>
          </a:prstGeom>
          <a:noFill/>
        </p:spPr>
        <p:txBody>
          <a:bodyPr wrap="none" rtlCol="0">
            <a:spAutoFit/>
          </a:bodyPr>
          <a:lstStyle/>
          <a:p>
            <a:r>
              <a:rPr lang="en-US" sz="4000" b="1" u="sng" dirty="0">
                <a:solidFill>
                  <a:srgbClr val="7030A0"/>
                </a:solidFill>
              </a:rPr>
              <a:t>Do you have</a:t>
            </a:r>
          </a:p>
          <a:p>
            <a:r>
              <a:rPr lang="en-US" sz="4000" b="1" u="sng" dirty="0">
                <a:solidFill>
                  <a:srgbClr val="7030A0"/>
                </a:solidFill>
              </a:rPr>
              <a:t>  hope of eternity</a:t>
            </a:r>
          </a:p>
          <a:p>
            <a:r>
              <a:rPr lang="en-US" sz="4000" b="1" u="sng" dirty="0">
                <a:solidFill>
                  <a:srgbClr val="7030A0"/>
                </a:solidFill>
              </a:rPr>
              <a:t>    with God forevermore? </a:t>
            </a:r>
          </a:p>
        </p:txBody>
      </p:sp>
    </p:spTree>
    <p:extLst>
      <p:ext uri="{BB962C8B-B14F-4D97-AF65-F5344CB8AC3E}">
        <p14:creationId xmlns:p14="http://schemas.microsoft.com/office/powerpoint/2010/main" val="2322530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p:cTn id="12"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5">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p:cTn id="1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323" y="196644"/>
            <a:ext cx="12005187" cy="6661355"/>
          </a:xfrm>
        </p:spPr>
        <p:txBody>
          <a:bodyPr>
            <a:normAutofit/>
          </a:bodyPr>
          <a:lstStyle/>
          <a:p>
            <a:r>
              <a:rPr lang="en-US" sz="3600" b="1" u="sng" dirty="0"/>
              <a:t>Some say</a:t>
            </a:r>
            <a:r>
              <a:rPr lang="en-US" sz="3600" dirty="0"/>
              <a:t>:  There is no such thing as life after death.</a:t>
            </a:r>
          </a:p>
          <a:p>
            <a:r>
              <a:rPr lang="en-US" sz="3600" dirty="0"/>
              <a:t>  </a:t>
            </a:r>
            <a:r>
              <a:rPr lang="en-US" sz="3600" b="1" i="1" u="sng" dirty="0">
                <a:solidFill>
                  <a:schemeClr val="accent2">
                    <a:lumMod val="75000"/>
                  </a:schemeClr>
                </a:solidFill>
              </a:rPr>
              <a:t>God says:  “Man is destined to die. .and after that the judgment. Heb. 9:27</a:t>
            </a:r>
          </a:p>
          <a:p>
            <a:endParaRPr lang="en-US" sz="3600" b="1" i="1" u="sng" dirty="0">
              <a:solidFill>
                <a:schemeClr val="accent2">
                  <a:lumMod val="75000"/>
                </a:schemeClr>
              </a:solidFill>
            </a:endParaRPr>
          </a:p>
          <a:p>
            <a:r>
              <a:rPr lang="en-US" sz="3600" b="1" u="sng" dirty="0"/>
              <a:t>Some say:  </a:t>
            </a:r>
            <a:r>
              <a:rPr lang="en-US" sz="3600" dirty="0"/>
              <a:t>We can do nothing about the future.  What is going to be  will be.</a:t>
            </a:r>
          </a:p>
          <a:p>
            <a:r>
              <a:rPr lang="en-US" sz="4000" b="1" i="1" u="sng" dirty="0">
                <a:solidFill>
                  <a:schemeClr val="accent2">
                    <a:lumMod val="75000"/>
                  </a:schemeClr>
                </a:solidFill>
              </a:rPr>
              <a:t>God says:  “You must be born again. John 3:7</a:t>
            </a:r>
            <a:r>
              <a:rPr lang="en-US" sz="3600" dirty="0"/>
              <a:t> </a:t>
            </a:r>
          </a:p>
          <a:p>
            <a:r>
              <a:rPr lang="en-US" sz="3600" dirty="0"/>
              <a:t>    John 1:12  To all those who received him (*Christ) he gave the right to become children of God.  John 1:12</a:t>
            </a:r>
          </a:p>
        </p:txBody>
      </p:sp>
    </p:spTree>
    <p:extLst>
      <p:ext uri="{BB962C8B-B14F-4D97-AF65-F5344CB8AC3E}">
        <p14:creationId xmlns:p14="http://schemas.microsoft.com/office/powerpoint/2010/main" val="3017227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 calcmode="lin" valueType="num">
                                      <p:cBhvr>
                                        <p:cTn id="1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3">
                                            <p:txEl>
                                              <p:pRg st="4" end="4"/>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p:cTn id="1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accent2">
                    <a:lumMod val="75000"/>
                  </a:schemeClr>
                </a:solidFill>
              </a:rPr>
              <a:t>What hope do YOU have?</a:t>
            </a:r>
          </a:p>
        </p:txBody>
      </p:sp>
      <p:sp>
        <p:nvSpPr>
          <p:cNvPr id="3" name="Content Placeholder 2"/>
          <p:cNvSpPr>
            <a:spLocks noGrp="1"/>
          </p:cNvSpPr>
          <p:nvPr>
            <p:ph idx="1"/>
          </p:nvPr>
        </p:nvSpPr>
        <p:spPr>
          <a:xfrm>
            <a:off x="0" y="1396181"/>
            <a:ext cx="12024851" cy="5370718"/>
          </a:xfrm>
        </p:spPr>
        <p:txBody>
          <a:bodyPr>
            <a:noAutofit/>
          </a:bodyPr>
          <a:lstStyle/>
          <a:p>
            <a:pPr marL="0" indent="0">
              <a:buNone/>
            </a:pPr>
            <a:r>
              <a:rPr lang="en-US" sz="4400" u="sng" dirty="0"/>
              <a:t>Are you </a:t>
            </a:r>
            <a:r>
              <a:rPr lang="en-US" sz="4400" u="sng" dirty="0" err="1"/>
              <a:t>stedfast</a:t>
            </a:r>
            <a:r>
              <a:rPr lang="en-US" sz="4400" u="sng" dirty="0"/>
              <a:t>?   </a:t>
            </a:r>
            <a:r>
              <a:rPr lang="en-US" sz="4400" dirty="0"/>
              <a:t>God teaches us to be </a:t>
            </a:r>
            <a:r>
              <a:rPr lang="en-US" sz="4400" dirty="0" err="1"/>
              <a:t>stedfast</a:t>
            </a:r>
            <a:r>
              <a:rPr lang="en-US" sz="4400" dirty="0"/>
              <a:t>  I </a:t>
            </a:r>
            <a:r>
              <a:rPr lang="en-US" sz="4400" dirty="0" err="1"/>
              <a:t>Cor</a:t>
            </a:r>
            <a:r>
              <a:rPr lang="en-US" sz="4400" dirty="0"/>
              <a:t> 16:13</a:t>
            </a:r>
          </a:p>
          <a:p>
            <a:pPr marL="0" indent="0">
              <a:buNone/>
            </a:pPr>
            <a:r>
              <a:rPr lang="en-US" sz="4400" u="sng" dirty="0"/>
              <a:t>Are you </a:t>
            </a:r>
            <a:r>
              <a:rPr lang="en-US" sz="4400" u="sng" dirty="0" err="1"/>
              <a:t>unmoveable</a:t>
            </a:r>
            <a:r>
              <a:rPr lang="en-US" sz="4400" u="sng" dirty="0"/>
              <a:t>?  </a:t>
            </a:r>
            <a:r>
              <a:rPr lang="en-US" sz="4400" dirty="0"/>
              <a:t>God teaches us to be </a:t>
            </a:r>
            <a:r>
              <a:rPr lang="en-US" sz="4400" dirty="0" err="1"/>
              <a:t>unmoveable</a:t>
            </a:r>
            <a:r>
              <a:rPr lang="en-US" sz="4400" dirty="0"/>
              <a:t>. I Cor. 15:58</a:t>
            </a:r>
          </a:p>
          <a:p>
            <a:pPr marL="0" indent="0">
              <a:buNone/>
            </a:pPr>
            <a:r>
              <a:rPr lang="en-US" sz="4400" u="sng" dirty="0"/>
              <a:t> Are you faithful? </a:t>
            </a:r>
            <a:r>
              <a:rPr lang="en-US" sz="4400" dirty="0"/>
              <a:t>God teaches us to ‘be faithful </a:t>
            </a:r>
            <a:r>
              <a:rPr lang="en-US" sz="4400" dirty="0" err="1"/>
              <a:t>til</a:t>
            </a:r>
            <a:r>
              <a:rPr lang="en-US" sz="4400" dirty="0"/>
              <a:t> death’ Rev.2:10</a:t>
            </a:r>
          </a:p>
          <a:p>
            <a:pPr marL="0" indent="0">
              <a:buNone/>
            </a:pPr>
            <a:r>
              <a:rPr lang="en-US" sz="4400" b="1" u="sng" dirty="0"/>
              <a:t>Are you “</a:t>
            </a:r>
            <a:r>
              <a:rPr lang="en-US" sz="4400" b="1" u="sng" dirty="0" err="1"/>
              <a:t>in”or“out</a:t>
            </a:r>
            <a:r>
              <a:rPr lang="en-US" sz="4400" b="1" u="sng" dirty="0"/>
              <a:t>” </a:t>
            </a:r>
            <a:r>
              <a:rPr lang="en-US" sz="4400" dirty="0"/>
              <a:t>of the church of the Lord? Acts 2:47 ..”added To the church such as being saved”</a:t>
            </a:r>
            <a:endParaRPr lang="en-US" sz="3600" dirty="0"/>
          </a:p>
        </p:txBody>
      </p:sp>
    </p:spTree>
    <p:extLst>
      <p:ext uri="{BB962C8B-B14F-4D97-AF65-F5344CB8AC3E}">
        <p14:creationId xmlns:p14="http://schemas.microsoft.com/office/powerpoint/2010/main" val="150736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lumMod val="75000"/>
                  </a:schemeClr>
                </a:solidFill>
              </a:rPr>
              <a:t>How do you look to yourself?  How do you</a:t>
            </a:r>
            <a:br>
              <a:rPr lang="en-US" b="1" dirty="0">
                <a:solidFill>
                  <a:schemeClr val="accent6">
                    <a:lumMod val="75000"/>
                  </a:schemeClr>
                </a:solidFill>
              </a:rPr>
            </a:br>
            <a:r>
              <a:rPr lang="en-US" b="1" dirty="0">
                <a:solidFill>
                  <a:schemeClr val="accent6">
                    <a:lumMod val="75000"/>
                  </a:schemeClr>
                </a:solidFill>
              </a:rPr>
              <a:t>look to others?  How do you look to God?</a:t>
            </a:r>
          </a:p>
        </p:txBody>
      </p:sp>
      <p:sp>
        <p:nvSpPr>
          <p:cNvPr id="3" name="Content Placeholder 2"/>
          <p:cNvSpPr>
            <a:spLocks noGrp="1"/>
          </p:cNvSpPr>
          <p:nvPr>
            <p:ph idx="1"/>
          </p:nvPr>
        </p:nvSpPr>
        <p:spPr/>
        <p:txBody>
          <a:bodyPr>
            <a:normAutofit/>
          </a:bodyPr>
          <a:lstStyle/>
          <a:p>
            <a:r>
              <a:rPr lang="en-US" sz="6000" b="1" u="sng" dirty="0">
                <a:solidFill>
                  <a:schemeClr val="accent2">
                    <a:lumMod val="75000"/>
                  </a:schemeClr>
                </a:solidFill>
              </a:rPr>
              <a:t>What does the Future hold for you?</a:t>
            </a:r>
          </a:p>
        </p:txBody>
      </p:sp>
    </p:spTree>
    <p:extLst>
      <p:ext uri="{BB962C8B-B14F-4D97-AF65-F5344CB8AC3E}">
        <p14:creationId xmlns:p14="http://schemas.microsoft.com/office/powerpoint/2010/main" val="12187559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i="1" u="sng" dirty="0">
                <a:solidFill>
                  <a:schemeClr val="accent2">
                    <a:lumMod val="75000"/>
                  </a:schemeClr>
                </a:solidFill>
              </a:rPr>
              <a:t>You will not do much better than what you expect from yourself.</a:t>
            </a:r>
          </a:p>
        </p:txBody>
      </p:sp>
      <p:sp>
        <p:nvSpPr>
          <p:cNvPr id="3" name="Content Placeholder 2"/>
          <p:cNvSpPr>
            <a:spLocks noGrp="1"/>
          </p:cNvSpPr>
          <p:nvPr>
            <p:ph idx="1"/>
          </p:nvPr>
        </p:nvSpPr>
        <p:spPr>
          <a:xfrm>
            <a:off x="838200" y="1825624"/>
            <a:ext cx="11216148" cy="4938969"/>
          </a:xfrm>
        </p:spPr>
        <p:txBody>
          <a:bodyPr>
            <a:normAutofit fontScale="92500" lnSpcReduction="20000"/>
          </a:bodyPr>
          <a:lstStyle/>
          <a:p>
            <a:pPr marL="0" indent="0">
              <a:buNone/>
            </a:pPr>
            <a:r>
              <a:rPr lang="en-US" sz="3900" b="1" u="sng" dirty="0"/>
              <a:t>The Pessimist and the Optimistic</a:t>
            </a:r>
          </a:p>
          <a:p>
            <a:endParaRPr lang="en-US" sz="3900" dirty="0"/>
          </a:p>
          <a:p>
            <a:r>
              <a:rPr lang="en-US" sz="3900" dirty="0"/>
              <a:t>  1.  Church growth</a:t>
            </a:r>
          </a:p>
          <a:p>
            <a:r>
              <a:rPr lang="en-US" sz="3900" dirty="0"/>
              <a:t>     </a:t>
            </a:r>
            <a:r>
              <a:rPr lang="en-US" sz="3900" b="1" u="sng" dirty="0">
                <a:solidFill>
                  <a:schemeClr val="accent2">
                    <a:lumMod val="75000"/>
                  </a:schemeClr>
                </a:solidFill>
              </a:rPr>
              <a:t>The  Pessimist - </a:t>
            </a:r>
            <a:r>
              <a:rPr lang="en-US" sz="3900" dirty="0"/>
              <a:t>“Look at the problems here. It is no wonder we don’t  grow”</a:t>
            </a:r>
          </a:p>
          <a:p>
            <a:r>
              <a:rPr lang="en-US" sz="3900" dirty="0"/>
              <a:t>     </a:t>
            </a:r>
            <a:r>
              <a:rPr lang="en-US" sz="3900" b="1" u="sng" dirty="0">
                <a:solidFill>
                  <a:schemeClr val="accent2">
                    <a:lumMod val="75000"/>
                  </a:schemeClr>
                </a:solidFill>
              </a:rPr>
              <a:t>The Optimistic   </a:t>
            </a:r>
            <a:r>
              <a:rPr lang="en-US" sz="3900" dirty="0"/>
              <a:t>– “the fields are white to harvest.”</a:t>
            </a:r>
          </a:p>
          <a:p>
            <a:r>
              <a:rPr lang="en-US" sz="3900" b="1" dirty="0"/>
              <a:t>                                         John 4:35  </a:t>
            </a:r>
          </a:p>
          <a:p>
            <a:r>
              <a:rPr lang="en-US" sz="3900" baseline="30000" dirty="0"/>
              <a:t>35 </a:t>
            </a:r>
            <a:r>
              <a:rPr lang="en-US" sz="3900" dirty="0"/>
              <a:t>Say not ye, There are yet four months, and then cometh harvest? behold, I say unto you, Lift up your eyes, and look on the fields; for they are white already to harvest.</a:t>
            </a:r>
          </a:p>
          <a:p>
            <a:endParaRPr lang="en-US" dirty="0"/>
          </a:p>
        </p:txBody>
      </p:sp>
    </p:spTree>
    <p:extLst>
      <p:ext uri="{BB962C8B-B14F-4D97-AF65-F5344CB8AC3E}">
        <p14:creationId xmlns:p14="http://schemas.microsoft.com/office/powerpoint/2010/main" val="3995232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928" y="88490"/>
            <a:ext cx="11766756" cy="6626942"/>
          </a:xfrm>
        </p:spPr>
        <p:txBody>
          <a:bodyPr>
            <a:normAutofit/>
          </a:bodyPr>
          <a:lstStyle/>
          <a:p>
            <a:r>
              <a:rPr lang="en-US" sz="4000" b="1" u="sng" dirty="0">
                <a:solidFill>
                  <a:srgbClr val="7030A0"/>
                </a:solidFill>
              </a:rPr>
              <a:t>Becoming a Christian.</a:t>
            </a:r>
          </a:p>
          <a:p>
            <a:endParaRPr lang="en-US" sz="4000" b="1" u="sng" dirty="0">
              <a:solidFill>
                <a:srgbClr val="7030A0"/>
              </a:solidFill>
            </a:endParaRPr>
          </a:p>
          <a:p>
            <a:r>
              <a:rPr lang="en-US" sz="4000" dirty="0"/>
              <a:t>    </a:t>
            </a:r>
            <a:r>
              <a:rPr lang="en-US" sz="4000" b="1" u="sng" dirty="0">
                <a:solidFill>
                  <a:srgbClr val="7030A0"/>
                </a:solidFill>
              </a:rPr>
              <a:t>Pessimistic</a:t>
            </a:r>
            <a:r>
              <a:rPr lang="en-US" sz="4000" dirty="0"/>
              <a:t> – “It is to difficult to be a Christian. There are too many things that I can’t do.”</a:t>
            </a:r>
          </a:p>
          <a:p>
            <a:r>
              <a:rPr lang="en-US" sz="4000" dirty="0"/>
              <a:t>    </a:t>
            </a:r>
            <a:r>
              <a:rPr lang="en-US" sz="4000" b="1" dirty="0">
                <a:solidFill>
                  <a:srgbClr val="7030A0"/>
                </a:solidFill>
              </a:rPr>
              <a:t>Optimistic </a:t>
            </a:r>
            <a:r>
              <a:rPr lang="en-US" sz="4000" dirty="0"/>
              <a:t> – “Heaven is too glorious to pass up.”</a:t>
            </a:r>
          </a:p>
          <a:p>
            <a:r>
              <a:rPr lang="en-US" sz="4000" dirty="0"/>
              <a:t> [[Phil.4:13]]  “I can do all things through Christ</a:t>
            </a:r>
          </a:p>
          <a:p>
            <a:r>
              <a:rPr lang="en-US" sz="4000" dirty="0"/>
              <a:t>                         which </a:t>
            </a:r>
            <a:r>
              <a:rPr lang="en-US" sz="4000" dirty="0" err="1"/>
              <a:t>strengtheneth</a:t>
            </a:r>
            <a:r>
              <a:rPr lang="en-US" sz="4000" dirty="0"/>
              <a:t> me” </a:t>
            </a:r>
          </a:p>
        </p:txBody>
      </p:sp>
    </p:spTree>
    <p:extLst>
      <p:ext uri="{BB962C8B-B14F-4D97-AF65-F5344CB8AC3E}">
        <p14:creationId xmlns:p14="http://schemas.microsoft.com/office/powerpoint/2010/main" val="1054947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4" dur="500"/>
                                        <p:tgtEl>
                                          <p:spTgt spid="3">
                                            <p:txEl>
                                              <p:pRg st="4" end="4"/>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p:cTn id="1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solidFill>
                  <a:srgbClr val="7030A0"/>
                </a:solidFill>
              </a:rPr>
              <a:t>What hope within us does:</a:t>
            </a:r>
          </a:p>
        </p:txBody>
      </p:sp>
      <p:sp>
        <p:nvSpPr>
          <p:cNvPr id="3" name="Content Placeholder 2"/>
          <p:cNvSpPr>
            <a:spLocks noGrp="1"/>
          </p:cNvSpPr>
          <p:nvPr>
            <p:ph idx="1"/>
          </p:nvPr>
        </p:nvSpPr>
        <p:spPr/>
        <p:txBody>
          <a:bodyPr>
            <a:normAutofit/>
          </a:bodyPr>
          <a:lstStyle/>
          <a:p>
            <a:r>
              <a:rPr lang="en-US" sz="4000" b="1" dirty="0"/>
              <a:t>    Are you having difficulties, </a:t>
            </a:r>
            <a:r>
              <a:rPr lang="en-US" sz="4000" b="1" dirty="0" err="1"/>
              <a:t>problems..in</a:t>
            </a:r>
            <a:r>
              <a:rPr lang="en-US" sz="4000" b="1" dirty="0"/>
              <a:t> life?</a:t>
            </a:r>
          </a:p>
          <a:p>
            <a:r>
              <a:rPr lang="en-US" sz="4000" b="1" dirty="0"/>
              <a:t>      a. God is in the business to give you hope through all that.</a:t>
            </a:r>
          </a:p>
          <a:p>
            <a:r>
              <a:rPr lang="en-US" sz="4000" b="1" dirty="0"/>
              <a:t>      b.  You can depend on God:  </a:t>
            </a:r>
            <a:r>
              <a:rPr lang="en-US" sz="4000" b="1" u="sng" dirty="0">
                <a:solidFill>
                  <a:srgbClr val="7030A0"/>
                </a:solidFill>
              </a:rPr>
              <a:t>He is a Master of ‘solving problems’</a:t>
            </a:r>
          </a:p>
          <a:p>
            <a:r>
              <a:rPr lang="en-US" sz="4000" b="1" dirty="0">
                <a:solidFill>
                  <a:srgbClr val="7030A0"/>
                </a:solidFill>
              </a:rPr>
              <a:t>           </a:t>
            </a:r>
            <a:r>
              <a:rPr lang="en-US" sz="4000" b="1" u="sng" dirty="0">
                <a:solidFill>
                  <a:srgbClr val="7030A0"/>
                </a:solidFill>
              </a:rPr>
              <a:t> Matt. 11:28-30!!!</a:t>
            </a:r>
          </a:p>
        </p:txBody>
      </p:sp>
    </p:spTree>
    <p:extLst>
      <p:ext uri="{BB962C8B-B14F-4D97-AF65-F5344CB8AC3E}">
        <p14:creationId xmlns:p14="http://schemas.microsoft.com/office/powerpoint/2010/main" val="308601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7030A0"/>
                </a:solidFill>
              </a:rPr>
              <a:t>Do you need some hope that things are </a:t>
            </a:r>
            <a:br>
              <a:rPr lang="en-US" b="1" u="sng" dirty="0">
                <a:solidFill>
                  <a:srgbClr val="7030A0"/>
                </a:solidFill>
              </a:rPr>
            </a:br>
            <a:r>
              <a:rPr lang="en-US" b="1" u="sng" dirty="0">
                <a:solidFill>
                  <a:srgbClr val="7030A0"/>
                </a:solidFill>
              </a:rPr>
              <a:t>going to get better?</a:t>
            </a:r>
          </a:p>
        </p:txBody>
      </p:sp>
      <p:sp>
        <p:nvSpPr>
          <p:cNvPr id="3" name="Content Placeholder 2"/>
          <p:cNvSpPr>
            <a:spLocks noGrp="1"/>
          </p:cNvSpPr>
          <p:nvPr>
            <p:ph idx="1"/>
          </p:nvPr>
        </p:nvSpPr>
        <p:spPr>
          <a:xfrm>
            <a:off x="117987" y="1609314"/>
            <a:ext cx="11884742" cy="5248686"/>
          </a:xfrm>
        </p:spPr>
        <p:txBody>
          <a:bodyPr>
            <a:noAutofit/>
          </a:bodyPr>
          <a:lstStyle/>
          <a:p>
            <a:r>
              <a:rPr lang="en-US" sz="3600" b="1" u="sng" dirty="0">
                <a:solidFill>
                  <a:srgbClr val="00B050"/>
                </a:solidFill>
              </a:rPr>
              <a:t>An Example:  Abraham.  Rom.4:16-18</a:t>
            </a:r>
          </a:p>
          <a:p>
            <a:r>
              <a:rPr lang="en-US" sz="3600" dirty="0"/>
              <a:t>  1. Though it defied logic, beyond reasonable expectation,</a:t>
            </a:r>
          </a:p>
          <a:p>
            <a:r>
              <a:rPr lang="en-US" sz="3600" dirty="0"/>
              <a:t>      Abraham trusted God. </a:t>
            </a:r>
          </a:p>
          <a:p>
            <a:r>
              <a:rPr lang="en-US" sz="3600" dirty="0"/>
              <a:t>   2. He expected (hoped) that God would fulfill his promise </a:t>
            </a:r>
          </a:p>
          <a:p>
            <a:r>
              <a:rPr lang="en-US" sz="3600" dirty="0"/>
              <a:t>      of a son.</a:t>
            </a:r>
          </a:p>
          <a:p>
            <a:r>
              <a:rPr lang="en-US" sz="3600" dirty="0"/>
              <a:t>   3. Where was Abraham’s hope?  Not in this world, but in the world to come.  Heb. 11:8-16</a:t>
            </a:r>
          </a:p>
          <a:p>
            <a:r>
              <a:rPr lang="en-US" sz="3600" dirty="0"/>
              <a:t>“</a:t>
            </a:r>
            <a:r>
              <a:rPr lang="en-US" sz="3600" b="1" u="sng" dirty="0">
                <a:solidFill>
                  <a:srgbClr val="00B050"/>
                </a:solidFill>
              </a:rPr>
              <a:t>Prov. 14:32 “The wicked may </a:t>
            </a:r>
            <a:r>
              <a:rPr lang="en-US" sz="3600" b="1" u="sng" dirty="0" err="1">
                <a:solidFill>
                  <a:srgbClr val="00B050"/>
                </a:solidFill>
              </a:rPr>
              <a:t>despair,but</a:t>
            </a:r>
            <a:r>
              <a:rPr lang="en-US" sz="3600" b="1" u="sng" dirty="0">
                <a:solidFill>
                  <a:srgbClr val="00B050"/>
                </a:solidFill>
              </a:rPr>
              <a:t> the righteous have hope for better things.” </a:t>
            </a:r>
          </a:p>
        </p:txBody>
      </p:sp>
    </p:spTree>
    <p:extLst>
      <p:ext uri="{BB962C8B-B14F-4D97-AF65-F5344CB8AC3E}">
        <p14:creationId xmlns:p14="http://schemas.microsoft.com/office/powerpoint/2010/main" val="59023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 calcmode="lin" valueType="num">
                                      <p:cBhvr>
                                        <p:cTn id="1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00B050"/>
                </a:solidFill>
              </a:rPr>
              <a:t>Do you have an anchor?  Something to hold</a:t>
            </a:r>
            <a:br>
              <a:rPr lang="en-US" b="1" u="sng" dirty="0">
                <a:solidFill>
                  <a:srgbClr val="00B050"/>
                </a:solidFill>
              </a:rPr>
            </a:br>
            <a:r>
              <a:rPr lang="en-US" b="1" u="sng" dirty="0">
                <a:solidFill>
                  <a:srgbClr val="00B050"/>
                </a:solidFill>
              </a:rPr>
              <a:t>you steady?  </a:t>
            </a:r>
          </a:p>
        </p:txBody>
      </p:sp>
      <p:sp>
        <p:nvSpPr>
          <p:cNvPr id="3" name="Content Placeholder 2"/>
          <p:cNvSpPr>
            <a:spLocks noGrp="1"/>
          </p:cNvSpPr>
          <p:nvPr>
            <p:ph idx="1"/>
          </p:nvPr>
        </p:nvSpPr>
        <p:spPr>
          <a:xfrm>
            <a:off x="176981" y="1766631"/>
            <a:ext cx="11838038" cy="4988129"/>
          </a:xfrm>
        </p:spPr>
        <p:txBody>
          <a:bodyPr>
            <a:noAutofit/>
          </a:bodyPr>
          <a:lstStyle/>
          <a:p>
            <a:r>
              <a:rPr lang="en-US" sz="3600" dirty="0"/>
              <a:t>Heb. 6:17-19  HOPE IS OUR ANCHOR.  Hope is the</a:t>
            </a:r>
          </a:p>
          <a:p>
            <a:r>
              <a:rPr lang="en-US" sz="3600" dirty="0"/>
              <a:t>Anchor of the soul, both sure and </a:t>
            </a:r>
            <a:r>
              <a:rPr lang="en-US" sz="3600" dirty="0" err="1"/>
              <a:t>stedfast</a:t>
            </a:r>
            <a:r>
              <a:rPr lang="en-US" sz="3600" dirty="0"/>
              <a:t>.</a:t>
            </a:r>
          </a:p>
          <a:p>
            <a:r>
              <a:rPr lang="en-US" sz="3600" dirty="0"/>
              <a:t>     It will keep us firm in our beliefs!</a:t>
            </a:r>
          </a:p>
          <a:p>
            <a:r>
              <a:rPr lang="en-US" sz="3600" dirty="0"/>
              <a:t>        Hope inspires us to improve ourselves. I John 3:2-3  </a:t>
            </a:r>
          </a:p>
          <a:p>
            <a:pPr marL="0" indent="0">
              <a:buNone/>
            </a:pPr>
            <a:r>
              <a:rPr lang="en-US" sz="3600" dirty="0"/>
              <a:t>               </a:t>
            </a:r>
            <a:r>
              <a:rPr lang="en-US" sz="3600" b="1" u="sng" dirty="0"/>
              <a:t>If your Hope does not spur you on to greater things, then it Is a vain hope</a:t>
            </a:r>
            <a:r>
              <a:rPr lang="en-US" sz="3600" dirty="0"/>
              <a:t>.    Do you really expect to receive what God says He has given you?   “Forgiveness…direction…all things work Together for good.?   </a:t>
            </a:r>
            <a:r>
              <a:rPr lang="en-US" sz="3600" b="1" u="sng" dirty="0">
                <a:solidFill>
                  <a:srgbClr val="FF0000"/>
                </a:solidFill>
              </a:rPr>
              <a:t>If you don’t have this, you don’t truly Trust your God!   </a:t>
            </a:r>
          </a:p>
        </p:txBody>
      </p:sp>
    </p:spTree>
    <p:extLst>
      <p:ext uri="{BB962C8B-B14F-4D97-AF65-F5344CB8AC3E}">
        <p14:creationId xmlns:p14="http://schemas.microsoft.com/office/powerpoint/2010/main" val="6689585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00B050"/>
                </a:solidFill>
              </a:rPr>
              <a:t>To have that abiding hope…firm to the end</a:t>
            </a:r>
          </a:p>
        </p:txBody>
      </p:sp>
      <p:sp>
        <p:nvSpPr>
          <p:cNvPr id="3" name="Content Placeholder 2"/>
          <p:cNvSpPr>
            <a:spLocks noGrp="1"/>
          </p:cNvSpPr>
          <p:nvPr>
            <p:ph idx="1"/>
          </p:nvPr>
        </p:nvSpPr>
        <p:spPr/>
        <p:txBody>
          <a:bodyPr>
            <a:normAutofit fontScale="92500" lnSpcReduction="10000"/>
          </a:bodyPr>
          <a:lstStyle/>
          <a:p>
            <a:r>
              <a:rPr lang="en-US" sz="4000" dirty="0"/>
              <a:t>1.  You must first be obedient to God.  Rom. 10:17; Heb. 5:8-9</a:t>
            </a:r>
          </a:p>
          <a:p>
            <a:r>
              <a:rPr lang="en-US" sz="4000" dirty="0"/>
              <a:t>      </a:t>
            </a:r>
            <a:r>
              <a:rPr lang="en-US" sz="4000" b="1" u="sng" dirty="0"/>
              <a:t>Start down the road of righteousness by becoming a child of God.</a:t>
            </a:r>
          </a:p>
          <a:p>
            <a:endParaRPr lang="en-US" sz="4000" dirty="0"/>
          </a:p>
          <a:p>
            <a:r>
              <a:rPr lang="en-US" sz="4000" dirty="0"/>
              <a:t>2.  Are you living a Christian life?  To be living in Christ fully, will motivate you to greater and greater things. (2 Tim.4:7-8)  </a:t>
            </a:r>
          </a:p>
          <a:p>
            <a:endParaRPr lang="en-US" dirty="0"/>
          </a:p>
        </p:txBody>
      </p:sp>
    </p:spTree>
    <p:extLst>
      <p:ext uri="{BB962C8B-B14F-4D97-AF65-F5344CB8AC3E}">
        <p14:creationId xmlns:p14="http://schemas.microsoft.com/office/powerpoint/2010/main" val="10576042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322" y="144309"/>
            <a:ext cx="11956026" cy="6610452"/>
          </a:xfrm>
        </p:spPr>
        <p:txBody>
          <a:bodyPr/>
          <a:lstStyle/>
          <a:p>
            <a:endParaRPr lang="en-US" sz="4400" b="1" dirty="0">
              <a:solidFill>
                <a:srgbClr val="00B050"/>
              </a:solidFill>
            </a:endParaRPr>
          </a:p>
          <a:p>
            <a:r>
              <a:rPr lang="en-US" sz="4400" b="1" dirty="0">
                <a:solidFill>
                  <a:srgbClr val="00B050"/>
                </a:solidFill>
              </a:rPr>
              <a:t>Psalm 31:23-24</a:t>
            </a:r>
          </a:p>
          <a:p>
            <a:r>
              <a:rPr lang="en-US" sz="4400" baseline="30000" dirty="0"/>
              <a:t>23 </a:t>
            </a:r>
            <a:r>
              <a:rPr lang="en-US" sz="4400" dirty="0"/>
              <a:t>O love the </a:t>
            </a:r>
            <a:r>
              <a:rPr lang="en-US" sz="4400" cap="small" dirty="0"/>
              <a:t>Lord</a:t>
            </a:r>
            <a:r>
              <a:rPr lang="en-US" sz="4400" dirty="0"/>
              <a:t>, all ye his saints: for the </a:t>
            </a:r>
            <a:r>
              <a:rPr lang="en-US" sz="4400" cap="small" dirty="0"/>
              <a:t>Lord</a:t>
            </a:r>
            <a:r>
              <a:rPr lang="en-US" sz="4400" dirty="0"/>
              <a:t> </a:t>
            </a:r>
            <a:r>
              <a:rPr lang="en-US" sz="4400" dirty="0" err="1"/>
              <a:t>preserveth</a:t>
            </a:r>
            <a:r>
              <a:rPr lang="en-US" sz="4400" dirty="0"/>
              <a:t> the faithful, and plentifully </a:t>
            </a:r>
            <a:r>
              <a:rPr lang="en-US" sz="4400" dirty="0" err="1"/>
              <a:t>rewardeth</a:t>
            </a:r>
            <a:r>
              <a:rPr lang="en-US" sz="4400" dirty="0"/>
              <a:t> the proud doer.</a:t>
            </a:r>
          </a:p>
          <a:p>
            <a:r>
              <a:rPr lang="en-US" sz="4400" baseline="30000" dirty="0"/>
              <a:t>24 </a:t>
            </a:r>
            <a:r>
              <a:rPr lang="en-US" sz="4400" dirty="0"/>
              <a:t>Be of good courage, and he shall strengthen your heart, </a:t>
            </a:r>
            <a:r>
              <a:rPr lang="en-US" sz="4400" b="1" u="sng" dirty="0">
                <a:solidFill>
                  <a:schemeClr val="accent2">
                    <a:lumMod val="50000"/>
                  </a:schemeClr>
                </a:solidFill>
              </a:rPr>
              <a:t>all ye that hope in the </a:t>
            </a:r>
            <a:r>
              <a:rPr lang="en-US" sz="4400" b="1" u="sng" cap="small" dirty="0">
                <a:solidFill>
                  <a:schemeClr val="accent2">
                    <a:lumMod val="50000"/>
                  </a:schemeClr>
                </a:solidFill>
              </a:rPr>
              <a:t>Lord</a:t>
            </a:r>
            <a:r>
              <a:rPr lang="en-US" sz="4400" b="1" u="sng" dirty="0">
                <a:solidFill>
                  <a:schemeClr val="accent2">
                    <a:lumMod val="50000"/>
                  </a:schemeClr>
                </a:solidFill>
              </a:rPr>
              <a:t>.</a:t>
            </a:r>
          </a:p>
          <a:p>
            <a:endParaRPr lang="en-US" dirty="0"/>
          </a:p>
        </p:txBody>
      </p:sp>
    </p:spTree>
    <p:extLst>
      <p:ext uri="{BB962C8B-B14F-4D97-AF65-F5344CB8AC3E}">
        <p14:creationId xmlns:p14="http://schemas.microsoft.com/office/powerpoint/2010/main" val="4129970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490" y="157316"/>
            <a:ext cx="12103510" cy="6700684"/>
          </a:xfrm>
        </p:spPr>
        <p:txBody>
          <a:bodyPr>
            <a:normAutofit/>
          </a:bodyPr>
          <a:lstStyle/>
          <a:p>
            <a:r>
              <a:rPr lang="en-US" b="1" u="sng" dirty="0">
                <a:solidFill>
                  <a:srgbClr val="FF0000"/>
                </a:solidFill>
              </a:rPr>
              <a:t>Eph. 4:1-6</a:t>
            </a:r>
          </a:p>
          <a:p>
            <a:r>
              <a:rPr lang="en-US" sz="3600" dirty="0"/>
              <a:t> I therefore, the prisoner of the Lord, beseech you that ye walk worthy of the vocation wherewith ye are called,</a:t>
            </a:r>
          </a:p>
          <a:p>
            <a:r>
              <a:rPr lang="en-US" sz="3600" baseline="30000" dirty="0"/>
              <a:t>2 </a:t>
            </a:r>
            <a:r>
              <a:rPr lang="en-US" sz="3600" dirty="0"/>
              <a:t>With all lowliness and meekness, with longsuffering, forbearing one another in love;</a:t>
            </a:r>
          </a:p>
          <a:p>
            <a:r>
              <a:rPr lang="en-US" sz="3600" baseline="30000" dirty="0"/>
              <a:t>3 </a:t>
            </a:r>
            <a:r>
              <a:rPr lang="en-US" sz="3600" dirty="0" err="1"/>
              <a:t>Endeavouring</a:t>
            </a:r>
            <a:r>
              <a:rPr lang="en-US" sz="3600" dirty="0"/>
              <a:t> to keep the unity of the Spirit in the bond of peace.</a:t>
            </a:r>
          </a:p>
          <a:p>
            <a:r>
              <a:rPr lang="en-US" sz="3600" baseline="30000" dirty="0"/>
              <a:t>4 </a:t>
            </a:r>
            <a:r>
              <a:rPr lang="en-US" sz="3600" dirty="0"/>
              <a:t>There is one body, and one Spirit, even as ye are called in </a:t>
            </a:r>
            <a:r>
              <a:rPr lang="en-US" sz="3600" b="1" u="sng" dirty="0">
                <a:solidFill>
                  <a:srgbClr val="FF0000"/>
                </a:solidFill>
              </a:rPr>
              <a:t>one hope </a:t>
            </a:r>
            <a:r>
              <a:rPr lang="en-US" sz="3600" dirty="0"/>
              <a:t>of your calling;</a:t>
            </a:r>
          </a:p>
          <a:p>
            <a:r>
              <a:rPr lang="en-US" sz="3600" baseline="30000" dirty="0"/>
              <a:t>5 </a:t>
            </a:r>
            <a:r>
              <a:rPr lang="en-US" sz="3600" dirty="0"/>
              <a:t>One Lord, one faith, one baptism,</a:t>
            </a:r>
          </a:p>
          <a:p>
            <a:r>
              <a:rPr lang="en-US" sz="3600" baseline="30000" dirty="0"/>
              <a:t>6 </a:t>
            </a:r>
            <a:r>
              <a:rPr lang="en-US" sz="3600" dirty="0"/>
              <a:t>One God and Father of all, who is above all, and through all, and in you all.</a:t>
            </a:r>
          </a:p>
          <a:p>
            <a:endParaRPr lang="en-US" dirty="0"/>
          </a:p>
        </p:txBody>
      </p:sp>
    </p:spTree>
    <p:extLst>
      <p:ext uri="{BB962C8B-B14F-4D97-AF65-F5344CB8AC3E}">
        <p14:creationId xmlns:p14="http://schemas.microsoft.com/office/powerpoint/2010/main" val="1303560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103" y="232800"/>
            <a:ext cx="11884742" cy="6625200"/>
          </a:xfrm>
        </p:spPr>
        <p:txBody>
          <a:bodyPr/>
          <a:lstStyle/>
          <a:p>
            <a:r>
              <a:rPr lang="en-US" sz="3600" dirty="0"/>
              <a:t>Did you know…</a:t>
            </a:r>
          </a:p>
          <a:p>
            <a:r>
              <a:rPr lang="en-US" sz="3600" dirty="0"/>
              <a:t>   Do you believe…</a:t>
            </a:r>
          </a:p>
          <a:p>
            <a:r>
              <a:rPr lang="en-US" sz="3600" dirty="0"/>
              <a:t>      Have you heard…</a:t>
            </a:r>
          </a:p>
          <a:p>
            <a:endParaRPr lang="en-US" b="1" dirty="0"/>
          </a:p>
          <a:p>
            <a:r>
              <a:rPr lang="en-US" sz="4400" b="1" u="sng" dirty="0">
                <a:solidFill>
                  <a:srgbClr val="00B050"/>
                </a:solidFill>
              </a:rPr>
              <a:t>GOD IS NOT WILLING THAT ANY SHOULD PERISH!!   2 Pet. 3:9  </a:t>
            </a:r>
          </a:p>
          <a:p>
            <a:r>
              <a:rPr lang="en-US" sz="4400" baseline="30000" dirty="0"/>
              <a:t>9 </a:t>
            </a:r>
            <a:r>
              <a:rPr lang="en-US" sz="4400" dirty="0"/>
              <a:t>The Lord is not slack concerning his promise, as some men count slackness; but is longsuffering to us-ward, </a:t>
            </a:r>
            <a:r>
              <a:rPr lang="en-US" sz="4400" b="1" u="sng" dirty="0">
                <a:solidFill>
                  <a:srgbClr val="0070C0"/>
                </a:solidFill>
              </a:rPr>
              <a:t>not willing that any should perish</a:t>
            </a:r>
            <a:r>
              <a:rPr lang="en-US" sz="4400" dirty="0"/>
              <a:t>, </a:t>
            </a:r>
            <a:r>
              <a:rPr lang="en-US" sz="4400" b="1" u="sng" dirty="0">
                <a:solidFill>
                  <a:srgbClr val="FF0000"/>
                </a:solidFill>
              </a:rPr>
              <a:t>but</a:t>
            </a:r>
            <a:r>
              <a:rPr lang="en-US" sz="4400" dirty="0">
                <a:solidFill>
                  <a:srgbClr val="FF0000"/>
                </a:solidFill>
              </a:rPr>
              <a:t> </a:t>
            </a:r>
            <a:r>
              <a:rPr lang="en-US" sz="4400" dirty="0"/>
              <a:t>that all should come to repentance.</a:t>
            </a:r>
            <a:endParaRPr lang="en-US" sz="4400" b="1" u="sng" dirty="0">
              <a:solidFill>
                <a:srgbClr val="00B050"/>
              </a:solidFill>
            </a:endParaRPr>
          </a:p>
        </p:txBody>
      </p:sp>
    </p:spTree>
    <p:extLst>
      <p:ext uri="{BB962C8B-B14F-4D97-AF65-F5344CB8AC3E}">
        <p14:creationId xmlns:p14="http://schemas.microsoft.com/office/powerpoint/2010/main" val="3376864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a:solidFill>
                  <a:srgbClr val="00B050"/>
                </a:solidFill>
              </a:rPr>
              <a:t>1 Hope</a:t>
            </a:r>
          </a:p>
        </p:txBody>
      </p:sp>
      <p:sp>
        <p:nvSpPr>
          <p:cNvPr id="3" name="Content Placeholder 2"/>
          <p:cNvSpPr>
            <a:spLocks noGrp="1"/>
          </p:cNvSpPr>
          <p:nvPr>
            <p:ph idx="1"/>
          </p:nvPr>
        </p:nvSpPr>
        <p:spPr/>
        <p:txBody>
          <a:bodyPr>
            <a:normAutofit/>
          </a:bodyPr>
          <a:lstStyle/>
          <a:p>
            <a:r>
              <a:rPr lang="en-US" sz="5400" dirty="0"/>
              <a:t>There is One Hope     Eph. 6:1-6</a:t>
            </a:r>
          </a:p>
          <a:p>
            <a:endParaRPr lang="en-US" sz="5400" dirty="0"/>
          </a:p>
          <a:p>
            <a:r>
              <a:rPr lang="en-US" sz="5400" dirty="0"/>
              <a:t>..”even as ye are called in </a:t>
            </a:r>
            <a:r>
              <a:rPr lang="en-US" sz="5400" b="1" u="sng" dirty="0">
                <a:solidFill>
                  <a:srgbClr val="FF0000"/>
                </a:solidFill>
              </a:rPr>
              <a:t>one hope </a:t>
            </a:r>
            <a:r>
              <a:rPr lang="en-US" sz="5400" dirty="0"/>
              <a:t>of your calling;”</a:t>
            </a:r>
          </a:p>
          <a:p>
            <a:endParaRPr lang="en-US" sz="5400" dirty="0"/>
          </a:p>
        </p:txBody>
      </p:sp>
    </p:spTree>
    <p:extLst>
      <p:ext uri="{BB962C8B-B14F-4D97-AF65-F5344CB8AC3E}">
        <p14:creationId xmlns:p14="http://schemas.microsoft.com/office/powerpoint/2010/main" val="1760586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7030A0"/>
                </a:solidFill>
              </a:rPr>
              <a:t>Saved by Hope   Rom. 8:24</a:t>
            </a:r>
          </a:p>
        </p:txBody>
      </p:sp>
      <p:sp>
        <p:nvSpPr>
          <p:cNvPr id="3" name="Content Placeholder 2"/>
          <p:cNvSpPr>
            <a:spLocks noGrp="1"/>
          </p:cNvSpPr>
          <p:nvPr>
            <p:ph idx="1"/>
          </p:nvPr>
        </p:nvSpPr>
        <p:spPr/>
        <p:txBody>
          <a:bodyPr/>
          <a:lstStyle/>
          <a:p>
            <a:br>
              <a:rPr lang="en-US" sz="4000" b="1" dirty="0"/>
            </a:br>
            <a:r>
              <a:rPr lang="en-US" sz="4000" b="1" dirty="0"/>
              <a:t>Did you know that we are saved by hope~</a:t>
            </a:r>
          </a:p>
          <a:p>
            <a:endParaRPr lang="en-US" sz="4000" b="1" dirty="0"/>
          </a:p>
          <a:p>
            <a:r>
              <a:rPr lang="en-US" sz="5400" b="1" u="sng" baseline="30000" dirty="0">
                <a:solidFill>
                  <a:srgbClr val="FF0000"/>
                </a:solidFill>
              </a:rPr>
              <a:t>Rom. 8:24</a:t>
            </a:r>
          </a:p>
          <a:p>
            <a:r>
              <a:rPr lang="en-US" sz="4000" baseline="30000" dirty="0"/>
              <a:t>24 </a:t>
            </a:r>
            <a:r>
              <a:rPr lang="en-US" sz="4000" dirty="0"/>
              <a:t>For we are saved </a:t>
            </a:r>
            <a:r>
              <a:rPr lang="en-US" sz="4000" b="1" u="sng" dirty="0">
                <a:solidFill>
                  <a:srgbClr val="7030A0"/>
                </a:solidFill>
              </a:rPr>
              <a:t>by hope</a:t>
            </a:r>
            <a:r>
              <a:rPr lang="en-US" sz="4000" dirty="0"/>
              <a:t>: but hope that is seen is not hope: for what a man </a:t>
            </a:r>
            <a:r>
              <a:rPr lang="en-US" sz="4000" dirty="0" err="1"/>
              <a:t>seeth</a:t>
            </a:r>
            <a:r>
              <a:rPr lang="en-US" sz="4000" dirty="0"/>
              <a:t>, why doth he yet hope for?</a:t>
            </a:r>
          </a:p>
        </p:txBody>
      </p:sp>
    </p:spTree>
    <p:extLst>
      <p:ext uri="{BB962C8B-B14F-4D97-AF65-F5344CB8AC3E}">
        <p14:creationId xmlns:p14="http://schemas.microsoft.com/office/powerpoint/2010/main" val="3344167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Hope that is set before us   Heb. 6:18</a:t>
            </a:r>
          </a:p>
        </p:txBody>
      </p:sp>
      <p:sp>
        <p:nvSpPr>
          <p:cNvPr id="3" name="Content Placeholder 2"/>
          <p:cNvSpPr>
            <a:spLocks noGrp="1"/>
          </p:cNvSpPr>
          <p:nvPr>
            <p:ph idx="1"/>
          </p:nvPr>
        </p:nvSpPr>
        <p:spPr/>
        <p:txBody>
          <a:bodyPr>
            <a:normAutofit fontScale="92500" lnSpcReduction="20000"/>
          </a:bodyPr>
          <a:lstStyle/>
          <a:p>
            <a:r>
              <a:rPr lang="en-US" sz="4800" b="1" dirty="0"/>
              <a:t>Did you know that Hope is set before us ..?  Heb. 6:18</a:t>
            </a:r>
          </a:p>
          <a:p>
            <a:endParaRPr lang="en-US" sz="4800" b="1" dirty="0"/>
          </a:p>
          <a:p>
            <a:r>
              <a:rPr lang="en-US" sz="4800" baseline="30000" dirty="0"/>
              <a:t>18 </a:t>
            </a:r>
            <a:r>
              <a:rPr lang="en-US" sz="4800" dirty="0"/>
              <a:t>That by two immutable things, in which it was impossible for God to lie, we might have a strong consolation, who have fled for refuge to lay hold upon </a:t>
            </a:r>
            <a:r>
              <a:rPr lang="en-US" sz="4800" b="1" u="sng" dirty="0">
                <a:solidFill>
                  <a:srgbClr val="00B050"/>
                </a:solidFill>
              </a:rPr>
              <a:t>the hope set before us:</a:t>
            </a:r>
          </a:p>
          <a:p>
            <a:endParaRPr lang="en-US" sz="4800" b="1" dirty="0"/>
          </a:p>
        </p:txBody>
      </p:sp>
    </p:spTree>
    <p:extLst>
      <p:ext uri="{BB962C8B-B14F-4D97-AF65-F5344CB8AC3E}">
        <p14:creationId xmlns:p14="http://schemas.microsoft.com/office/powerpoint/2010/main" val="1520342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0070C0"/>
                </a:solidFill>
              </a:rPr>
              <a:t>Heb.6:19</a:t>
            </a:r>
          </a:p>
        </p:txBody>
      </p:sp>
      <p:sp>
        <p:nvSpPr>
          <p:cNvPr id="3" name="Content Placeholder 2"/>
          <p:cNvSpPr>
            <a:spLocks noGrp="1"/>
          </p:cNvSpPr>
          <p:nvPr>
            <p:ph idx="1"/>
          </p:nvPr>
        </p:nvSpPr>
        <p:spPr/>
        <p:txBody>
          <a:bodyPr/>
          <a:lstStyle/>
          <a:p>
            <a:endParaRPr lang="en-US" baseline="30000" dirty="0"/>
          </a:p>
          <a:p>
            <a:r>
              <a:rPr lang="en-US" sz="6000" b="1" u="sng" baseline="30000" dirty="0">
                <a:solidFill>
                  <a:srgbClr val="00B050"/>
                </a:solidFill>
              </a:rPr>
              <a:t>Did you know that Hope is the anchor of the soul?   Heb. 6:19</a:t>
            </a:r>
          </a:p>
          <a:p>
            <a:r>
              <a:rPr lang="en-US" sz="4400" b="1" baseline="30000" dirty="0"/>
              <a:t>9 </a:t>
            </a:r>
            <a:r>
              <a:rPr lang="en-US" sz="4400" b="1" dirty="0"/>
              <a:t>Which hope we have as an </a:t>
            </a:r>
            <a:r>
              <a:rPr lang="en-US" sz="4400" b="1" dirty="0">
                <a:solidFill>
                  <a:srgbClr val="0070C0"/>
                </a:solidFill>
              </a:rPr>
              <a:t>anchor of the soul</a:t>
            </a:r>
            <a:r>
              <a:rPr lang="en-US" sz="4400" b="1" dirty="0"/>
              <a:t>, both sure and </a:t>
            </a:r>
            <a:r>
              <a:rPr lang="en-US" sz="4400" b="1" dirty="0" err="1"/>
              <a:t>stedfast</a:t>
            </a:r>
            <a:r>
              <a:rPr lang="en-US" sz="4400" b="1" dirty="0"/>
              <a:t>,</a:t>
            </a:r>
          </a:p>
        </p:txBody>
      </p:sp>
    </p:spTree>
    <p:extLst>
      <p:ext uri="{BB962C8B-B14F-4D97-AF65-F5344CB8AC3E}">
        <p14:creationId xmlns:p14="http://schemas.microsoft.com/office/powerpoint/2010/main" val="4200133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solidFill>
                  <a:srgbClr val="0070C0"/>
                </a:solidFill>
              </a:rPr>
              <a:t>How sad to read in the Bible </a:t>
            </a:r>
            <a:r>
              <a:rPr lang="en-US" b="1" u="sng" dirty="0" err="1">
                <a:solidFill>
                  <a:srgbClr val="0070C0"/>
                </a:solidFill>
              </a:rPr>
              <a:t>that,even</a:t>
            </a:r>
            <a:r>
              <a:rPr lang="en-US" b="1" u="sng" dirty="0">
                <a:solidFill>
                  <a:srgbClr val="0070C0"/>
                </a:solidFill>
              </a:rPr>
              <a:t> though God wants all to be saved, there are some who</a:t>
            </a:r>
          </a:p>
        </p:txBody>
      </p:sp>
      <p:sp>
        <p:nvSpPr>
          <p:cNvPr id="3" name="Content Placeholder 2"/>
          <p:cNvSpPr>
            <a:spLocks noGrp="1"/>
          </p:cNvSpPr>
          <p:nvPr>
            <p:ph idx="1"/>
          </p:nvPr>
        </p:nvSpPr>
        <p:spPr/>
        <p:txBody>
          <a:bodyPr>
            <a:normAutofit fontScale="70000" lnSpcReduction="20000"/>
          </a:bodyPr>
          <a:lstStyle/>
          <a:p>
            <a:r>
              <a:rPr lang="en-US" sz="6600" b="1" u="sng" dirty="0"/>
              <a:t>HAVE NOT GOD!! </a:t>
            </a:r>
          </a:p>
          <a:p>
            <a:endParaRPr lang="en-US" sz="6600" b="1" u="sng" dirty="0"/>
          </a:p>
          <a:p>
            <a:r>
              <a:rPr lang="en-US" sz="6600" b="1" u="sng" dirty="0"/>
              <a:t>  </a:t>
            </a:r>
            <a:r>
              <a:rPr lang="en-US" sz="6600" b="1" dirty="0"/>
              <a:t>Ephesians 2:12</a:t>
            </a:r>
            <a:r>
              <a:rPr lang="en-US" sz="6600" baseline="30000" dirty="0"/>
              <a:t> </a:t>
            </a:r>
            <a:r>
              <a:rPr lang="en-US" sz="6600" dirty="0"/>
              <a:t>That at that time ye were without Christ, being aliens from the commonwealth of Israel, and strangers from the covenants of promise, </a:t>
            </a:r>
            <a:r>
              <a:rPr lang="en-US" sz="6600" b="1" u="sng" dirty="0">
                <a:solidFill>
                  <a:srgbClr val="0070C0"/>
                </a:solidFill>
              </a:rPr>
              <a:t>having no hope</a:t>
            </a:r>
            <a:r>
              <a:rPr lang="en-US" sz="6600" dirty="0"/>
              <a:t>, and </a:t>
            </a:r>
            <a:r>
              <a:rPr lang="en-US" sz="6600" b="1" u="sng" dirty="0">
                <a:solidFill>
                  <a:srgbClr val="0070C0"/>
                </a:solidFill>
              </a:rPr>
              <a:t>without God in the world:</a:t>
            </a:r>
          </a:p>
          <a:p>
            <a:endParaRPr lang="en-US" sz="6600" b="1" u="sng" dirty="0"/>
          </a:p>
        </p:txBody>
      </p:sp>
    </p:spTree>
    <p:extLst>
      <p:ext uri="{BB962C8B-B14F-4D97-AF65-F5344CB8AC3E}">
        <p14:creationId xmlns:p14="http://schemas.microsoft.com/office/powerpoint/2010/main" val="3125271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1649</TotalTime>
  <Words>1251</Words>
  <Application>Microsoft Office PowerPoint</Application>
  <PresentationFormat>Widescreen</PresentationFormat>
  <Paragraphs>158</Paragraphs>
  <Slides>29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PowerPoint Presentation</vt:lpstr>
      <vt:lpstr>PowerPoint Presentation</vt:lpstr>
      <vt:lpstr>PowerPoint Presentation</vt:lpstr>
      <vt:lpstr>PowerPoint Presentation</vt:lpstr>
      <vt:lpstr>1 Hope</vt:lpstr>
      <vt:lpstr>Saved by Hope   Rom. 8:24</vt:lpstr>
      <vt:lpstr>Hope that is set before us   Heb. 6:18</vt:lpstr>
      <vt:lpstr>Heb.6:19</vt:lpstr>
      <vt:lpstr>How sad to read in the Bible that,even though God wants all to be saved, there are some who</vt:lpstr>
      <vt:lpstr>Who in the Bible had hope?</vt:lpstr>
      <vt:lpstr>Noah, a Preacher of Righeousness</vt:lpstr>
      <vt:lpstr>PowerPoint Presentation</vt:lpstr>
      <vt:lpstr>Involved in our hope</vt:lpstr>
      <vt:lpstr>PowerPoint Presentation</vt:lpstr>
      <vt:lpstr>PowerPoint Presentation</vt:lpstr>
      <vt:lpstr>PowerPoint Presentation</vt:lpstr>
      <vt:lpstr>PowerPoint Presentation</vt:lpstr>
      <vt:lpstr>Do you have hope this morning?</vt:lpstr>
      <vt:lpstr>PowerPoint Presentation</vt:lpstr>
      <vt:lpstr>PowerPoint Presentation</vt:lpstr>
      <vt:lpstr>What hope do YOU have?</vt:lpstr>
      <vt:lpstr>How do you look to yourself?  How do you look to others?  How do you look to God?</vt:lpstr>
      <vt:lpstr>You will not do much better than what you expect from yourself.</vt:lpstr>
      <vt:lpstr>PowerPoint Presentation</vt:lpstr>
      <vt:lpstr>What hope within us does:</vt:lpstr>
      <vt:lpstr>Do you need some hope that things are  going to get better?</vt:lpstr>
      <vt:lpstr>Do you have an anchor?  Something to hold you steady?  </vt:lpstr>
      <vt:lpstr>To have that abiding hope…firm to the end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you have Eternal Hope?</dc:title>
  <dc:creator>mac</dc:creator>
  <cp:lastModifiedBy>Auditorium</cp:lastModifiedBy>
  <cp:revision>28</cp:revision>
  <cp:lastPrinted>2017-04-02T02:07:33Z</cp:lastPrinted>
  <dcterms:created xsi:type="dcterms:W3CDTF">2017-03-29T10:20:12Z</dcterms:created>
  <dcterms:modified xsi:type="dcterms:W3CDTF">2017-04-02T15:01:01Z</dcterms:modified>
</cp:coreProperties>
</file>