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8"/>
  </p:handoutMasterIdLst>
  <p:sldIdLst>
    <p:sldId id="312" r:id="rId2"/>
    <p:sldId id="304" r:id="rId3"/>
    <p:sldId id="259" r:id="rId4"/>
    <p:sldId id="305" r:id="rId5"/>
    <p:sldId id="306" r:id="rId6"/>
    <p:sldId id="308" r:id="rId7"/>
    <p:sldId id="310" r:id="rId8"/>
    <p:sldId id="261" r:id="rId9"/>
    <p:sldId id="262" r:id="rId10"/>
    <p:sldId id="309" r:id="rId11"/>
    <p:sldId id="266" r:id="rId12"/>
    <p:sldId id="267" r:id="rId13"/>
    <p:sldId id="269" r:id="rId14"/>
    <p:sldId id="270" r:id="rId15"/>
    <p:sldId id="311" r:id="rId16"/>
    <p:sldId id="271" r:id="rId17"/>
    <p:sldId id="274" r:id="rId18"/>
    <p:sldId id="272" r:id="rId19"/>
    <p:sldId id="273" r:id="rId20"/>
    <p:sldId id="298" r:id="rId21"/>
    <p:sldId id="275" r:id="rId22"/>
    <p:sldId id="276" r:id="rId23"/>
    <p:sldId id="277" r:id="rId24"/>
    <p:sldId id="278" r:id="rId25"/>
    <p:sldId id="279" r:id="rId26"/>
    <p:sldId id="280" r:id="rId27"/>
    <p:sldId id="282" r:id="rId28"/>
    <p:sldId id="284" r:id="rId29"/>
    <p:sldId id="289" r:id="rId30"/>
    <p:sldId id="291" r:id="rId31"/>
    <p:sldId id="292" r:id="rId32"/>
    <p:sldId id="290" r:id="rId33"/>
    <p:sldId id="293" r:id="rId34"/>
    <p:sldId id="295" r:id="rId35"/>
    <p:sldId id="299" r:id="rId36"/>
    <p:sldId id="297" r:id="rId37"/>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C0686AD8-DFC2-4499-ADD7-21E2E74CAD48}" type="datetimeFigureOut">
              <a:rPr lang="en-US" smtClean="0"/>
              <a:t>12/1/2019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2DFE2DD5-FC94-41EF-9477-AC0C27A54552}" type="slidenum">
              <a:rPr lang="en-US" smtClean="0"/>
              <a:t>‹#›</a:t>
            </a:fld>
            <a:endParaRPr lang="en-US"/>
          </a:p>
        </p:txBody>
      </p:sp>
    </p:spTree>
    <p:extLst>
      <p:ext uri="{BB962C8B-B14F-4D97-AF65-F5344CB8AC3E}">
        <p14:creationId xmlns:p14="http://schemas.microsoft.com/office/powerpoint/2010/main" val="18376187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D94DF8-3825-4FA8-8303-47D4CFC47A1C}" type="datetimeFigureOut">
              <a:rPr lang="en-US" smtClean="0"/>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3978218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D94DF8-3825-4FA8-8303-47D4CFC47A1C}" type="datetimeFigureOut">
              <a:rPr lang="en-US" smtClean="0"/>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39156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D94DF8-3825-4FA8-8303-47D4CFC47A1C}" type="datetimeFigureOut">
              <a:rPr lang="en-US" smtClean="0"/>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97647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D94DF8-3825-4FA8-8303-47D4CFC47A1C}" type="datetimeFigureOut">
              <a:rPr lang="en-US" smtClean="0"/>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1413631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D94DF8-3825-4FA8-8303-47D4CFC47A1C}" type="datetimeFigureOut">
              <a:rPr lang="en-US" smtClean="0"/>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2411835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D94DF8-3825-4FA8-8303-47D4CFC47A1C}" type="datetimeFigureOut">
              <a:rPr lang="en-US" smtClean="0"/>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170513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D94DF8-3825-4FA8-8303-47D4CFC47A1C}" type="datetimeFigureOut">
              <a:rPr lang="en-US" smtClean="0"/>
              <a:t>12/1/2019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286465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D94DF8-3825-4FA8-8303-47D4CFC47A1C}" type="datetimeFigureOut">
              <a:rPr lang="en-US" smtClean="0"/>
              <a:t>12/1/2019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1795027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94DF8-3825-4FA8-8303-47D4CFC47A1C}" type="datetimeFigureOut">
              <a:rPr lang="en-US" smtClean="0"/>
              <a:t>12/1/2019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107991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D94DF8-3825-4FA8-8303-47D4CFC47A1C}" type="datetimeFigureOut">
              <a:rPr lang="en-US" smtClean="0"/>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234533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D94DF8-3825-4FA8-8303-47D4CFC47A1C}" type="datetimeFigureOut">
              <a:rPr lang="en-US" smtClean="0"/>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CACBD-ABCA-440F-877A-33DF48430DC9}" type="slidenum">
              <a:rPr lang="en-US" smtClean="0"/>
              <a:t>‹#›</a:t>
            </a:fld>
            <a:endParaRPr lang="en-US"/>
          </a:p>
        </p:txBody>
      </p:sp>
    </p:spTree>
    <p:extLst>
      <p:ext uri="{BB962C8B-B14F-4D97-AF65-F5344CB8AC3E}">
        <p14:creationId xmlns:p14="http://schemas.microsoft.com/office/powerpoint/2010/main" val="202898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94DF8-3825-4FA8-8303-47D4CFC47A1C}" type="datetimeFigureOut">
              <a:rPr lang="en-US" smtClean="0"/>
              <a:t>12/1/2019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DCACBD-ABCA-440F-877A-33DF48430DC9}" type="slidenum">
              <a:rPr lang="en-US" smtClean="0"/>
              <a:t>‹#›</a:t>
            </a:fld>
            <a:endParaRPr lang="en-US"/>
          </a:p>
        </p:txBody>
      </p:sp>
    </p:spTree>
    <p:extLst>
      <p:ext uri="{BB962C8B-B14F-4D97-AF65-F5344CB8AC3E}">
        <p14:creationId xmlns:p14="http://schemas.microsoft.com/office/powerpoint/2010/main" val="3658813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biblegateway.com/passage/?search=Matthew+16:13-20&amp;version=NKJV#fen-NKJV-23692b" TargetMode="External"/><Relationship Id="rId2" Type="http://schemas.openxmlformats.org/officeDocument/2006/relationships/hyperlink" Target="https://www.biblegateway.com/passage/?search=Matthew+16:13-20&amp;version=NKJV#fen-NKJV-23691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thegjcoc.info/kjv20/B45C004.htm#V17" TargetMode="External"/><Relationship Id="rId2" Type="http://schemas.openxmlformats.org/officeDocument/2006/relationships/hyperlink" Target="http://thegjcoc.info/kjv20/B49C003.htm#V1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thegjcoc.info/kjv20/B40C016.htm#V18" TargetMode="External"/><Relationship Id="rId7" Type="http://schemas.openxmlformats.org/officeDocument/2006/relationships/hyperlink" Target="http://thegjcoc.info/kjv20/B41C001.htm#V15" TargetMode="External"/><Relationship Id="rId2" Type="http://schemas.openxmlformats.org/officeDocument/2006/relationships/hyperlink" Target="http://thegjcoc.info/kjv20/B41C001.htm#V14" TargetMode="External"/><Relationship Id="rId1" Type="http://schemas.openxmlformats.org/officeDocument/2006/relationships/slideLayout" Target="../slideLayouts/slideLayout2.xml"/><Relationship Id="rId6" Type="http://schemas.openxmlformats.org/officeDocument/2006/relationships/hyperlink" Target="http://thegjcoc.info/kjv20/B40C003.htm#V2" TargetMode="External"/><Relationship Id="rId5" Type="http://schemas.openxmlformats.org/officeDocument/2006/relationships/hyperlink" Target="http://thegjcoc.info/kjv20/B40C010.htm#V7" TargetMode="External"/><Relationship Id="rId4" Type="http://schemas.openxmlformats.org/officeDocument/2006/relationships/hyperlink" Target="http://thegjcoc.info/kjv20/B42C010.htm#V9"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thegjcoc.info/kjv20/B49C005.htm#V23" TargetMode="External"/><Relationship Id="rId2" Type="http://schemas.openxmlformats.org/officeDocument/2006/relationships/hyperlink" Target="http://thegjcoc.info/kjv20/B44C020.htm#V28" TargetMode="External"/><Relationship Id="rId1" Type="http://schemas.openxmlformats.org/officeDocument/2006/relationships/slideLayout" Target="../slideLayouts/slideLayout2.xml"/><Relationship Id="rId4" Type="http://schemas.openxmlformats.org/officeDocument/2006/relationships/hyperlink" Target="http://thegjcoc.info/kjv20/B60C001.htm#V18"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thegjcoc.info/kjv20/B51C001.htm#V18" TargetMode="External"/><Relationship Id="rId2" Type="http://schemas.openxmlformats.org/officeDocument/2006/relationships/hyperlink" Target="http://thegjcoc.info/kjv20/B49C005.htm#V2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thegjcoc.info/kjv20/B44C002.htm#V47" TargetMode="External"/><Relationship Id="rId2" Type="http://schemas.openxmlformats.org/officeDocument/2006/relationships/hyperlink" Target="http://thegjcoc.info/kjv20/B53C002.htm#V14"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thegjcoc.info/kjv20/B49C003.htm#V21" TargetMode="External"/><Relationship Id="rId2" Type="http://schemas.openxmlformats.org/officeDocument/2006/relationships/hyperlink" Target="http://thegjcoc.info/kjv20/B40C015.htm#V13"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thegjcoc.info/kjv20/B40C015.htm#V9"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6600" dirty="0" smtClean="0"/>
              <a:t>Jesus said:</a:t>
            </a:r>
          </a:p>
          <a:p>
            <a:r>
              <a:rPr lang="en-US" sz="6600" dirty="0"/>
              <a:t> </a:t>
            </a:r>
            <a:r>
              <a:rPr lang="en-US" sz="6600" dirty="0" smtClean="0"/>
              <a:t>   ..I Will Build My Church …</a:t>
            </a:r>
          </a:p>
          <a:p>
            <a:endParaRPr lang="en-US" sz="6600" dirty="0"/>
          </a:p>
          <a:p>
            <a:r>
              <a:rPr lang="en-US" sz="6600" dirty="0" smtClean="0"/>
              <a:t>                   Matt.16:18</a:t>
            </a:r>
            <a:endParaRPr lang="en-US" sz="6600" dirty="0"/>
          </a:p>
        </p:txBody>
      </p:sp>
    </p:spTree>
    <p:extLst>
      <p:ext uri="{BB962C8B-B14F-4D97-AF65-F5344CB8AC3E}">
        <p14:creationId xmlns:p14="http://schemas.microsoft.com/office/powerpoint/2010/main" val="359947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1353800" cy="6774873"/>
          </a:xfrm>
        </p:spPr>
        <p:txBody>
          <a:bodyPr>
            <a:normAutofit fontScale="32500" lnSpcReduction="20000"/>
          </a:bodyPr>
          <a:lstStyle/>
          <a:p>
            <a:r>
              <a:rPr lang="en-US" sz="9000" b="1" dirty="0" smtClean="0">
                <a:solidFill>
                  <a:srgbClr val="7030A0"/>
                </a:solidFill>
                <a:effectLst>
                  <a:outerShdw blurRad="38100" dist="38100" dir="2700000" algn="tl">
                    <a:srgbClr val="000000">
                      <a:alpha val="43137"/>
                    </a:srgbClr>
                  </a:outerShdw>
                </a:effectLst>
              </a:rPr>
              <a:t>Whom say </a:t>
            </a:r>
            <a:r>
              <a:rPr lang="en-US" sz="9000" b="1" u="sng" dirty="0" smtClean="0">
                <a:solidFill>
                  <a:srgbClr val="7030A0"/>
                </a:solidFill>
                <a:effectLst>
                  <a:outerShdw blurRad="38100" dist="38100" dir="2700000" algn="tl">
                    <a:srgbClr val="000000">
                      <a:alpha val="43137"/>
                    </a:srgbClr>
                  </a:outerShdw>
                </a:effectLst>
              </a:rPr>
              <a:t>you</a:t>
            </a:r>
            <a:r>
              <a:rPr lang="en-US" sz="9000" b="1" dirty="0" smtClean="0">
                <a:solidFill>
                  <a:srgbClr val="7030A0"/>
                </a:solidFill>
                <a:effectLst>
                  <a:outerShdw blurRad="38100" dist="38100" dir="2700000" algn="tl">
                    <a:srgbClr val="000000">
                      <a:alpha val="43137"/>
                    </a:srgbClr>
                  </a:outerShdw>
                </a:effectLst>
              </a:rPr>
              <a:t> that I am?</a:t>
            </a:r>
          </a:p>
          <a:p>
            <a:r>
              <a:rPr lang="en-US" sz="8000" dirty="0">
                <a:solidFill>
                  <a:srgbClr val="7030A0"/>
                </a:solidFill>
              </a:rPr>
              <a:t> </a:t>
            </a:r>
            <a:r>
              <a:rPr lang="en-US" sz="12000" dirty="0" smtClean="0">
                <a:solidFill>
                  <a:srgbClr val="7030A0"/>
                </a:solidFill>
              </a:rPr>
              <a:t> </a:t>
            </a:r>
            <a:r>
              <a:rPr lang="en-US" sz="12000" dirty="0" smtClean="0">
                <a:solidFill>
                  <a:schemeClr val="bg2">
                    <a:lumMod val="25000"/>
                  </a:schemeClr>
                </a:solidFill>
              </a:rPr>
              <a:t>In this audience today, whom say you that</a:t>
            </a:r>
          </a:p>
          <a:p>
            <a:r>
              <a:rPr lang="en-US" sz="12000" dirty="0" smtClean="0">
                <a:solidFill>
                  <a:schemeClr val="bg2">
                    <a:lumMod val="25000"/>
                  </a:schemeClr>
                </a:solidFill>
              </a:rPr>
              <a:t>Jesus is?   </a:t>
            </a:r>
          </a:p>
          <a:p>
            <a:r>
              <a:rPr lang="en-US" sz="12000" dirty="0">
                <a:solidFill>
                  <a:schemeClr val="bg2">
                    <a:lumMod val="25000"/>
                  </a:schemeClr>
                </a:solidFill>
              </a:rPr>
              <a:t> </a:t>
            </a:r>
            <a:r>
              <a:rPr lang="en-US" sz="12000" dirty="0" smtClean="0">
                <a:solidFill>
                  <a:schemeClr val="bg2">
                    <a:lumMod val="25000"/>
                  </a:schemeClr>
                </a:solidFill>
              </a:rPr>
              <a:t>    What is your decision?  </a:t>
            </a:r>
          </a:p>
          <a:p>
            <a:r>
              <a:rPr lang="en-US" sz="12000" dirty="0">
                <a:solidFill>
                  <a:schemeClr val="bg2">
                    <a:lumMod val="25000"/>
                  </a:schemeClr>
                </a:solidFill>
              </a:rPr>
              <a:t> </a:t>
            </a:r>
            <a:r>
              <a:rPr lang="en-US" sz="12000" dirty="0" smtClean="0">
                <a:solidFill>
                  <a:schemeClr val="bg2">
                    <a:lumMod val="25000"/>
                  </a:schemeClr>
                </a:solidFill>
              </a:rPr>
              <a:t>    Have you ever Confessed Him? </a:t>
            </a:r>
          </a:p>
          <a:p>
            <a:r>
              <a:rPr lang="en-US" sz="12000" dirty="0">
                <a:solidFill>
                  <a:schemeClr val="bg2">
                    <a:lumMod val="25000"/>
                  </a:schemeClr>
                </a:solidFill>
              </a:rPr>
              <a:t> </a:t>
            </a:r>
            <a:r>
              <a:rPr lang="en-US" sz="12000" dirty="0" smtClean="0">
                <a:solidFill>
                  <a:schemeClr val="bg2">
                    <a:lumMod val="25000"/>
                  </a:schemeClr>
                </a:solidFill>
              </a:rPr>
              <a:t>    Do you want Him to confess you before God?</a:t>
            </a:r>
          </a:p>
          <a:p>
            <a:endParaRPr lang="en-US" sz="8000" dirty="0">
              <a:solidFill>
                <a:schemeClr val="bg2">
                  <a:lumMod val="25000"/>
                </a:schemeClr>
              </a:solidFill>
            </a:endParaRPr>
          </a:p>
          <a:p>
            <a:r>
              <a:rPr lang="en-US" sz="11100" b="1" dirty="0" smtClean="0">
                <a:solidFill>
                  <a:schemeClr val="bg2">
                    <a:lumMod val="25000"/>
                  </a:schemeClr>
                </a:solidFill>
              </a:rPr>
              <a:t>Matt.10:32-33 </a:t>
            </a:r>
            <a:r>
              <a:rPr lang="en-US" sz="11100" b="1" baseline="30000" dirty="0" smtClean="0"/>
              <a:t>32</a:t>
            </a:r>
            <a:r>
              <a:rPr lang="en-US" sz="11100" b="1" baseline="30000" dirty="0"/>
              <a:t> </a:t>
            </a:r>
            <a:r>
              <a:rPr lang="en-US" sz="11100" b="1" dirty="0"/>
              <a:t>Whosoever therefore shall confess me before men, him will I confess also before my Father which is in heaven.</a:t>
            </a:r>
          </a:p>
          <a:p>
            <a:r>
              <a:rPr lang="en-US" sz="11100" b="1" baseline="30000" dirty="0"/>
              <a:t>33 </a:t>
            </a:r>
            <a:r>
              <a:rPr lang="en-US" sz="11100" b="1" dirty="0"/>
              <a:t>But whosoever shall deny me before men, him will I also deny before my Father which is in heaven</a:t>
            </a:r>
          </a:p>
          <a:p>
            <a:endParaRPr lang="en-US" sz="4000" dirty="0" smtClean="0">
              <a:solidFill>
                <a:schemeClr val="bg2">
                  <a:lumMod val="25000"/>
                </a:schemeClr>
              </a:solidFill>
            </a:endParaRPr>
          </a:p>
          <a:p>
            <a:r>
              <a:rPr lang="en-US" sz="4000" dirty="0" smtClean="0">
                <a:solidFill>
                  <a:schemeClr val="bg2">
                    <a:lumMod val="25000"/>
                  </a:schemeClr>
                </a:solidFill>
              </a:rPr>
              <a:t> </a:t>
            </a:r>
          </a:p>
          <a:p>
            <a:endParaRPr lang="en-US" sz="4000" dirty="0">
              <a:solidFill>
                <a:srgbClr val="7030A0"/>
              </a:solidFill>
            </a:endParaRPr>
          </a:p>
          <a:p>
            <a:r>
              <a:rPr lang="en-US" sz="4000" dirty="0" smtClean="0">
                <a:solidFill>
                  <a:srgbClr val="7030A0"/>
                </a:solidFill>
              </a:rPr>
              <a:t> </a:t>
            </a:r>
            <a:r>
              <a:rPr lang="en-US" sz="4000" dirty="0" smtClean="0"/>
              <a:t>  </a:t>
            </a:r>
            <a:endParaRPr lang="en-US" sz="4000" dirty="0">
              <a:solidFill>
                <a:schemeClr val="tx1">
                  <a:lumMod val="95000"/>
                  <a:lumOff val="5000"/>
                </a:schemeClr>
              </a:solidFill>
            </a:endParaRPr>
          </a:p>
        </p:txBody>
      </p:sp>
    </p:spTree>
    <p:extLst>
      <p:ext uri="{BB962C8B-B14F-4D97-AF65-F5344CB8AC3E}">
        <p14:creationId xmlns:p14="http://schemas.microsoft.com/office/powerpoint/2010/main" val="34565790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598227"/>
          </a:xfrm>
        </p:spPr>
        <p:txBody>
          <a:bodyPr/>
          <a:lstStyle/>
          <a:p>
            <a:r>
              <a:rPr lang="en-US" sz="3600" b="1" dirty="0"/>
              <a:t>And I also say, unto thee, that thou art </a:t>
            </a:r>
            <a:r>
              <a:rPr lang="en-US" sz="3600" b="1" u="sng" dirty="0">
                <a:solidFill>
                  <a:srgbClr val="00B050"/>
                </a:solidFill>
              </a:rPr>
              <a:t>Peter</a:t>
            </a:r>
            <a:r>
              <a:rPr lang="en-US" sz="3600" b="1" dirty="0" smtClean="0"/>
              <a:t>, (a stone) </a:t>
            </a:r>
            <a:r>
              <a:rPr lang="en-US" sz="3600" b="1" dirty="0"/>
              <a:t>and upon this </a:t>
            </a:r>
            <a:r>
              <a:rPr lang="en-US" sz="3600" b="1" u="sng" dirty="0">
                <a:solidFill>
                  <a:srgbClr val="FF0000"/>
                </a:solidFill>
              </a:rPr>
              <a:t>rock</a:t>
            </a:r>
            <a:r>
              <a:rPr lang="en-US" sz="3600" b="1" u="sng" dirty="0">
                <a:solidFill>
                  <a:srgbClr val="00B050"/>
                </a:solidFill>
              </a:rPr>
              <a:t> </a:t>
            </a:r>
            <a:r>
              <a:rPr lang="en-US" sz="3600" b="1" u="sng" dirty="0" smtClean="0">
                <a:solidFill>
                  <a:srgbClr val="00B050"/>
                </a:solidFill>
              </a:rPr>
              <a:t>(A rock!) “confession of Jesus as being</a:t>
            </a:r>
          </a:p>
          <a:p>
            <a:r>
              <a:rPr lang="en-US" sz="3600" b="1" u="sng" dirty="0" smtClean="0">
                <a:solidFill>
                  <a:srgbClr val="00B050"/>
                </a:solidFill>
              </a:rPr>
              <a:t>The Son of the Living God”.</a:t>
            </a:r>
          </a:p>
          <a:p>
            <a:r>
              <a:rPr lang="en-US" sz="4400" b="1" dirty="0" smtClean="0">
                <a:solidFill>
                  <a:srgbClr val="0070C0"/>
                </a:solidFill>
              </a:rPr>
              <a:t>                                   </a:t>
            </a:r>
            <a:r>
              <a:rPr lang="en-US" sz="4400" b="1" u="sng" dirty="0" smtClean="0">
                <a:solidFill>
                  <a:srgbClr val="0070C0"/>
                </a:solidFill>
              </a:rPr>
              <a:t> I  (Jesus)</a:t>
            </a:r>
          </a:p>
          <a:p>
            <a:endParaRPr lang="en-US" sz="4400" b="1" u="sng" dirty="0">
              <a:solidFill>
                <a:srgbClr val="0070C0"/>
              </a:solidFill>
            </a:endParaRPr>
          </a:p>
          <a:p>
            <a:r>
              <a:rPr lang="en-US" sz="4400" b="1" u="sng" dirty="0" smtClean="0">
                <a:solidFill>
                  <a:srgbClr val="0070C0"/>
                </a:solidFill>
              </a:rPr>
              <a:t>                                 </a:t>
            </a:r>
            <a:r>
              <a:rPr lang="en-US" sz="4400" b="1" u="sng" dirty="0">
                <a:solidFill>
                  <a:srgbClr val="0070C0"/>
                </a:solidFill>
              </a:rPr>
              <a:t>will build my church</a:t>
            </a:r>
            <a:r>
              <a:rPr lang="en-US" sz="3600" b="1" dirty="0"/>
              <a:t>; </a:t>
            </a:r>
            <a:endParaRPr lang="en-US" sz="3600" b="1" dirty="0" smtClean="0"/>
          </a:p>
          <a:p>
            <a:r>
              <a:rPr lang="en-US" sz="3600" b="1" dirty="0"/>
              <a:t> </a:t>
            </a:r>
            <a:r>
              <a:rPr lang="en-US" sz="3600" b="1" dirty="0" smtClean="0"/>
              <a:t>        and </a:t>
            </a:r>
            <a:r>
              <a:rPr lang="en-US" sz="3600" b="1" dirty="0"/>
              <a:t>the gates of </a:t>
            </a:r>
            <a:r>
              <a:rPr lang="en-US" sz="3600" b="1" dirty="0" smtClean="0"/>
              <a:t>Hell </a:t>
            </a:r>
            <a:r>
              <a:rPr lang="en-US" sz="3600" b="1" dirty="0"/>
              <a:t>shall not prevail against it.</a:t>
            </a:r>
            <a:endParaRPr lang="en-US" sz="3600" dirty="0"/>
          </a:p>
          <a:p>
            <a:endParaRPr lang="en-US" dirty="0"/>
          </a:p>
        </p:txBody>
      </p:sp>
    </p:spTree>
    <p:extLst>
      <p:ext uri="{BB962C8B-B14F-4D97-AF65-F5344CB8AC3E}">
        <p14:creationId xmlns:p14="http://schemas.microsoft.com/office/powerpoint/2010/main" val="1721182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lstStyle/>
          <a:p>
            <a:r>
              <a:rPr lang="en-US" sz="4400" dirty="0" smtClean="0"/>
              <a:t>Who built the church?</a:t>
            </a:r>
          </a:p>
          <a:p>
            <a:r>
              <a:rPr lang="en-US" sz="4400" dirty="0"/>
              <a:t> </a:t>
            </a:r>
            <a:r>
              <a:rPr lang="en-US" sz="4400" dirty="0" smtClean="0"/>
              <a:t> </a:t>
            </a:r>
          </a:p>
          <a:p>
            <a:r>
              <a:rPr lang="en-US" sz="4400" dirty="0"/>
              <a:t> </a:t>
            </a:r>
            <a:r>
              <a:rPr lang="en-US" sz="4400" dirty="0" smtClean="0"/>
              <a:t>  </a:t>
            </a:r>
            <a:r>
              <a:rPr lang="en-US" sz="4400" b="1" u="sng" dirty="0" smtClean="0">
                <a:solidFill>
                  <a:srgbClr val="FF0000"/>
                </a:solidFill>
                <a:effectLst>
                  <a:outerShdw blurRad="38100" dist="38100" dir="2700000" algn="tl">
                    <a:srgbClr val="000000">
                      <a:alpha val="43137"/>
                    </a:srgbClr>
                  </a:outerShdw>
                </a:effectLst>
              </a:rPr>
              <a:t>Jesus Christ</a:t>
            </a:r>
          </a:p>
          <a:p>
            <a:r>
              <a:rPr lang="en-US" sz="4400" dirty="0" smtClean="0"/>
              <a:t>       What did it cost HIM?</a:t>
            </a:r>
          </a:p>
          <a:p>
            <a:r>
              <a:rPr lang="en-US" sz="4400" dirty="0"/>
              <a:t> </a:t>
            </a:r>
            <a:r>
              <a:rPr lang="en-US" sz="4400" dirty="0" smtClean="0"/>
              <a:t>              His Blood For it!  Acts 20:28-30  </a:t>
            </a:r>
          </a:p>
          <a:p>
            <a:r>
              <a:rPr lang="en-US" dirty="0"/>
              <a:t> </a:t>
            </a:r>
            <a:r>
              <a:rPr lang="en-US" dirty="0" smtClean="0"/>
              <a:t>  </a:t>
            </a:r>
            <a:endParaRPr lang="en-US" dirty="0"/>
          </a:p>
        </p:txBody>
      </p:sp>
    </p:spTree>
    <p:extLst>
      <p:ext uri="{BB962C8B-B14F-4D97-AF65-F5344CB8AC3E}">
        <p14:creationId xmlns:p14="http://schemas.microsoft.com/office/powerpoint/2010/main" val="903820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25745" cy="6858000"/>
          </a:xfrm>
        </p:spPr>
        <p:txBody>
          <a:bodyPr/>
          <a:lstStyle/>
          <a:p>
            <a:endParaRPr lang="en-US" sz="4000" b="1" dirty="0" smtClean="0"/>
          </a:p>
          <a:p>
            <a:endParaRPr lang="en-US" sz="4000" b="1" dirty="0" smtClean="0"/>
          </a:p>
          <a:p>
            <a:r>
              <a:rPr lang="en-US" sz="4000" b="1" dirty="0" smtClean="0"/>
              <a:t>I </a:t>
            </a:r>
            <a:r>
              <a:rPr lang="en-US" sz="4000" b="1" dirty="0"/>
              <a:t>will give unto thee </a:t>
            </a:r>
            <a:r>
              <a:rPr lang="en-US" sz="4000" b="1" u="sng" dirty="0">
                <a:solidFill>
                  <a:srgbClr val="7030A0"/>
                </a:solidFill>
              </a:rPr>
              <a:t>the keys </a:t>
            </a:r>
            <a:r>
              <a:rPr lang="en-US" sz="4000" b="1" dirty="0"/>
              <a:t>of the kingdom of heaven: and whatsoever thou shalt bind on earth shall be bound in heaven; and whatsoever thou shalt loose on earth shall be loosed in heaven</a:t>
            </a:r>
            <a:r>
              <a:rPr lang="en-US" sz="4000" b="1" dirty="0" smtClean="0"/>
              <a:t>.  (Matt. 16:19)</a:t>
            </a:r>
            <a:endParaRPr lang="en-US" sz="4000" dirty="0"/>
          </a:p>
          <a:p>
            <a:endParaRPr lang="en-US" dirty="0"/>
          </a:p>
        </p:txBody>
      </p:sp>
    </p:spTree>
    <p:extLst>
      <p:ext uri="{BB962C8B-B14F-4D97-AF65-F5344CB8AC3E}">
        <p14:creationId xmlns:p14="http://schemas.microsoft.com/office/powerpoint/2010/main" val="3568928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93518"/>
            <a:ext cx="12108873" cy="6083445"/>
          </a:xfrm>
        </p:spPr>
        <p:txBody>
          <a:bodyPr>
            <a:normAutofit/>
          </a:bodyPr>
          <a:lstStyle/>
          <a:p>
            <a:r>
              <a:rPr lang="en-US" sz="3600" dirty="0"/>
              <a:t>"</a:t>
            </a:r>
            <a:r>
              <a:rPr lang="en-US" sz="3600" b="1" dirty="0"/>
              <a:t>Bind" and "</a:t>
            </a:r>
            <a:r>
              <a:rPr lang="en-US" sz="3600" b="1" dirty="0" smtClean="0"/>
              <a:t>loose“</a:t>
            </a:r>
          </a:p>
          <a:p>
            <a:r>
              <a:rPr lang="en-US" sz="3600" dirty="0" smtClean="0"/>
              <a:t> refers </a:t>
            </a:r>
            <a:r>
              <a:rPr lang="en-US" sz="3600" dirty="0"/>
              <a:t>to the power of deciding what was lawful or unlawful to be done in the </a:t>
            </a:r>
            <a:r>
              <a:rPr lang="en-US" sz="3600" dirty="0" smtClean="0"/>
              <a:t>church. That </a:t>
            </a:r>
            <a:r>
              <a:rPr lang="en-US" sz="3600" dirty="0"/>
              <a:t>power was </a:t>
            </a:r>
            <a:r>
              <a:rPr lang="en-US" sz="3600" dirty="0" smtClean="0"/>
              <a:t> </a:t>
            </a:r>
            <a:r>
              <a:rPr lang="en-US" sz="3600" dirty="0"/>
              <a:t>exercised by all the apostles, and the New Testament is the instrument by which that binding and loosing are </a:t>
            </a:r>
            <a:r>
              <a:rPr lang="en-US" sz="3600" dirty="0" smtClean="0"/>
              <a:t>effected</a:t>
            </a:r>
          </a:p>
          <a:p>
            <a:endParaRPr lang="en-US" sz="3600" dirty="0"/>
          </a:p>
          <a:p>
            <a:r>
              <a:rPr lang="en-US" sz="3600" b="1" dirty="0" smtClean="0">
                <a:solidFill>
                  <a:srgbClr val="7030A0"/>
                </a:solidFill>
              </a:rPr>
              <a:t>John 16:13   Howbeit when He the Spirit of Truth is come</a:t>
            </a:r>
          </a:p>
          <a:p>
            <a:r>
              <a:rPr lang="en-US" sz="3600" b="1" dirty="0" smtClean="0">
                <a:solidFill>
                  <a:srgbClr val="7030A0"/>
                </a:solidFill>
              </a:rPr>
              <a:t>He </a:t>
            </a:r>
            <a:r>
              <a:rPr lang="en-US" sz="3600" b="1" dirty="0">
                <a:solidFill>
                  <a:srgbClr val="7030A0"/>
                </a:solidFill>
              </a:rPr>
              <a:t> </a:t>
            </a:r>
            <a:r>
              <a:rPr lang="en-US" sz="3600" b="1" dirty="0" smtClean="0">
                <a:solidFill>
                  <a:srgbClr val="7030A0"/>
                </a:solidFill>
              </a:rPr>
              <a:t>will guide you into all truth; for He shall not speak</a:t>
            </a:r>
          </a:p>
          <a:p>
            <a:r>
              <a:rPr lang="en-US" sz="3600" b="1" dirty="0" smtClean="0">
                <a:solidFill>
                  <a:srgbClr val="7030A0"/>
                </a:solidFill>
              </a:rPr>
              <a:t>Of himself; but whatsoever he shall hear, that shall he </a:t>
            </a:r>
          </a:p>
          <a:p>
            <a:r>
              <a:rPr lang="en-US" sz="3600" b="1" dirty="0" smtClean="0">
                <a:solidFill>
                  <a:srgbClr val="7030A0"/>
                </a:solidFill>
              </a:rPr>
              <a:t>Speak: and He will shew you things to come.”  </a:t>
            </a:r>
          </a:p>
          <a:p>
            <a:endParaRPr lang="en-US" sz="3600" dirty="0"/>
          </a:p>
        </p:txBody>
      </p:sp>
    </p:spTree>
    <p:extLst>
      <p:ext uri="{BB962C8B-B14F-4D97-AF65-F5344CB8AC3E}">
        <p14:creationId xmlns:p14="http://schemas.microsoft.com/office/powerpoint/2010/main" val="13826583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lstStyle/>
          <a:p>
            <a:endParaRPr lang="en-US" sz="4000" b="1" dirty="0" smtClean="0"/>
          </a:p>
          <a:p>
            <a:r>
              <a:rPr lang="en-US" sz="4000" b="1" dirty="0" smtClean="0"/>
              <a:t>John </a:t>
            </a:r>
            <a:r>
              <a:rPr lang="en-US" sz="4000" b="1" dirty="0"/>
              <a:t>16:13 New King James Version </a:t>
            </a:r>
            <a:endParaRPr lang="en-US" sz="4000" b="1" dirty="0" smtClean="0"/>
          </a:p>
          <a:p>
            <a:r>
              <a:rPr lang="en-US" sz="4000" baseline="30000" dirty="0" smtClean="0"/>
              <a:t>13</a:t>
            </a:r>
            <a:r>
              <a:rPr lang="en-US" sz="4000" baseline="30000" dirty="0"/>
              <a:t> </a:t>
            </a:r>
            <a:r>
              <a:rPr lang="en-US" sz="4000" dirty="0"/>
              <a:t>However, when He, the Spirit of truth, has come, He will guide you into all truth; for He will not speak on His </a:t>
            </a:r>
            <a:r>
              <a:rPr lang="en-US" sz="4000" b="1" dirty="0">
                <a:solidFill>
                  <a:srgbClr val="FF0000"/>
                </a:solidFill>
              </a:rPr>
              <a:t>own </a:t>
            </a:r>
            <a:r>
              <a:rPr lang="en-US" sz="4000" b="1" i="1" dirty="0">
                <a:solidFill>
                  <a:srgbClr val="FF0000"/>
                </a:solidFill>
              </a:rPr>
              <a:t>authority,</a:t>
            </a:r>
            <a:r>
              <a:rPr lang="en-US" sz="4000" b="1" dirty="0">
                <a:solidFill>
                  <a:srgbClr val="FF0000"/>
                </a:solidFill>
              </a:rPr>
              <a:t> </a:t>
            </a:r>
            <a:r>
              <a:rPr lang="en-US" sz="4000" dirty="0"/>
              <a:t>but whatever He hears He will speak; and He will tell you things to come.</a:t>
            </a:r>
          </a:p>
          <a:p>
            <a:endParaRPr lang="en-US" dirty="0"/>
          </a:p>
        </p:txBody>
      </p:sp>
    </p:spTree>
    <p:extLst>
      <p:ext uri="{BB962C8B-B14F-4D97-AF65-F5344CB8AC3E}">
        <p14:creationId xmlns:p14="http://schemas.microsoft.com/office/powerpoint/2010/main" val="957727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660573"/>
          </a:xfrm>
        </p:spPr>
        <p:txBody>
          <a:bodyPr>
            <a:normAutofit/>
          </a:bodyPr>
          <a:lstStyle/>
          <a:p>
            <a:endParaRPr lang="en-US" sz="4000" dirty="0" smtClean="0"/>
          </a:p>
          <a:p>
            <a:r>
              <a:rPr lang="en-US" sz="4000" dirty="0"/>
              <a:t> </a:t>
            </a:r>
            <a:r>
              <a:rPr lang="en-US" sz="4000" dirty="0" smtClean="0"/>
              <a:t> </a:t>
            </a:r>
            <a:r>
              <a:rPr lang="en-US" sz="4000" b="1" dirty="0" smtClean="0"/>
              <a:t>Peter was important but the church was not built</a:t>
            </a:r>
          </a:p>
          <a:p>
            <a:r>
              <a:rPr lang="en-US" sz="4000" b="1" dirty="0" smtClean="0"/>
              <a:t>On him.   </a:t>
            </a:r>
          </a:p>
          <a:p>
            <a:r>
              <a:rPr lang="en-US" sz="4000" dirty="0" smtClean="0"/>
              <a:t> </a:t>
            </a:r>
            <a:r>
              <a:rPr lang="en-US" sz="4000" dirty="0"/>
              <a:t>(1) He preached the first gospel sermon (Acts 2:14ff</a:t>
            </a:r>
            <a:r>
              <a:rPr lang="en-US" sz="4000" dirty="0" smtClean="0"/>
              <a:t>).</a:t>
            </a:r>
          </a:p>
          <a:p>
            <a:r>
              <a:rPr lang="en-US" sz="4000" dirty="0" smtClean="0"/>
              <a:t> </a:t>
            </a:r>
            <a:r>
              <a:rPr lang="en-US" sz="4000" dirty="0"/>
              <a:t>(2) He </a:t>
            </a:r>
            <a:r>
              <a:rPr lang="en-US" sz="4000" dirty="0" smtClean="0"/>
              <a:t>used the keys to unlocked </a:t>
            </a:r>
            <a:r>
              <a:rPr lang="en-US" sz="4000" dirty="0"/>
              <a:t>the secret of the </a:t>
            </a:r>
            <a:r>
              <a:rPr lang="en-US" sz="4000" dirty="0" smtClean="0"/>
              <a:t>kingdom of God. </a:t>
            </a:r>
            <a:r>
              <a:rPr lang="en-US" sz="4000" dirty="0"/>
              <a:t>(Acts 2:31</a:t>
            </a:r>
            <a:r>
              <a:rPr lang="en-US" sz="4000" dirty="0" smtClean="0"/>
              <a:t>).</a:t>
            </a:r>
          </a:p>
          <a:p>
            <a:r>
              <a:rPr lang="en-US" sz="4000" dirty="0" smtClean="0"/>
              <a:t> </a:t>
            </a:r>
            <a:r>
              <a:rPr lang="en-US" sz="4000" dirty="0"/>
              <a:t>(3) He unlocked the secret of</a:t>
            </a:r>
            <a:r>
              <a:rPr lang="en-US" sz="4000" b="1" dirty="0"/>
              <a:t> HOW </a:t>
            </a:r>
            <a:r>
              <a:rPr lang="en-US" sz="4000" dirty="0"/>
              <a:t>people enter the kingdom (Acts 2:38). </a:t>
            </a:r>
            <a:endParaRPr lang="en-US" sz="4000" dirty="0" smtClean="0"/>
          </a:p>
          <a:p>
            <a:r>
              <a:rPr lang="en-US" sz="4000" dirty="0" smtClean="0"/>
              <a:t>(</a:t>
            </a:r>
            <a:r>
              <a:rPr lang="en-US" sz="4000" dirty="0"/>
              <a:t>4) He unlocked the door of faith to the Gentiles (Acts 10:1ff</a:t>
            </a:r>
            <a:r>
              <a:rPr lang="en-US" sz="4000" dirty="0" smtClean="0"/>
              <a:t>).</a:t>
            </a:r>
          </a:p>
        </p:txBody>
      </p:sp>
    </p:spTree>
    <p:extLst>
      <p:ext uri="{BB962C8B-B14F-4D97-AF65-F5344CB8AC3E}">
        <p14:creationId xmlns:p14="http://schemas.microsoft.com/office/powerpoint/2010/main" val="1402897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heel(1)">
                                      <p:cBhvr>
                                        <p:cTn id="31" dur="2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6"/>
            <a:ext cx="12192000" cy="6774873"/>
          </a:xfrm>
        </p:spPr>
        <p:txBody>
          <a:bodyPr>
            <a:normAutofit/>
          </a:bodyPr>
          <a:lstStyle/>
          <a:p>
            <a:endParaRPr lang="en-US" sz="3600" dirty="0" smtClean="0"/>
          </a:p>
          <a:p>
            <a:r>
              <a:rPr lang="en-US" sz="4000" dirty="0" smtClean="0"/>
              <a:t> (5) He unlocked the door of return for backsliders</a:t>
            </a:r>
          </a:p>
          <a:p>
            <a:r>
              <a:rPr lang="en-US" sz="4000" dirty="0" smtClean="0"/>
              <a:t> (Acts 8:13,22).  (Simon) </a:t>
            </a:r>
          </a:p>
          <a:p>
            <a:r>
              <a:rPr lang="en-US" sz="4000" dirty="0" smtClean="0"/>
              <a:t> (6) He unlocked the mystery of the new name</a:t>
            </a:r>
          </a:p>
          <a:p>
            <a:r>
              <a:rPr lang="en-US" sz="4000" dirty="0" smtClean="0"/>
              <a:t> (1 Peter 4:16).</a:t>
            </a:r>
          </a:p>
          <a:p>
            <a:r>
              <a:rPr lang="en-US" sz="4000" dirty="0" smtClean="0"/>
              <a:t> (7) He expounded the mystery of the new birth</a:t>
            </a:r>
          </a:p>
          <a:p>
            <a:r>
              <a:rPr lang="en-US" sz="4000" dirty="0" smtClean="0"/>
              <a:t> (1 Peter 3:21).</a:t>
            </a:r>
          </a:p>
          <a:p>
            <a:r>
              <a:rPr lang="en-US" sz="4000" dirty="0" smtClean="0"/>
              <a:t> (8) He revealed the ultimate fate of the earth </a:t>
            </a:r>
          </a:p>
          <a:p>
            <a:r>
              <a:rPr lang="en-US" sz="4000" dirty="0" smtClean="0"/>
              <a:t>(2 Peter 3:11-13). </a:t>
            </a:r>
            <a:endParaRPr lang="en-US" sz="4000" dirty="0"/>
          </a:p>
        </p:txBody>
      </p:sp>
    </p:spTree>
    <p:extLst>
      <p:ext uri="{BB962C8B-B14F-4D97-AF65-F5344CB8AC3E}">
        <p14:creationId xmlns:p14="http://schemas.microsoft.com/office/powerpoint/2010/main" val="51178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1" dur="500"/>
                                        <p:tgtEl>
                                          <p:spTgt spid="3">
                                            <p:txEl>
                                              <p:pRg st="3" end="3"/>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9" dur="500"/>
                                        <p:tgtEl>
                                          <p:spTgt spid="3">
                                            <p:txEl>
                                              <p:pRg st="5" end="5"/>
                                            </p:txEl>
                                          </p:spTgt>
                                        </p:tgtEl>
                                      </p:cBhvr>
                                    </p:animEffect>
                                  </p:childTnLst>
                                </p:cTn>
                              </p:par>
                              <p:par>
                                <p:cTn id="30" presetID="14" presetClass="entr" presetSubtype="1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7" end="7"/>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p:cTn id="4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b="1" dirty="0"/>
              <a:t>t</a:t>
            </a:r>
            <a:r>
              <a:rPr lang="en-US" sz="4000" b="1" dirty="0" smtClean="0"/>
              <a:t>he </a:t>
            </a:r>
            <a:r>
              <a:rPr lang="en-US" sz="4000" b="1" dirty="0"/>
              <a:t>Messiah's kingdom </a:t>
            </a:r>
            <a:r>
              <a:rPr lang="en-US" sz="4000" b="1" dirty="0" smtClean="0"/>
              <a:t>was</a:t>
            </a:r>
          </a:p>
          <a:p>
            <a:r>
              <a:rPr lang="en-US" sz="4000" b="1" dirty="0"/>
              <a:t> </a:t>
            </a:r>
            <a:r>
              <a:rPr lang="en-US" sz="4000" b="1" dirty="0" smtClean="0"/>
              <a:t>    </a:t>
            </a:r>
            <a:r>
              <a:rPr lang="en-US" sz="4000" b="1" dirty="0"/>
              <a:t>accepted by some</a:t>
            </a:r>
            <a:r>
              <a:rPr lang="en-US" sz="4000" b="1" dirty="0" smtClean="0"/>
              <a:t>,  AND</a:t>
            </a:r>
          </a:p>
          <a:p>
            <a:r>
              <a:rPr lang="en-US" sz="4000" b="1" dirty="0"/>
              <a:t> </a:t>
            </a:r>
            <a:r>
              <a:rPr lang="en-US" sz="4000" b="1" dirty="0" smtClean="0"/>
              <a:t>    rejected </a:t>
            </a:r>
            <a:r>
              <a:rPr lang="en-US" sz="4000" b="1" dirty="0"/>
              <a:t>by others. </a:t>
            </a:r>
            <a:endParaRPr lang="en-US" sz="4000" b="1" dirty="0" smtClean="0"/>
          </a:p>
          <a:p>
            <a:endParaRPr lang="en-US" sz="4000" b="1" dirty="0" smtClean="0"/>
          </a:p>
          <a:p>
            <a:endParaRPr lang="en-US" dirty="0"/>
          </a:p>
        </p:txBody>
      </p:sp>
    </p:spTree>
    <p:extLst>
      <p:ext uri="{BB962C8B-B14F-4D97-AF65-F5344CB8AC3E}">
        <p14:creationId xmlns:p14="http://schemas.microsoft.com/office/powerpoint/2010/main" val="2432004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127"/>
            <a:ext cx="12112336" cy="6083445"/>
          </a:xfrm>
        </p:spPr>
        <p:txBody>
          <a:bodyPr/>
          <a:lstStyle/>
          <a:p>
            <a:r>
              <a:rPr lang="en-US" sz="3600" dirty="0"/>
              <a:t>He was accepted by the disciples (Matthew 14:33</a:t>
            </a:r>
            <a:r>
              <a:rPr lang="en-US" sz="3600" dirty="0" smtClean="0"/>
              <a:t>)</a:t>
            </a:r>
          </a:p>
          <a:p>
            <a:r>
              <a:rPr lang="en-US" sz="3600" dirty="0" smtClean="0"/>
              <a:t>He was accepted </a:t>
            </a:r>
            <a:r>
              <a:rPr lang="en-US" sz="3600" dirty="0"/>
              <a:t>by the woman of Canaan (Matthew 15:22</a:t>
            </a:r>
            <a:r>
              <a:rPr lang="en-US" sz="3600" dirty="0" smtClean="0"/>
              <a:t>),</a:t>
            </a:r>
          </a:p>
          <a:p>
            <a:r>
              <a:rPr lang="en-US" sz="3600" dirty="0" smtClean="0"/>
              <a:t>He was accepted by </a:t>
            </a:r>
            <a:r>
              <a:rPr lang="en-US" sz="3600" dirty="0"/>
              <a:t>a great multitude (Matthew 15:30</a:t>
            </a:r>
            <a:r>
              <a:rPr lang="en-US" sz="3600" dirty="0" smtClean="0"/>
              <a:t>),</a:t>
            </a:r>
          </a:p>
          <a:p>
            <a:r>
              <a:rPr lang="en-US" sz="3600" dirty="0" smtClean="0"/>
              <a:t>He was accepted  </a:t>
            </a:r>
            <a:r>
              <a:rPr lang="en-US" sz="3600" dirty="0"/>
              <a:t>by Peter (Matthew 16:16</a:t>
            </a:r>
            <a:r>
              <a:rPr lang="en-US" sz="3600" dirty="0" smtClean="0"/>
              <a:t>);</a:t>
            </a:r>
          </a:p>
          <a:p>
            <a:endParaRPr lang="en-US" sz="3600" dirty="0"/>
          </a:p>
          <a:p>
            <a:r>
              <a:rPr lang="en-US" sz="3600" dirty="0" smtClean="0"/>
              <a:t> He  </a:t>
            </a:r>
            <a:r>
              <a:rPr lang="en-US" sz="3600" dirty="0"/>
              <a:t>was rejected by the Nazarenes (Matthew 13:57</a:t>
            </a:r>
            <a:r>
              <a:rPr lang="en-US" sz="3600" dirty="0" smtClean="0"/>
              <a:t>)</a:t>
            </a:r>
          </a:p>
          <a:p>
            <a:r>
              <a:rPr lang="en-US" sz="3600" dirty="0"/>
              <a:t> </a:t>
            </a:r>
            <a:r>
              <a:rPr lang="en-US" sz="3600" dirty="0" smtClean="0"/>
              <a:t>He was rejected by the Pharisees (Matt. 15:12)</a:t>
            </a:r>
          </a:p>
          <a:p>
            <a:r>
              <a:rPr lang="en-US" sz="3600" dirty="0"/>
              <a:t> </a:t>
            </a:r>
            <a:r>
              <a:rPr lang="en-US" sz="3600" dirty="0" smtClean="0"/>
              <a:t>He was rejected by the sympathizers of the Pharisees.(Matt. 16:4) </a:t>
            </a:r>
          </a:p>
        </p:txBody>
      </p:sp>
    </p:spTree>
    <p:extLst>
      <p:ext uri="{BB962C8B-B14F-4D97-AF65-F5344CB8AC3E}">
        <p14:creationId xmlns:p14="http://schemas.microsoft.com/office/powerpoint/2010/main" val="216594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wheel(1)">
                                      <p:cBhvr>
                                        <p:cTn id="44"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r>
              <a:rPr lang="en-US" sz="5100" b="1" dirty="0"/>
              <a:t>Matthew 16:13-20 </a:t>
            </a:r>
            <a:r>
              <a:rPr lang="en-US" sz="5100" baseline="30000" dirty="0" smtClean="0"/>
              <a:t>13</a:t>
            </a:r>
            <a:r>
              <a:rPr lang="en-US" sz="5100" baseline="30000" dirty="0"/>
              <a:t> </a:t>
            </a:r>
            <a:r>
              <a:rPr lang="en-US" sz="5100" dirty="0"/>
              <a:t>When Jesus came into the region of Caesarea Philippi, He asked His disciples, saying, “Who do men say that I, the Son of Man, am</a:t>
            </a:r>
            <a:r>
              <a:rPr lang="en-US" sz="5100" dirty="0" smtClean="0"/>
              <a:t>?”</a:t>
            </a:r>
            <a:r>
              <a:rPr lang="en-US" sz="5100" baseline="30000" dirty="0" smtClean="0"/>
              <a:t>14</a:t>
            </a:r>
            <a:r>
              <a:rPr lang="en-US" sz="5100" baseline="30000" dirty="0"/>
              <a:t> </a:t>
            </a:r>
            <a:r>
              <a:rPr lang="en-US" sz="5100" dirty="0"/>
              <a:t>So they said, “Some </a:t>
            </a:r>
            <a:r>
              <a:rPr lang="en-US" sz="5100" i="1" dirty="0"/>
              <a:t>say</a:t>
            </a:r>
            <a:r>
              <a:rPr lang="en-US" sz="5100" dirty="0"/>
              <a:t> </a:t>
            </a:r>
            <a:r>
              <a:rPr lang="en-US" sz="5100" b="1" dirty="0">
                <a:solidFill>
                  <a:srgbClr val="7030A0"/>
                </a:solidFill>
              </a:rPr>
              <a:t>John the Baptist</a:t>
            </a:r>
            <a:r>
              <a:rPr lang="en-US" sz="5100" dirty="0"/>
              <a:t>, some </a:t>
            </a:r>
            <a:r>
              <a:rPr lang="en-US" sz="5100" b="1" dirty="0">
                <a:solidFill>
                  <a:srgbClr val="7030A0"/>
                </a:solidFill>
              </a:rPr>
              <a:t>Elijah</a:t>
            </a:r>
            <a:r>
              <a:rPr lang="en-US" sz="5100" dirty="0"/>
              <a:t>, and others </a:t>
            </a:r>
            <a:r>
              <a:rPr lang="en-US" sz="5100" b="1" dirty="0">
                <a:solidFill>
                  <a:srgbClr val="7030A0"/>
                </a:solidFill>
              </a:rPr>
              <a:t>Jeremiah</a:t>
            </a:r>
            <a:r>
              <a:rPr lang="en-US" sz="5100" dirty="0"/>
              <a:t> or </a:t>
            </a:r>
            <a:r>
              <a:rPr lang="en-US" sz="5100" b="1" dirty="0">
                <a:solidFill>
                  <a:srgbClr val="7030A0"/>
                </a:solidFill>
              </a:rPr>
              <a:t>one of the prophets</a:t>
            </a:r>
            <a:r>
              <a:rPr lang="en-US" sz="5100" b="1" dirty="0" smtClean="0"/>
              <a:t>.”</a:t>
            </a:r>
            <a:r>
              <a:rPr lang="en-US" sz="5100" baseline="30000" dirty="0" smtClean="0"/>
              <a:t>15</a:t>
            </a:r>
            <a:r>
              <a:rPr lang="en-US" sz="5100" baseline="30000" dirty="0"/>
              <a:t> </a:t>
            </a:r>
            <a:r>
              <a:rPr lang="en-US" sz="5100" dirty="0"/>
              <a:t>He said to them, “But who do you say that I am</a:t>
            </a:r>
            <a:r>
              <a:rPr lang="en-US" sz="5100" dirty="0" smtClean="0"/>
              <a:t>?”</a:t>
            </a:r>
            <a:r>
              <a:rPr lang="en-US" sz="5100" baseline="30000" dirty="0" smtClean="0"/>
              <a:t>16</a:t>
            </a:r>
            <a:r>
              <a:rPr lang="en-US" sz="5100" baseline="30000" dirty="0"/>
              <a:t> </a:t>
            </a:r>
            <a:r>
              <a:rPr lang="en-US" sz="5100" dirty="0"/>
              <a:t>Simon Peter answered and said, “You are the Christ, the Son of the living God</a:t>
            </a:r>
            <a:r>
              <a:rPr lang="en-US" sz="5100" dirty="0" smtClean="0"/>
              <a:t>.”</a:t>
            </a:r>
            <a:r>
              <a:rPr lang="en-US" sz="5100" baseline="30000" dirty="0" smtClean="0"/>
              <a:t>17</a:t>
            </a:r>
            <a:r>
              <a:rPr lang="en-US" sz="5100" baseline="30000" dirty="0"/>
              <a:t> </a:t>
            </a:r>
            <a:r>
              <a:rPr lang="en-US" sz="5100" dirty="0"/>
              <a:t>Jesus answered and said to him, “Blessed are you, Simon Bar-Jonah, for flesh and blood has not revealed </a:t>
            </a:r>
            <a:r>
              <a:rPr lang="en-US" sz="5100" i="1" dirty="0"/>
              <a:t>this</a:t>
            </a:r>
            <a:r>
              <a:rPr lang="en-US" sz="5100" dirty="0"/>
              <a:t> to you, but My Father who is in heaven. </a:t>
            </a:r>
            <a:r>
              <a:rPr lang="en-US" sz="5100" baseline="30000" dirty="0"/>
              <a:t>18 </a:t>
            </a:r>
            <a:r>
              <a:rPr lang="en-US" sz="5100" dirty="0"/>
              <a:t>And I also say to you that you are Peter, and on this rock I will build My church, and the gates of Hades shall not </a:t>
            </a:r>
            <a:r>
              <a:rPr lang="en-US" sz="5100" baseline="30000" dirty="0"/>
              <a:t>[</a:t>
            </a:r>
            <a:r>
              <a:rPr lang="en-US" sz="5100" baseline="30000" dirty="0">
                <a:hlinkClick r:id="rId2" tooltip="See footnote a"/>
              </a:rPr>
              <a:t>a</a:t>
            </a:r>
            <a:r>
              <a:rPr lang="en-US" sz="5100" baseline="30000" dirty="0"/>
              <a:t>]</a:t>
            </a:r>
            <a:r>
              <a:rPr lang="en-US" sz="5100" dirty="0"/>
              <a:t>prevail against it. </a:t>
            </a:r>
            <a:r>
              <a:rPr lang="en-US" sz="5100" baseline="30000" dirty="0"/>
              <a:t>19 </a:t>
            </a:r>
            <a:r>
              <a:rPr lang="en-US" sz="5100" dirty="0"/>
              <a:t>And I will give you the keys of the kingdom of heaven, and whatever you bind on earth </a:t>
            </a:r>
            <a:r>
              <a:rPr lang="en-US" sz="5100" baseline="30000" dirty="0"/>
              <a:t>[</a:t>
            </a:r>
            <a:r>
              <a:rPr lang="en-US" sz="5100" baseline="30000" dirty="0">
                <a:hlinkClick r:id="rId3" tooltip="See footnote b"/>
              </a:rPr>
              <a:t>b</a:t>
            </a:r>
            <a:r>
              <a:rPr lang="en-US" sz="5100" baseline="30000" dirty="0"/>
              <a:t>]</a:t>
            </a:r>
            <a:r>
              <a:rPr lang="en-US" sz="5100" dirty="0"/>
              <a:t>will be bound in heaven, and whatever you loose on earth will be loosed in heaven.”</a:t>
            </a:r>
          </a:p>
          <a:p>
            <a:r>
              <a:rPr lang="en-US" sz="5100" baseline="30000" dirty="0"/>
              <a:t>20 </a:t>
            </a:r>
            <a:r>
              <a:rPr lang="en-US" sz="5100" dirty="0"/>
              <a:t>Then He commanded His disciples that they should tell no one that He was Jesus the Christ</a:t>
            </a:r>
          </a:p>
          <a:p>
            <a:endParaRPr lang="en-US" dirty="0"/>
          </a:p>
        </p:txBody>
      </p:sp>
    </p:spTree>
    <p:extLst>
      <p:ext uri="{BB962C8B-B14F-4D97-AF65-F5344CB8AC3E}">
        <p14:creationId xmlns:p14="http://schemas.microsoft.com/office/powerpoint/2010/main" val="2552460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600" b="1" dirty="0" smtClean="0"/>
              <a:t>Facts About the Church that make it Different</a:t>
            </a:r>
          </a:p>
          <a:p>
            <a:endParaRPr lang="en-US" dirty="0"/>
          </a:p>
        </p:txBody>
      </p:sp>
    </p:spTree>
    <p:extLst>
      <p:ext uri="{BB962C8B-B14F-4D97-AF65-F5344CB8AC3E}">
        <p14:creationId xmlns:p14="http://schemas.microsoft.com/office/powerpoint/2010/main" val="14224247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True Bible Teaching Concerning His</a:t>
            </a:r>
            <a:br>
              <a:rPr lang="en-US" b="1" dirty="0" smtClean="0"/>
            </a:br>
            <a:r>
              <a:rPr lang="en-US" b="1" dirty="0" smtClean="0"/>
              <a:t>Church</a:t>
            </a:r>
            <a:endParaRPr lang="en-US" b="1" dirty="0"/>
          </a:p>
        </p:txBody>
      </p:sp>
      <p:sp>
        <p:nvSpPr>
          <p:cNvPr id="3" name="Content Placeholder 2"/>
          <p:cNvSpPr>
            <a:spLocks noGrp="1"/>
          </p:cNvSpPr>
          <p:nvPr>
            <p:ph idx="1"/>
          </p:nvPr>
        </p:nvSpPr>
        <p:spPr/>
        <p:txBody>
          <a:bodyPr>
            <a:normAutofit lnSpcReduction="10000"/>
          </a:bodyPr>
          <a:lstStyle/>
          <a:p>
            <a:r>
              <a:rPr lang="en-US" sz="4800" dirty="0" smtClean="0"/>
              <a:t>It’s name.      </a:t>
            </a:r>
            <a:r>
              <a:rPr lang="en-US" sz="4000" b="1" dirty="0" smtClean="0"/>
              <a:t>HIS</a:t>
            </a:r>
          </a:p>
          <a:p>
            <a:endParaRPr lang="en-US" sz="4000" dirty="0"/>
          </a:p>
          <a:p>
            <a:r>
              <a:rPr lang="en-US" sz="4000" dirty="0" smtClean="0"/>
              <a:t>‘what were all the churches that belonged to Christ in The beginning of the gospel called?”   “The churches </a:t>
            </a:r>
            <a:r>
              <a:rPr lang="en-US" sz="4000" u="sng" dirty="0" smtClean="0"/>
              <a:t>Of Christ</a:t>
            </a:r>
            <a:r>
              <a:rPr lang="en-US" sz="4000" dirty="0" smtClean="0"/>
              <a:t>” salute you.   </a:t>
            </a:r>
          </a:p>
          <a:p>
            <a:r>
              <a:rPr lang="en-US" sz="4000" dirty="0"/>
              <a:t> </a:t>
            </a:r>
            <a:r>
              <a:rPr lang="en-US" sz="4000" dirty="0" smtClean="0"/>
              <a:t>     Rom. 16:16 </a:t>
            </a:r>
          </a:p>
          <a:p>
            <a:r>
              <a:rPr lang="en-US" dirty="0"/>
              <a:t> </a:t>
            </a:r>
            <a:r>
              <a:rPr lang="en-US" dirty="0" smtClean="0"/>
              <a:t> </a:t>
            </a:r>
            <a:endParaRPr lang="en-US" dirty="0"/>
          </a:p>
        </p:txBody>
      </p:sp>
    </p:spTree>
    <p:extLst>
      <p:ext uri="{BB962C8B-B14F-4D97-AF65-F5344CB8AC3E}">
        <p14:creationId xmlns:p14="http://schemas.microsoft.com/office/powerpoint/2010/main" val="2620373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14300"/>
            <a:ext cx="12067309" cy="6650182"/>
          </a:xfrm>
        </p:spPr>
        <p:txBody>
          <a:bodyPr/>
          <a:lstStyle/>
          <a:p>
            <a:r>
              <a:rPr lang="en-US" sz="4000" b="1" dirty="0" smtClean="0">
                <a:solidFill>
                  <a:srgbClr val="FF0000"/>
                </a:solidFill>
                <a:effectLst>
                  <a:outerShdw blurRad="38100" dist="38100" dir="2700000" algn="tl">
                    <a:srgbClr val="000000">
                      <a:alpha val="43137"/>
                    </a:srgbClr>
                  </a:outerShdw>
                </a:effectLst>
              </a:rPr>
              <a:t>It’s head.  Jesus  </a:t>
            </a:r>
          </a:p>
          <a:p>
            <a:r>
              <a:rPr lang="en-US" sz="3600" b="1" dirty="0"/>
              <a:t> </a:t>
            </a:r>
            <a:r>
              <a:rPr lang="en-US" sz="3600" b="1" dirty="0" smtClean="0"/>
              <a:t> Col. 1:18</a:t>
            </a:r>
          </a:p>
          <a:p>
            <a:r>
              <a:rPr lang="en-US" sz="3600" b="1" dirty="0"/>
              <a:t> </a:t>
            </a:r>
            <a:r>
              <a:rPr lang="en-US" sz="3600" b="1" dirty="0" smtClean="0"/>
              <a:t> Eph. 2:23-24</a:t>
            </a:r>
          </a:p>
          <a:p>
            <a:r>
              <a:rPr lang="en-US" sz="3600" b="1" dirty="0"/>
              <a:t> </a:t>
            </a:r>
            <a:r>
              <a:rPr lang="en-US" sz="3600" b="1" dirty="0" smtClean="0"/>
              <a:t> Col. 3:17   Whatsoever you do in word or deed, do all in</a:t>
            </a:r>
          </a:p>
          <a:p>
            <a:r>
              <a:rPr lang="en-US" sz="3600" b="1" dirty="0" smtClean="0"/>
              <a:t>The name of the Lord Jesus, giving thanks unto God and the</a:t>
            </a:r>
          </a:p>
          <a:p>
            <a:r>
              <a:rPr lang="en-US" sz="3600" b="1" dirty="0" smtClean="0"/>
              <a:t>Father through Him.</a:t>
            </a:r>
            <a:endParaRPr lang="en-US" sz="3600" b="1" dirty="0"/>
          </a:p>
        </p:txBody>
      </p:sp>
    </p:spTree>
    <p:extLst>
      <p:ext uri="{BB962C8B-B14F-4D97-AF65-F5344CB8AC3E}">
        <p14:creationId xmlns:p14="http://schemas.microsoft.com/office/powerpoint/2010/main" val="2627207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691745"/>
          </a:xfrm>
        </p:spPr>
        <p:txBody>
          <a:bodyPr>
            <a:normAutofit/>
          </a:bodyPr>
          <a:lstStyle/>
          <a:p>
            <a:r>
              <a:rPr lang="en-US" sz="6000" dirty="0" smtClean="0">
                <a:effectLst>
                  <a:outerShdw blurRad="38100" dist="38100" dir="2700000" algn="tl">
                    <a:srgbClr val="000000">
                      <a:alpha val="43137"/>
                    </a:srgbClr>
                  </a:outerShdw>
                </a:effectLst>
              </a:rPr>
              <a:t>It’s make-up…</a:t>
            </a:r>
          </a:p>
          <a:p>
            <a:r>
              <a:rPr lang="en-US" sz="6000" dirty="0"/>
              <a:t> </a:t>
            </a:r>
            <a:r>
              <a:rPr lang="en-US" sz="6000" b="1" dirty="0"/>
              <a:t>W</a:t>
            </a:r>
            <a:r>
              <a:rPr lang="en-US" sz="6000" b="1" dirty="0" smtClean="0"/>
              <a:t>ho is in it? </a:t>
            </a:r>
          </a:p>
          <a:p>
            <a:r>
              <a:rPr lang="en-US" sz="6000" dirty="0" smtClean="0"/>
              <a:t>  </a:t>
            </a:r>
          </a:p>
          <a:p>
            <a:r>
              <a:rPr lang="en-US" sz="3600" dirty="0"/>
              <a:t> </a:t>
            </a:r>
            <a:r>
              <a:rPr lang="en-US" sz="3600" dirty="0" smtClean="0"/>
              <a:t> </a:t>
            </a:r>
            <a:r>
              <a:rPr lang="en-US" sz="4800" b="1" dirty="0" smtClean="0"/>
              <a:t>Those being saved.   Acts 2:47</a:t>
            </a:r>
            <a:endParaRPr lang="en-US" sz="4800" b="1" dirty="0"/>
          </a:p>
        </p:txBody>
      </p:sp>
    </p:spTree>
    <p:extLst>
      <p:ext uri="{BB962C8B-B14F-4D97-AF65-F5344CB8AC3E}">
        <p14:creationId xmlns:p14="http://schemas.microsoft.com/office/powerpoint/2010/main" val="28666451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8" y="0"/>
            <a:ext cx="12049991" cy="6858000"/>
          </a:xfrm>
        </p:spPr>
        <p:txBody>
          <a:bodyPr/>
          <a:lstStyle/>
          <a:p>
            <a:r>
              <a:rPr lang="en-US" sz="4800" b="1" u="sng" dirty="0" smtClean="0">
                <a:solidFill>
                  <a:srgbClr val="FF0000"/>
                </a:solidFill>
              </a:rPr>
              <a:t>Entrance into the Kingdom.</a:t>
            </a:r>
          </a:p>
          <a:p>
            <a:r>
              <a:rPr lang="en-US" sz="3600" dirty="0"/>
              <a:t> </a:t>
            </a:r>
            <a:r>
              <a:rPr lang="en-US" sz="3600" dirty="0" smtClean="0"/>
              <a:t>  </a:t>
            </a:r>
            <a:r>
              <a:rPr lang="en-US" sz="4800" dirty="0" smtClean="0"/>
              <a:t>Paul was in it.  Acts 22:16 </a:t>
            </a:r>
          </a:p>
          <a:p>
            <a:r>
              <a:rPr lang="en-US" sz="4800" dirty="0"/>
              <a:t> </a:t>
            </a:r>
            <a:r>
              <a:rPr lang="en-US" sz="4800" dirty="0" smtClean="0"/>
              <a:t>  Col.1:13 </a:t>
            </a:r>
            <a:r>
              <a:rPr lang="en-US" sz="4800" b="1" dirty="0"/>
              <a:t>Colossians 1:13 King James Version (KJV)</a:t>
            </a:r>
          </a:p>
          <a:p>
            <a:r>
              <a:rPr lang="en-US" sz="4800" baseline="30000" dirty="0"/>
              <a:t>13 </a:t>
            </a:r>
            <a:r>
              <a:rPr lang="en-US" sz="4800" dirty="0"/>
              <a:t>Who hath delivered us from the power of darkness, and hath translated </a:t>
            </a:r>
            <a:r>
              <a:rPr lang="en-US" sz="4800" dirty="0" smtClean="0"/>
              <a:t> (conveyed NKJV) us </a:t>
            </a:r>
            <a:r>
              <a:rPr lang="en-US" sz="4800" b="1" u="sng" dirty="0"/>
              <a:t>into</a:t>
            </a:r>
            <a:r>
              <a:rPr lang="en-US" sz="4800" dirty="0"/>
              <a:t> the kingdom of his dear Son</a:t>
            </a:r>
          </a:p>
          <a:p>
            <a:endParaRPr lang="en-US" sz="4800" dirty="0" smtClean="0"/>
          </a:p>
          <a:p>
            <a:r>
              <a:rPr lang="en-US" dirty="0"/>
              <a:t> </a:t>
            </a:r>
            <a:r>
              <a:rPr lang="en-US" dirty="0" smtClean="0"/>
              <a:t>  </a:t>
            </a:r>
            <a:endParaRPr lang="en-US" dirty="0"/>
          </a:p>
        </p:txBody>
      </p:sp>
    </p:spTree>
    <p:extLst>
      <p:ext uri="{BB962C8B-B14F-4D97-AF65-F5344CB8AC3E}">
        <p14:creationId xmlns:p14="http://schemas.microsoft.com/office/powerpoint/2010/main" val="2479869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19264" cy="6858000"/>
          </a:xfrm>
        </p:spPr>
        <p:txBody>
          <a:bodyPr>
            <a:noAutofit/>
          </a:bodyPr>
          <a:lstStyle/>
          <a:p>
            <a:r>
              <a:rPr lang="en-US" sz="4000" b="1" i="1" u="sng" dirty="0" smtClean="0">
                <a:solidFill>
                  <a:srgbClr val="FF0000"/>
                </a:solidFill>
              </a:rPr>
              <a:t>What will happen to it in the end of the world?</a:t>
            </a:r>
          </a:p>
          <a:p>
            <a:r>
              <a:rPr lang="en-US" sz="4000" b="1" i="1" u="sng" dirty="0" smtClean="0">
                <a:solidFill>
                  <a:srgbClr val="FF0000"/>
                </a:solidFill>
              </a:rPr>
              <a:t>Eph. 5:23 </a:t>
            </a:r>
            <a:r>
              <a:rPr lang="en-US" sz="3600" baseline="30000" dirty="0"/>
              <a:t>23 </a:t>
            </a:r>
            <a:r>
              <a:rPr lang="en-US" sz="3600" dirty="0"/>
              <a:t>For the husband is the head of the wife, even as Christ is the head of the church: and he is </a:t>
            </a:r>
            <a:r>
              <a:rPr lang="en-US" sz="3600" b="1" u="sng" dirty="0">
                <a:solidFill>
                  <a:schemeClr val="bg2">
                    <a:lumMod val="25000"/>
                  </a:schemeClr>
                </a:solidFill>
              </a:rPr>
              <a:t>the </a:t>
            </a:r>
            <a:r>
              <a:rPr lang="en-US" sz="3600" b="1" u="sng" dirty="0" err="1">
                <a:solidFill>
                  <a:schemeClr val="bg2">
                    <a:lumMod val="25000"/>
                  </a:schemeClr>
                </a:solidFill>
              </a:rPr>
              <a:t>saviour</a:t>
            </a:r>
            <a:r>
              <a:rPr lang="en-US" sz="3600" b="1" u="sng" dirty="0">
                <a:solidFill>
                  <a:schemeClr val="bg2">
                    <a:lumMod val="25000"/>
                  </a:schemeClr>
                </a:solidFill>
              </a:rPr>
              <a:t> of the </a:t>
            </a:r>
            <a:r>
              <a:rPr lang="en-US" sz="3600" b="1" u="sng" dirty="0" smtClean="0">
                <a:solidFill>
                  <a:schemeClr val="bg2">
                    <a:lumMod val="25000"/>
                  </a:schemeClr>
                </a:solidFill>
              </a:rPr>
              <a:t>body</a:t>
            </a:r>
            <a:r>
              <a:rPr lang="en-US" sz="4000" b="1" i="1" u="sng" dirty="0">
                <a:solidFill>
                  <a:schemeClr val="bg2">
                    <a:lumMod val="25000"/>
                  </a:schemeClr>
                </a:solidFill>
              </a:rPr>
              <a:t> </a:t>
            </a:r>
            <a:r>
              <a:rPr lang="en-US" sz="4000" dirty="0" smtClean="0"/>
              <a:t> </a:t>
            </a:r>
            <a:r>
              <a:rPr lang="en-US" sz="4000" b="1" dirty="0" smtClean="0">
                <a:solidFill>
                  <a:schemeClr val="bg2">
                    <a:lumMod val="25000"/>
                  </a:schemeClr>
                </a:solidFill>
              </a:rPr>
              <a:t>Saved by Jesus. Eph.5:</a:t>
            </a:r>
            <a:r>
              <a:rPr lang="en-US" sz="4000" baseline="30000" dirty="0"/>
              <a:t> 25 </a:t>
            </a:r>
            <a:r>
              <a:rPr lang="en-US" sz="4000" dirty="0"/>
              <a:t>Husbands, love your wives, even as Christ </a:t>
            </a:r>
            <a:r>
              <a:rPr lang="en-US" sz="4000" b="1" u="sng" dirty="0"/>
              <a:t>also loved the church, and gave himself for it</a:t>
            </a:r>
            <a:r>
              <a:rPr lang="en-US" sz="4000" dirty="0"/>
              <a:t>;</a:t>
            </a:r>
          </a:p>
          <a:p>
            <a:r>
              <a:rPr lang="en-US" sz="4000" baseline="30000" dirty="0"/>
              <a:t>26 </a:t>
            </a:r>
            <a:r>
              <a:rPr lang="en-US" sz="4000" dirty="0"/>
              <a:t>That he might sanctify and cleanse it with the washing of water by the </a:t>
            </a:r>
            <a:r>
              <a:rPr lang="en-US" sz="4000" dirty="0" smtClean="0"/>
              <a:t>word,</a:t>
            </a:r>
            <a:r>
              <a:rPr lang="en-US" sz="4000" baseline="30000" dirty="0" smtClean="0"/>
              <a:t>27</a:t>
            </a:r>
            <a:r>
              <a:rPr lang="en-US" sz="4000" baseline="30000" dirty="0"/>
              <a:t> </a:t>
            </a:r>
            <a:r>
              <a:rPr lang="en-US" sz="4000" dirty="0"/>
              <a:t>That he might present it to himself a glorious church, not having spot, or wrinkle, or any such thing; but that it should be holy and without </a:t>
            </a:r>
            <a:r>
              <a:rPr lang="en-US" sz="4000" dirty="0" smtClean="0"/>
              <a:t>blemish  </a:t>
            </a:r>
            <a:r>
              <a:rPr lang="en-US" sz="4000" b="1" dirty="0" smtClean="0"/>
              <a:t>Col. 1:18;  Eph. 4:4-6;  Eph. 1:22,23 </a:t>
            </a:r>
          </a:p>
          <a:p>
            <a:r>
              <a:rPr lang="en-US" sz="4000" dirty="0" smtClean="0"/>
              <a:t>.   </a:t>
            </a:r>
          </a:p>
        </p:txBody>
      </p:sp>
    </p:spTree>
    <p:extLst>
      <p:ext uri="{BB962C8B-B14F-4D97-AF65-F5344CB8AC3E}">
        <p14:creationId xmlns:p14="http://schemas.microsoft.com/office/powerpoint/2010/main" val="1366706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85264"/>
          </a:xfrm>
        </p:spPr>
        <p:txBody>
          <a:bodyPr>
            <a:normAutofit/>
          </a:bodyPr>
          <a:lstStyle/>
          <a:p>
            <a:r>
              <a:rPr lang="en-US" sz="6000" dirty="0" smtClean="0"/>
              <a:t>Do churches today do what churches of Christ did</a:t>
            </a:r>
          </a:p>
          <a:p>
            <a:r>
              <a:rPr lang="en-US" sz="6000" dirty="0" smtClean="0"/>
              <a:t>      From Pentecost?   </a:t>
            </a:r>
          </a:p>
          <a:p>
            <a:r>
              <a:rPr lang="en-US" sz="4400" dirty="0" smtClean="0"/>
              <a:t>1.  Name.  Scriptural name.</a:t>
            </a:r>
          </a:p>
          <a:p>
            <a:r>
              <a:rPr lang="en-US" sz="4400" dirty="0" smtClean="0"/>
              <a:t>2.  Work</a:t>
            </a:r>
          </a:p>
          <a:p>
            <a:r>
              <a:rPr lang="en-US" sz="4400" dirty="0" smtClean="0"/>
              <a:t>3.  Worship</a:t>
            </a:r>
          </a:p>
          <a:p>
            <a:r>
              <a:rPr lang="en-US" sz="4400" dirty="0" smtClean="0"/>
              <a:t>4.  Preaching.</a:t>
            </a:r>
            <a:endParaRPr lang="en-US" sz="4400" dirty="0"/>
          </a:p>
        </p:txBody>
      </p:sp>
    </p:spTree>
    <p:extLst>
      <p:ext uri="{BB962C8B-B14F-4D97-AF65-F5344CB8AC3E}">
        <p14:creationId xmlns:p14="http://schemas.microsoft.com/office/powerpoint/2010/main" val="28951309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930736"/>
          </a:xfrm>
        </p:spPr>
        <p:txBody>
          <a:bodyPr>
            <a:normAutofit/>
          </a:bodyPr>
          <a:lstStyle/>
          <a:p>
            <a:r>
              <a:rPr lang="en-US" sz="3600" dirty="0" smtClean="0"/>
              <a:t>No person has ever entered into it, except </a:t>
            </a:r>
          </a:p>
          <a:p>
            <a:r>
              <a:rPr lang="en-US" sz="3600" dirty="0"/>
              <a:t> </a:t>
            </a:r>
            <a:r>
              <a:rPr lang="en-US" sz="3600" dirty="0" smtClean="0"/>
              <a:t> by Jesus Christ.</a:t>
            </a:r>
          </a:p>
          <a:p>
            <a:r>
              <a:rPr lang="en-US" sz="3600" dirty="0" smtClean="0"/>
              <a:t>Is the church important?   </a:t>
            </a:r>
          </a:p>
          <a:p>
            <a:r>
              <a:rPr lang="en-US" sz="3600" dirty="0"/>
              <a:t> </a:t>
            </a:r>
            <a:r>
              <a:rPr lang="en-US" sz="3600" dirty="0" smtClean="0"/>
              <a:t>  The astounding answer is yes…and it is important</a:t>
            </a:r>
          </a:p>
          <a:p>
            <a:r>
              <a:rPr lang="en-US" sz="3600" dirty="0" smtClean="0"/>
              <a:t>For you to be in it….</a:t>
            </a:r>
          </a:p>
          <a:p>
            <a:r>
              <a:rPr lang="en-US" sz="3600" dirty="0"/>
              <a:t> </a:t>
            </a:r>
            <a:r>
              <a:rPr lang="en-US" sz="3600" dirty="0" smtClean="0"/>
              <a:t>   Only obedience to the Lord can there be reward.</a:t>
            </a:r>
          </a:p>
          <a:p>
            <a:r>
              <a:rPr lang="en-US" sz="3600" dirty="0"/>
              <a:t> </a:t>
            </a:r>
            <a:r>
              <a:rPr lang="en-US" sz="3600" dirty="0" smtClean="0"/>
              <a:t>        </a:t>
            </a:r>
            <a:r>
              <a:rPr lang="en-US" sz="3600" b="1" dirty="0" smtClean="0">
                <a:solidFill>
                  <a:srgbClr val="FF0000"/>
                </a:solidFill>
              </a:rPr>
              <a:t>Matt. 23:37 </a:t>
            </a:r>
            <a:r>
              <a:rPr lang="en-US" sz="3600" b="1" dirty="0" smtClean="0">
                <a:solidFill>
                  <a:srgbClr val="FF0000"/>
                </a:solidFill>
                <a:effectLst/>
              </a:rPr>
              <a:t>O Jerusalem, Jerusalem, </a:t>
            </a:r>
            <a:r>
              <a:rPr lang="en-US" sz="3600" b="1" i="1" dirty="0" smtClean="0">
                <a:solidFill>
                  <a:srgbClr val="FF0000"/>
                </a:solidFill>
                <a:effectLst/>
              </a:rPr>
              <a:t>thou</a:t>
            </a:r>
            <a:r>
              <a:rPr lang="en-US" sz="3600" b="1" dirty="0" smtClean="0">
                <a:solidFill>
                  <a:srgbClr val="FF0000"/>
                </a:solidFill>
                <a:effectLst/>
              </a:rPr>
              <a:t> that </a:t>
            </a:r>
            <a:r>
              <a:rPr lang="en-US" sz="3600" b="1" dirty="0" err="1" smtClean="0">
                <a:solidFill>
                  <a:srgbClr val="FF0000"/>
                </a:solidFill>
                <a:effectLst/>
              </a:rPr>
              <a:t>killest</a:t>
            </a:r>
            <a:r>
              <a:rPr lang="en-US" sz="3600" b="1" dirty="0" smtClean="0">
                <a:solidFill>
                  <a:srgbClr val="FF0000"/>
                </a:solidFill>
                <a:effectLst/>
              </a:rPr>
              <a:t> the prophets, and </a:t>
            </a:r>
            <a:r>
              <a:rPr lang="en-US" sz="3600" b="1" dirty="0" err="1" smtClean="0">
                <a:solidFill>
                  <a:srgbClr val="FF0000"/>
                </a:solidFill>
                <a:effectLst/>
              </a:rPr>
              <a:t>stonest</a:t>
            </a:r>
            <a:r>
              <a:rPr lang="en-US" sz="3600" b="1" dirty="0" smtClean="0">
                <a:solidFill>
                  <a:srgbClr val="FF0000"/>
                </a:solidFill>
                <a:effectLst/>
              </a:rPr>
              <a:t> them which are sent unto thee, how often would I have gathered thy children together, even as a hen </a:t>
            </a:r>
            <a:r>
              <a:rPr lang="en-US" sz="3600" b="1" dirty="0" err="1" smtClean="0">
                <a:solidFill>
                  <a:srgbClr val="FF0000"/>
                </a:solidFill>
                <a:effectLst/>
              </a:rPr>
              <a:t>gathereth</a:t>
            </a:r>
            <a:r>
              <a:rPr lang="en-US" sz="3600" b="1" dirty="0" smtClean="0">
                <a:solidFill>
                  <a:srgbClr val="FF0000"/>
                </a:solidFill>
                <a:effectLst/>
              </a:rPr>
              <a:t> her chickens under </a:t>
            </a:r>
            <a:r>
              <a:rPr lang="en-US" sz="3600" b="1" i="1" dirty="0" smtClean="0">
                <a:solidFill>
                  <a:srgbClr val="FF0000"/>
                </a:solidFill>
                <a:effectLst/>
              </a:rPr>
              <a:t>her</a:t>
            </a:r>
            <a:r>
              <a:rPr lang="en-US" sz="3600" b="1" dirty="0" smtClean="0">
                <a:solidFill>
                  <a:srgbClr val="FF0000"/>
                </a:solidFill>
                <a:effectLst/>
              </a:rPr>
              <a:t> wings, and ye would not!</a:t>
            </a:r>
            <a:endParaRPr lang="en-US" sz="3600" b="1" dirty="0">
              <a:solidFill>
                <a:srgbClr val="FF0000"/>
              </a:solidFill>
            </a:endParaRPr>
          </a:p>
        </p:txBody>
      </p:sp>
    </p:spTree>
    <p:extLst>
      <p:ext uri="{BB962C8B-B14F-4D97-AF65-F5344CB8AC3E}">
        <p14:creationId xmlns:p14="http://schemas.microsoft.com/office/powerpoint/2010/main" val="6711962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0"/>
            <a:ext cx="12029210" cy="6764482"/>
          </a:xfrm>
        </p:spPr>
        <p:txBody>
          <a:bodyPr/>
          <a:lstStyle/>
          <a:p>
            <a:r>
              <a:rPr lang="en-US" sz="3600" b="1" dirty="0" smtClean="0"/>
              <a:t>Whom do you say today, that Jesus is?</a:t>
            </a:r>
          </a:p>
          <a:p>
            <a:endParaRPr lang="en-US" sz="3600" b="1" dirty="0"/>
          </a:p>
          <a:p>
            <a:r>
              <a:rPr lang="en-US" sz="3600" b="1" dirty="0" smtClean="0"/>
              <a:t>1.  Is He your Lord?</a:t>
            </a:r>
          </a:p>
          <a:p>
            <a:r>
              <a:rPr lang="en-US" sz="3600" b="1" dirty="0" smtClean="0"/>
              <a:t>2.  Is He your savior?</a:t>
            </a:r>
          </a:p>
          <a:p>
            <a:r>
              <a:rPr lang="en-US" sz="3600" b="1" dirty="0" smtClean="0"/>
              <a:t>3.  Is He your friend?</a:t>
            </a:r>
          </a:p>
          <a:p>
            <a:r>
              <a:rPr lang="en-US" sz="3600" b="1" dirty="0" smtClean="0"/>
              <a:t>4.  Is He the Son of God?</a:t>
            </a:r>
          </a:p>
          <a:p>
            <a:r>
              <a:rPr lang="en-US" sz="3600" b="1" dirty="0" smtClean="0"/>
              <a:t>5.  Will you live with Him, or without Him?</a:t>
            </a:r>
          </a:p>
          <a:p>
            <a:r>
              <a:rPr lang="en-US" dirty="0"/>
              <a:t> </a:t>
            </a:r>
            <a:r>
              <a:rPr lang="en-US" dirty="0" smtClean="0"/>
              <a:t>     </a:t>
            </a:r>
            <a:endParaRPr lang="en-US" dirty="0"/>
          </a:p>
        </p:txBody>
      </p:sp>
    </p:spTree>
    <p:extLst>
      <p:ext uri="{BB962C8B-B14F-4D97-AF65-F5344CB8AC3E}">
        <p14:creationId xmlns:p14="http://schemas.microsoft.com/office/powerpoint/2010/main" val="208016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1)">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heel(1)">
                                      <p:cBhvr>
                                        <p:cTn id="20" dur="20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p:cTn id="3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126"/>
            <a:ext cx="10515600" cy="6774873"/>
          </a:xfrm>
        </p:spPr>
        <p:txBody>
          <a:bodyPr>
            <a:normAutofit/>
          </a:bodyPr>
          <a:lstStyle/>
          <a:p>
            <a:r>
              <a:rPr lang="en-US" sz="3600" b="1" dirty="0" smtClean="0"/>
              <a:t>Consider #1  The </a:t>
            </a:r>
            <a:r>
              <a:rPr lang="en-US" sz="3600" b="1" dirty="0"/>
              <a:t>Lord's church is different because of </a:t>
            </a:r>
            <a:r>
              <a:rPr lang="en-US" sz="3600" b="1" u="sng" dirty="0"/>
              <a:t>what it </a:t>
            </a:r>
            <a:r>
              <a:rPr lang="en-US" sz="3600" b="1" u="sng" dirty="0" smtClean="0"/>
              <a:t>was</a:t>
            </a:r>
            <a:r>
              <a:rPr lang="en-US" sz="3600" b="1" dirty="0" smtClean="0"/>
              <a:t>.</a:t>
            </a:r>
            <a:r>
              <a:rPr lang="en-US" sz="3600" dirty="0"/>
              <a:t> </a:t>
            </a:r>
            <a:r>
              <a:rPr lang="en-US" sz="3600" dirty="0" smtClean="0"/>
              <a:t>  </a:t>
            </a:r>
            <a:r>
              <a:rPr lang="en-US" sz="3600" b="1" dirty="0" smtClean="0"/>
              <a:t>A</a:t>
            </a:r>
            <a:r>
              <a:rPr lang="en-US" sz="3600" b="1" dirty="0"/>
              <a:t>. It was </a:t>
            </a:r>
            <a:r>
              <a:rPr lang="en-US" sz="3600" b="1" u="sng" dirty="0"/>
              <a:t>purposed</a:t>
            </a:r>
            <a:r>
              <a:rPr lang="en-US" sz="3600" b="1" dirty="0"/>
              <a:t> by God.</a:t>
            </a:r>
            <a:endParaRPr lang="en-US" sz="3600" dirty="0"/>
          </a:p>
          <a:p>
            <a:r>
              <a:rPr lang="en-US" sz="3600" dirty="0"/>
              <a:t>1. </a:t>
            </a:r>
            <a:r>
              <a:rPr lang="en-US" sz="3600" u="sng" dirty="0">
                <a:hlinkClick r:id="rId2"/>
              </a:rPr>
              <a:t>Ephesians</a:t>
            </a:r>
            <a:r>
              <a:rPr lang="en-US" sz="3600" dirty="0"/>
              <a:t>. "To the intent that now unto the principalities and powers in heavenly places might be known by the church the manifold wisdom of God, 11 According to the eternal purpose which he purposed in Christ Jesus our Lord:" </a:t>
            </a:r>
          </a:p>
          <a:p>
            <a:r>
              <a:rPr lang="en-US" sz="3600" dirty="0"/>
              <a:t>2. </a:t>
            </a:r>
            <a:r>
              <a:rPr lang="en-US" sz="3600" u="sng" dirty="0">
                <a:hlinkClick r:id="rId3"/>
              </a:rPr>
              <a:t>Romans</a:t>
            </a:r>
            <a:r>
              <a:rPr lang="en-US" sz="3600" dirty="0"/>
              <a:t>. "(As it is written, I have made thee a father of many nations,) before him whom he believed, even God, who </a:t>
            </a:r>
            <a:r>
              <a:rPr lang="en-US" sz="3600" dirty="0" err="1"/>
              <a:t>quickeneth</a:t>
            </a:r>
            <a:r>
              <a:rPr lang="en-US" sz="3600" dirty="0"/>
              <a:t> the dead, and </a:t>
            </a:r>
            <a:r>
              <a:rPr lang="en-US" sz="3600" dirty="0" err="1"/>
              <a:t>calleth</a:t>
            </a:r>
            <a:r>
              <a:rPr lang="en-US" sz="3600" dirty="0"/>
              <a:t> those things which be not as though they were."</a:t>
            </a:r>
          </a:p>
          <a:p>
            <a:endParaRPr lang="en-US" dirty="0"/>
          </a:p>
        </p:txBody>
      </p:sp>
    </p:spTree>
    <p:extLst>
      <p:ext uri="{BB962C8B-B14F-4D97-AF65-F5344CB8AC3E}">
        <p14:creationId xmlns:p14="http://schemas.microsoft.com/office/powerpoint/2010/main" val="2439258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9536" y="500061"/>
            <a:ext cx="10515600" cy="1325563"/>
          </a:xfrm>
        </p:spPr>
        <p:txBody>
          <a:bodyPr/>
          <a:lstStyle/>
          <a:p>
            <a:r>
              <a:rPr lang="en-US" b="1" u="sng" dirty="0" smtClean="0"/>
              <a:t>Where is Jesus as we read about him</a:t>
            </a:r>
            <a:br>
              <a:rPr lang="en-US" b="1" u="sng" dirty="0" smtClean="0"/>
            </a:br>
            <a:r>
              <a:rPr lang="en-US" b="1" u="sng" dirty="0" smtClean="0"/>
              <a:t>in Matt. 16:13?</a:t>
            </a:r>
            <a:endParaRPr lang="en-US" b="1" u="sng" dirty="0"/>
          </a:p>
        </p:txBody>
      </p:sp>
      <p:sp>
        <p:nvSpPr>
          <p:cNvPr id="3" name="Content Placeholder 2"/>
          <p:cNvSpPr>
            <a:spLocks noGrp="1"/>
          </p:cNvSpPr>
          <p:nvPr>
            <p:ph idx="1"/>
          </p:nvPr>
        </p:nvSpPr>
        <p:spPr>
          <a:xfrm>
            <a:off x="838200" y="1825624"/>
            <a:ext cx="10515600" cy="5032375"/>
          </a:xfrm>
        </p:spPr>
        <p:txBody>
          <a:bodyPr>
            <a:noAutofit/>
          </a:bodyPr>
          <a:lstStyle/>
          <a:p>
            <a:r>
              <a:rPr lang="en-US" sz="3600" b="1" dirty="0"/>
              <a:t>Now when Jesus came into the parts of Caesarea </a:t>
            </a:r>
            <a:r>
              <a:rPr lang="en-US" sz="3600" b="1" dirty="0" err="1" smtClean="0"/>
              <a:t>Philippi,he</a:t>
            </a:r>
            <a:r>
              <a:rPr lang="en-US" sz="3600" b="1" dirty="0" smtClean="0"/>
              <a:t> </a:t>
            </a:r>
            <a:r>
              <a:rPr lang="en-US" sz="3600" b="1" dirty="0"/>
              <a:t>asked his disciples, saying, </a:t>
            </a:r>
            <a:r>
              <a:rPr lang="en-US" sz="3600" b="1" u="sng" dirty="0"/>
              <a:t>Who do men say that </a:t>
            </a:r>
            <a:r>
              <a:rPr lang="en-US" sz="3600" b="1" u="sng" dirty="0" smtClean="0"/>
              <a:t>I the </a:t>
            </a:r>
            <a:r>
              <a:rPr lang="en-US" sz="3600" b="1" u="sng" dirty="0"/>
              <a:t>Son of man </a:t>
            </a:r>
            <a:r>
              <a:rPr lang="en-US" sz="3600" b="1" u="sng" dirty="0" smtClean="0"/>
              <a:t>am?</a:t>
            </a:r>
            <a:endParaRPr lang="en-US" sz="3600" u="sng" dirty="0"/>
          </a:p>
        </p:txBody>
      </p:sp>
    </p:spTree>
    <p:extLst>
      <p:ext uri="{BB962C8B-B14F-4D97-AF65-F5344CB8AC3E}">
        <p14:creationId xmlns:p14="http://schemas.microsoft.com/office/powerpoint/2010/main" val="33248905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961909"/>
          </a:xfrm>
        </p:spPr>
        <p:txBody>
          <a:bodyPr/>
          <a:lstStyle/>
          <a:p>
            <a:r>
              <a:rPr lang="en-US" sz="3600" b="1" dirty="0"/>
              <a:t>B. It was</a:t>
            </a:r>
            <a:r>
              <a:rPr lang="en-US" sz="3600" b="1" u="sng" dirty="0"/>
              <a:t> preached </a:t>
            </a:r>
            <a:r>
              <a:rPr lang="en-US" sz="3600" b="1" dirty="0"/>
              <a:t>by </a:t>
            </a:r>
            <a:r>
              <a:rPr lang="en-US" sz="3600" b="1" dirty="0" smtClean="0"/>
              <a:t>men of God</a:t>
            </a:r>
            <a:r>
              <a:rPr lang="en-US" sz="3600" b="1" dirty="0"/>
              <a:t>.</a:t>
            </a:r>
            <a:endParaRPr lang="en-US" sz="3600" dirty="0"/>
          </a:p>
          <a:p>
            <a:r>
              <a:rPr lang="en-US" sz="3600" dirty="0"/>
              <a:t>1. </a:t>
            </a:r>
            <a:r>
              <a:rPr lang="en-US" sz="3600" u="sng" dirty="0">
                <a:hlinkClick r:id="rId2"/>
              </a:rPr>
              <a:t>Mark</a:t>
            </a:r>
            <a:r>
              <a:rPr lang="en-US" sz="3600" dirty="0"/>
              <a:t>.  "Now after that John was put in prison, Jesus came into Galilee, preaching the gospel of the kingdom of God, 15 And saying, The time is fulfilled, and the kingdom of God is at hand: repent ye, and believe the gospel." </a:t>
            </a:r>
          </a:p>
          <a:p>
            <a:r>
              <a:rPr lang="en-US" sz="3600" dirty="0"/>
              <a:t>2. </a:t>
            </a:r>
            <a:r>
              <a:rPr lang="en-US" sz="3600" u="sng" dirty="0">
                <a:hlinkClick r:id="rId3"/>
              </a:rPr>
              <a:t>Matthew</a:t>
            </a:r>
            <a:r>
              <a:rPr lang="en-US" sz="3600" dirty="0"/>
              <a:t>.  "And I say also unto thee, That thou art Peter, and upon this rock I will build my church; and the gates of hell shall not prevail against it." </a:t>
            </a:r>
          </a:p>
          <a:p>
            <a:r>
              <a:rPr lang="en-US" sz="3600" dirty="0"/>
              <a:t>3. The 70 (</a:t>
            </a:r>
            <a:r>
              <a:rPr lang="en-US" sz="3600" u="sng" dirty="0">
                <a:hlinkClick r:id="rId4"/>
              </a:rPr>
              <a:t>Luke</a:t>
            </a:r>
            <a:r>
              <a:rPr lang="en-US" sz="3600" dirty="0"/>
              <a:t>); the 12 (</a:t>
            </a:r>
            <a:r>
              <a:rPr lang="en-US" sz="3600" u="sng" dirty="0">
                <a:hlinkClick r:id="rId5"/>
              </a:rPr>
              <a:t>Matthew</a:t>
            </a:r>
            <a:r>
              <a:rPr lang="en-US" sz="3600" dirty="0"/>
              <a:t>); John (</a:t>
            </a:r>
            <a:r>
              <a:rPr lang="en-US" sz="3600" u="sng" dirty="0">
                <a:hlinkClick r:id="rId6"/>
              </a:rPr>
              <a:t>Matthew</a:t>
            </a:r>
            <a:r>
              <a:rPr lang="en-US" sz="3600" dirty="0"/>
              <a:t>); Jesus (</a:t>
            </a:r>
            <a:r>
              <a:rPr lang="en-US" sz="3600" u="sng" dirty="0">
                <a:hlinkClick r:id="rId7"/>
              </a:rPr>
              <a:t>Mark</a:t>
            </a:r>
            <a:r>
              <a:rPr lang="en-US" sz="3600" dirty="0"/>
              <a:t>).</a:t>
            </a:r>
          </a:p>
          <a:p>
            <a:endParaRPr lang="en-US" dirty="0"/>
          </a:p>
        </p:txBody>
      </p:sp>
    </p:spTree>
    <p:extLst>
      <p:ext uri="{BB962C8B-B14F-4D97-AF65-F5344CB8AC3E}">
        <p14:creationId xmlns:p14="http://schemas.microsoft.com/office/powerpoint/2010/main" val="42003735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941127"/>
          </a:xfrm>
        </p:spPr>
        <p:txBody>
          <a:bodyPr>
            <a:normAutofit/>
          </a:bodyPr>
          <a:lstStyle/>
          <a:p>
            <a:r>
              <a:rPr lang="en-US" sz="3600" b="1" dirty="0"/>
              <a:t>C. It was</a:t>
            </a:r>
            <a:r>
              <a:rPr lang="en-US" sz="3600" b="1" u="sng" dirty="0"/>
              <a:t> purchased </a:t>
            </a:r>
            <a:r>
              <a:rPr lang="en-US" sz="3600" b="1" dirty="0"/>
              <a:t>by </a:t>
            </a:r>
            <a:r>
              <a:rPr lang="en-US" sz="3600" b="1" dirty="0" smtClean="0"/>
              <a:t>the Son of God</a:t>
            </a:r>
            <a:r>
              <a:rPr lang="en-US" sz="3600" b="1" dirty="0"/>
              <a:t>.</a:t>
            </a:r>
            <a:endParaRPr lang="en-US" sz="3600" dirty="0"/>
          </a:p>
          <a:p>
            <a:r>
              <a:rPr lang="en-US" dirty="0"/>
              <a:t>1. </a:t>
            </a:r>
            <a:r>
              <a:rPr lang="en-US" u="sng" dirty="0">
                <a:hlinkClick r:id="rId2"/>
              </a:rPr>
              <a:t>Acts</a:t>
            </a:r>
            <a:r>
              <a:rPr lang="en-US" dirty="0"/>
              <a:t>. "Take heed therefore unto yourselves, and to all the flock, over the which the Holy Ghost hath made you overseers, to feed the church of God, which he hath purchased with his own blood</a:t>
            </a:r>
            <a:r>
              <a:rPr lang="en-US" dirty="0" smtClean="0"/>
              <a:t>.“ (Acts 20:28-30) </a:t>
            </a:r>
            <a:endParaRPr lang="en-US" dirty="0"/>
          </a:p>
          <a:p>
            <a:r>
              <a:rPr lang="en-US" dirty="0"/>
              <a:t>2. </a:t>
            </a:r>
            <a:r>
              <a:rPr lang="en-US" u="sng" dirty="0">
                <a:hlinkClick r:id="rId3"/>
              </a:rPr>
              <a:t>Ephesians</a:t>
            </a:r>
            <a:r>
              <a:rPr lang="en-US" dirty="0"/>
              <a:t>. </a:t>
            </a:r>
            <a:r>
              <a:rPr lang="en-US" dirty="0" smtClean="0"/>
              <a:t>Eph.5:23"For </a:t>
            </a:r>
            <a:r>
              <a:rPr lang="en-US" dirty="0"/>
              <a:t>the husband is the head of the wife, even as </a:t>
            </a:r>
            <a:r>
              <a:rPr lang="en-US" b="1" u="sng" dirty="0"/>
              <a:t>Christ is the head of the church</a:t>
            </a:r>
            <a:r>
              <a:rPr lang="en-US" dirty="0"/>
              <a:t>: and he is the </a:t>
            </a:r>
            <a:r>
              <a:rPr lang="en-US" dirty="0" err="1"/>
              <a:t>saviour</a:t>
            </a:r>
            <a:r>
              <a:rPr lang="en-US" dirty="0"/>
              <a:t> of the Body 24 Therefore as the church is subject unto Christ, so let the wives be to their own husbands in every thing. 25 Husbands, love your wives, even as Christ also loved the church, and gave himself for it; 26 That he might sanctify and cleanse it with the washing of water by the word, 27 That he might present it to himself a glorious church, not having spot, or wrinkle, or any such thing; but that it should be holy and without blemish." </a:t>
            </a:r>
          </a:p>
          <a:p>
            <a:r>
              <a:rPr lang="en-US" dirty="0"/>
              <a:t>3. </a:t>
            </a:r>
            <a:r>
              <a:rPr lang="en-US" u="sng" dirty="0">
                <a:hlinkClick r:id="rId4"/>
              </a:rPr>
              <a:t>1 Peter 1:18-19</a:t>
            </a:r>
            <a:r>
              <a:rPr lang="en-US" dirty="0"/>
              <a:t>. "Forasmuch as ye know that ye were not redeemed with corruptible things, as silver and gold, from your vain conversation received by tradition from your fathers; 19 But </a:t>
            </a:r>
            <a:r>
              <a:rPr lang="en-US" b="1" u="sng" dirty="0"/>
              <a:t>with the precious blood of Christ</a:t>
            </a:r>
            <a:r>
              <a:rPr lang="en-US" dirty="0"/>
              <a:t>, as of a lamb without blemish and without spot:"</a:t>
            </a:r>
          </a:p>
          <a:p>
            <a:endParaRPr lang="en-US" dirty="0"/>
          </a:p>
        </p:txBody>
      </p:sp>
    </p:spTree>
    <p:extLst>
      <p:ext uri="{BB962C8B-B14F-4D97-AF65-F5344CB8AC3E}">
        <p14:creationId xmlns:p14="http://schemas.microsoft.com/office/powerpoint/2010/main" val="39693954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0"/>
            <a:ext cx="12077700" cy="6858000"/>
          </a:xfrm>
        </p:spPr>
        <p:txBody>
          <a:bodyPr/>
          <a:lstStyle/>
          <a:p>
            <a:r>
              <a:rPr lang="en-US" sz="3600" b="1" u="sng" dirty="0" smtClean="0">
                <a:solidFill>
                  <a:schemeClr val="bg2">
                    <a:lumMod val="25000"/>
                  </a:schemeClr>
                </a:solidFill>
              </a:rPr>
              <a:t>Consider # 2  </a:t>
            </a:r>
            <a:r>
              <a:rPr lang="en-US" sz="3600" b="1" dirty="0"/>
              <a:t>  </a:t>
            </a:r>
            <a:endParaRPr lang="en-US" sz="3600" b="1" dirty="0" smtClean="0"/>
          </a:p>
          <a:p>
            <a:r>
              <a:rPr lang="en-US" sz="3600" b="1" dirty="0"/>
              <a:t> </a:t>
            </a:r>
            <a:r>
              <a:rPr lang="en-US" sz="3600" b="1" dirty="0" smtClean="0"/>
              <a:t> The </a:t>
            </a:r>
            <a:r>
              <a:rPr lang="en-US" sz="3600" b="1" dirty="0"/>
              <a:t>Lord's church is different because of </a:t>
            </a:r>
            <a:r>
              <a:rPr lang="en-US" sz="3600" b="1" u="sng" dirty="0"/>
              <a:t>what it </a:t>
            </a:r>
            <a:r>
              <a:rPr lang="en-US" sz="3600" b="1" u="sng" dirty="0" smtClean="0"/>
              <a:t>is.</a:t>
            </a:r>
            <a:r>
              <a:rPr lang="en-US" sz="3600" b="1" u="sng" dirty="0"/>
              <a:t> </a:t>
            </a:r>
            <a:endParaRPr lang="en-US" sz="3600" b="1" u="sng" dirty="0" smtClean="0"/>
          </a:p>
          <a:p>
            <a:r>
              <a:rPr lang="en-US" sz="3600" b="1" dirty="0" smtClean="0"/>
              <a:t>       It </a:t>
            </a:r>
            <a:r>
              <a:rPr lang="en-US" sz="3600" b="1" dirty="0"/>
              <a:t>is the church of the only Savior.</a:t>
            </a:r>
            <a:endParaRPr lang="en-US" sz="3600" dirty="0"/>
          </a:p>
          <a:p>
            <a:r>
              <a:rPr lang="en-US" sz="3600" dirty="0"/>
              <a:t>1. </a:t>
            </a:r>
            <a:r>
              <a:rPr lang="en-US" sz="3600" u="sng" dirty="0">
                <a:hlinkClick r:id="rId2"/>
              </a:rPr>
              <a:t>Ephesians</a:t>
            </a:r>
            <a:r>
              <a:rPr lang="en-US" sz="3600" dirty="0"/>
              <a:t>.  "For the husband is the head of the wife, even as Christ is the head of the church: and </a:t>
            </a:r>
            <a:r>
              <a:rPr lang="en-US" sz="3600" b="1" dirty="0"/>
              <a:t>he is the </a:t>
            </a:r>
            <a:r>
              <a:rPr lang="en-US" sz="3600" b="1" dirty="0" err="1"/>
              <a:t>saviour</a:t>
            </a:r>
            <a:r>
              <a:rPr lang="en-US" sz="3600" b="1" dirty="0"/>
              <a:t> of the </a:t>
            </a:r>
            <a:r>
              <a:rPr lang="en-US" sz="3600" b="1" dirty="0" smtClean="0"/>
              <a:t>Body</a:t>
            </a:r>
            <a:r>
              <a:rPr lang="en-US" sz="3600" dirty="0" smtClean="0"/>
              <a:t>“ (Eph. 5:23) </a:t>
            </a:r>
            <a:endParaRPr lang="en-US" sz="3600" dirty="0"/>
          </a:p>
          <a:p>
            <a:r>
              <a:rPr lang="en-US" sz="3600" dirty="0"/>
              <a:t>2. </a:t>
            </a:r>
            <a:r>
              <a:rPr lang="en-US" sz="3600" u="sng" dirty="0">
                <a:hlinkClick r:id="rId3"/>
              </a:rPr>
              <a:t>Colossians</a:t>
            </a:r>
            <a:r>
              <a:rPr lang="en-US" sz="3600" dirty="0"/>
              <a:t>.  "And he is the head of the body, the church: who is the beginning, the firstborn from the dead; that in all things he might have the preeminence."</a:t>
            </a:r>
          </a:p>
          <a:p>
            <a:endParaRPr lang="en-US" dirty="0"/>
          </a:p>
        </p:txBody>
      </p:sp>
    </p:spTree>
    <p:extLst>
      <p:ext uri="{BB962C8B-B14F-4D97-AF65-F5344CB8AC3E}">
        <p14:creationId xmlns:p14="http://schemas.microsoft.com/office/powerpoint/2010/main" val="24650530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4" y="0"/>
            <a:ext cx="12112336" cy="6858000"/>
          </a:xfrm>
        </p:spPr>
        <p:txBody>
          <a:bodyPr/>
          <a:lstStyle/>
          <a:p>
            <a:r>
              <a:rPr lang="en-US" sz="3600" u="sng" dirty="0">
                <a:effectLst>
                  <a:outerShdw blurRad="38100" dist="38100" dir="2700000" algn="tl">
                    <a:srgbClr val="000000">
                      <a:alpha val="43137"/>
                    </a:srgbClr>
                  </a:outerShdw>
                </a:effectLst>
              </a:rPr>
              <a:t> </a:t>
            </a:r>
            <a:r>
              <a:rPr lang="en-US" sz="3600" u="sng" dirty="0" smtClean="0">
                <a:effectLst>
                  <a:outerShdw blurRad="38100" dist="38100" dir="2700000" algn="tl">
                    <a:srgbClr val="000000">
                      <a:alpha val="43137"/>
                    </a:srgbClr>
                  </a:outerShdw>
                </a:effectLst>
              </a:rPr>
              <a:t>          </a:t>
            </a:r>
            <a:r>
              <a:rPr lang="en-US" sz="3600" u="sng" dirty="0">
                <a:effectLst>
                  <a:outerShdw blurRad="38100" dist="38100" dir="2700000" algn="tl">
                    <a:srgbClr val="000000">
                      <a:alpha val="43137"/>
                    </a:srgbClr>
                  </a:outerShdw>
                </a:effectLst>
              </a:rPr>
              <a:t>It is the church of the saved.</a:t>
            </a:r>
          </a:p>
          <a:p>
            <a:r>
              <a:rPr lang="en-US" sz="3600" dirty="0"/>
              <a:t>1. </a:t>
            </a:r>
            <a:r>
              <a:rPr lang="en-US" sz="3600" u="sng" dirty="0">
                <a:hlinkClick r:id="rId2"/>
              </a:rPr>
              <a:t>2 Thessalonians 2:14</a:t>
            </a:r>
            <a:r>
              <a:rPr lang="en-US" sz="3600" dirty="0"/>
              <a:t>; </a:t>
            </a:r>
            <a:r>
              <a:rPr lang="en-US" sz="3600" dirty="0" smtClean="0"/>
              <a:t>"</a:t>
            </a:r>
            <a:r>
              <a:rPr lang="en-US" sz="3600" dirty="0"/>
              <a:t>Whereunto he </a:t>
            </a:r>
            <a:r>
              <a:rPr lang="en-US" sz="3600" u="sng" dirty="0">
                <a:solidFill>
                  <a:srgbClr val="FF0000"/>
                </a:solidFill>
              </a:rPr>
              <a:t>called you by our gospel</a:t>
            </a:r>
            <a:r>
              <a:rPr lang="en-US" sz="3600" dirty="0"/>
              <a:t>, to the obtaining of the glory of our Lord Jesus Christ." </a:t>
            </a:r>
          </a:p>
          <a:p>
            <a:r>
              <a:rPr lang="en-US" sz="3600" dirty="0"/>
              <a:t>2. </a:t>
            </a:r>
            <a:r>
              <a:rPr lang="en-US" sz="3600" u="sng" dirty="0">
                <a:hlinkClick r:id="rId3"/>
              </a:rPr>
              <a:t>Acts</a:t>
            </a:r>
            <a:r>
              <a:rPr lang="en-US" sz="3600" dirty="0"/>
              <a:t>.  "Praising God, and having </a:t>
            </a:r>
            <a:r>
              <a:rPr lang="en-US" sz="3600" dirty="0" err="1"/>
              <a:t>favour</a:t>
            </a:r>
            <a:r>
              <a:rPr lang="en-US" sz="3600" dirty="0"/>
              <a:t> with all the people. And the Lord added to the church daily such as should be saved</a:t>
            </a:r>
            <a:r>
              <a:rPr lang="en-US" sz="3600" dirty="0" smtClean="0"/>
              <a:t>.“ (Acts 2:47) </a:t>
            </a:r>
            <a:endParaRPr lang="en-US" sz="3600" dirty="0"/>
          </a:p>
          <a:p>
            <a:endParaRPr lang="en-US" dirty="0"/>
          </a:p>
        </p:txBody>
      </p:sp>
    </p:spTree>
    <p:extLst>
      <p:ext uri="{BB962C8B-B14F-4D97-AF65-F5344CB8AC3E}">
        <p14:creationId xmlns:p14="http://schemas.microsoft.com/office/powerpoint/2010/main" val="10724911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dirty="0" smtClean="0"/>
              <a:t> </a:t>
            </a:r>
            <a:r>
              <a:rPr lang="en-US" sz="3600" b="1" u="sng" dirty="0" smtClean="0">
                <a:effectLst>
                  <a:outerShdw blurRad="38100" dist="38100" dir="2700000" algn="tl">
                    <a:srgbClr val="000000">
                      <a:alpha val="43137"/>
                    </a:srgbClr>
                  </a:outerShdw>
                </a:effectLst>
              </a:rPr>
              <a:t>Consider # 3  </a:t>
            </a:r>
            <a:r>
              <a:rPr lang="en-US" sz="3600" b="1" dirty="0" smtClean="0"/>
              <a:t>The </a:t>
            </a:r>
            <a:r>
              <a:rPr lang="en-US" sz="3600" b="1" dirty="0"/>
              <a:t>Lord's church is different </a:t>
            </a:r>
            <a:r>
              <a:rPr lang="en-US" sz="3600" b="1" u="sng" dirty="0"/>
              <a:t>for what it is not</a:t>
            </a:r>
            <a:r>
              <a:rPr lang="en-US" sz="3600" b="1" dirty="0"/>
              <a:t>.</a:t>
            </a:r>
            <a:endParaRPr lang="en-US" sz="3600" dirty="0"/>
          </a:p>
          <a:p>
            <a:r>
              <a:rPr lang="en-US" sz="3600" b="1" u="sng" dirty="0" smtClean="0"/>
              <a:t> </a:t>
            </a:r>
            <a:r>
              <a:rPr lang="en-US" sz="3600" b="1" u="sng" dirty="0"/>
              <a:t> </a:t>
            </a:r>
            <a:r>
              <a:rPr lang="en-US" sz="3600" b="1" u="sng" dirty="0" smtClean="0"/>
              <a:t>              Not of Human Origin.</a:t>
            </a:r>
            <a:endParaRPr lang="en-US" sz="3600" b="1" u="sng" dirty="0"/>
          </a:p>
          <a:p>
            <a:r>
              <a:rPr lang="en-US" sz="3600" b="1" dirty="0"/>
              <a:t>1. If Christ only built one church then all others must be of men (</a:t>
            </a:r>
            <a:r>
              <a:rPr lang="en-US" sz="3600" b="1" u="sng" dirty="0">
                <a:hlinkClick r:id="rId2"/>
              </a:rPr>
              <a:t>Matthew</a:t>
            </a:r>
            <a:r>
              <a:rPr lang="en-US" sz="3600" b="1" dirty="0"/>
              <a:t>). "But he answered and said, Every plant, which my heavenly Father hath not planted, shall be rooted up</a:t>
            </a:r>
            <a:r>
              <a:rPr lang="en-US" sz="3600" b="1" dirty="0" smtClean="0"/>
              <a:t>.“( Matt. 15:13)</a:t>
            </a:r>
            <a:endParaRPr lang="en-US" sz="3600" b="1" dirty="0"/>
          </a:p>
          <a:p>
            <a:r>
              <a:rPr lang="en-US" sz="3600" dirty="0"/>
              <a:t>2. </a:t>
            </a:r>
            <a:r>
              <a:rPr lang="en-US" sz="3600" dirty="0" smtClean="0"/>
              <a:t>We Cannot </a:t>
            </a:r>
            <a:r>
              <a:rPr lang="en-US" sz="3600" dirty="0"/>
              <a:t>glorify God in a man-made church (</a:t>
            </a:r>
            <a:r>
              <a:rPr lang="en-US" sz="3600" u="sng" dirty="0">
                <a:hlinkClick r:id="rId3"/>
              </a:rPr>
              <a:t>Ephesians</a:t>
            </a:r>
            <a:r>
              <a:rPr lang="en-US" sz="3600" dirty="0"/>
              <a:t>).  "Unto him be glory in the church by Christ Jesus throughout all ages, world without end. Amen." </a:t>
            </a:r>
            <a:r>
              <a:rPr lang="en-US" sz="3600" dirty="0" smtClean="0"/>
              <a:t> (Eph. 3:21)</a:t>
            </a:r>
            <a:endParaRPr lang="en-US" sz="3600" dirty="0"/>
          </a:p>
          <a:p>
            <a:r>
              <a:rPr lang="en-US" sz="3600" dirty="0"/>
              <a:t>3. No salvation in man-made church</a:t>
            </a:r>
            <a:r>
              <a:rPr lang="en-US" sz="3600" dirty="0" smtClean="0"/>
              <a:t>.(Matt. 15:13  Rooted</a:t>
            </a:r>
          </a:p>
          <a:p>
            <a:r>
              <a:rPr lang="en-US" sz="3600" dirty="0" smtClean="0"/>
              <a:t>Up)</a:t>
            </a:r>
            <a:endParaRPr lang="en-US" sz="3600" dirty="0"/>
          </a:p>
          <a:p>
            <a:endParaRPr lang="en-US" dirty="0"/>
          </a:p>
        </p:txBody>
      </p:sp>
    </p:spTree>
    <p:extLst>
      <p:ext uri="{BB962C8B-B14F-4D97-AF65-F5344CB8AC3E}">
        <p14:creationId xmlns:p14="http://schemas.microsoft.com/office/powerpoint/2010/main" val="1536466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43700"/>
          </a:xfrm>
        </p:spPr>
        <p:txBody>
          <a:bodyPr/>
          <a:lstStyle/>
          <a:p>
            <a:r>
              <a:rPr lang="en-US" sz="3600" b="1" u="sng" dirty="0" smtClean="0"/>
              <a:t>B. Not of human order.</a:t>
            </a:r>
          </a:p>
          <a:p>
            <a:r>
              <a:rPr lang="en-US" sz="3600" dirty="0" smtClean="0"/>
              <a:t>1. </a:t>
            </a:r>
            <a:r>
              <a:rPr lang="en-US" sz="3600" u="sng" dirty="0" smtClean="0">
                <a:hlinkClick r:id="rId2"/>
              </a:rPr>
              <a:t>Matthew</a:t>
            </a:r>
            <a:r>
              <a:rPr lang="en-US" sz="3600" dirty="0" smtClean="0"/>
              <a:t>.  "But in vain they do worship me, teaching for doctrines the commandments of men."   Matt. 15:9</a:t>
            </a:r>
          </a:p>
          <a:p>
            <a:r>
              <a:rPr lang="en-US" sz="3600" dirty="0" smtClean="0"/>
              <a:t>2. The Bible is our only rule book.  Prov. 30:5-6; Ps.119:104-105</a:t>
            </a:r>
          </a:p>
          <a:p>
            <a:r>
              <a:rPr lang="en-US" sz="3600" dirty="0" smtClean="0"/>
              <a:t>3.  No churches where the word hasn't gone.  The </a:t>
            </a:r>
          </a:p>
          <a:p>
            <a:r>
              <a:rPr lang="en-US" sz="3600" dirty="0" smtClean="0"/>
              <a:t>Seed is the Word of God.  Lk. 8:11; Rom. 10:17 </a:t>
            </a:r>
          </a:p>
          <a:p>
            <a:endParaRPr lang="en-US" dirty="0"/>
          </a:p>
        </p:txBody>
      </p:sp>
    </p:spTree>
    <p:extLst>
      <p:ext uri="{BB962C8B-B14F-4D97-AF65-F5344CB8AC3E}">
        <p14:creationId xmlns:p14="http://schemas.microsoft.com/office/powerpoint/2010/main" val="17942961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r>
              <a:rPr lang="en-US" sz="4000" b="1" u="sng" dirty="0" smtClean="0">
                <a:solidFill>
                  <a:srgbClr val="FF0000"/>
                </a:solidFill>
              </a:rPr>
              <a:t>Conclusion:</a:t>
            </a:r>
          </a:p>
          <a:p>
            <a:r>
              <a:rPr lang="en-US" sz="4000" b="1" dirty="0" smtClean="0"/>
              <a:t>1.  There is only one church.  Eph. 4:4-6   </a:t>
            </a:r>
          </a:p>
          <a:p>
            <a:r>
              <a:rPr lang="en-US" sz="4000" b="1" dirty="0" smtClean="0"/>
              <a:t>2.  All people who are saved are in the same church.  Acts 2:47</a:t>
            </a:r>
          </a:p>
          <a:p>
            <a:r>
              <a:rPr lang="en-US" sz="4000" b="1" dirty="0" smtClean="0"/>
              <a:t>3.  All people are called by the same Gospel.  2 Thess. 2:14</a:t>
            </a:r>
          </a:p>
          <a:p>
            <a:r>
              <a:rPr lang="en-US" sz="4000" b="1" dirty="0" smtClean="0"/>
              <a:t>4.  All people do the exact same thing to enter into the</a:t>
            </a:r>
          </a:p>
          <a:p>
            <a:r>
              <a:rPr lang="en-US" sz="4000" b="1" dirty="0" smtClean="0"/>
              <a:t>One church.  </a:t>
            </a:r>
          </a:p>
          <a:p>
            <a:r>
              <a:rPr lang="en-US" dirty="0"/>
              <a:t> </a:t>
            </a:r>
          </a:p>
        </p:txBody>
      </p:sp>
    </p:spTree>
    <p:extLst>
      <p:ext uri="{BB962C8B-B14F-4D97-AF65-F5344CB8AC3E}">
        <p14:creationId xmlns:p14="http://schemas.microsoft.com/office/powerpoint/2010/main" val="337045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1)">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wheel(1)">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800" b="1" dirty="0" smtClean="0">
                <a:effectLst>
                  <a:outerShdw blurRad="38100" dist="38100" dir="2700000" algn="tl">
                    <a:srgbClr val="000000">
                      <a:alpha val="43137"/>
                    </a:srgbClr>
                  </a:outerShdw>
                </a:effectLst>
              </a:rPr>
              <a:t>Jesus asked his disciples 2 questions…</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6563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r>
              <a:rPr lang="en-US" sz="4400" b="1" dirty="0" smtClean="0"/>
              <a:t>Who do </a:t>
            </a:r>
            <a:r>
              <a:rPr lang="en-US" sz="4400" b="1" u="sng" dirty="0" smtClean="0">
                <a:solidFill>
                  <a:srgbClr val="7030A0"/>
                </a:solidFill>
              </a:rPr>
              <a:t>men</a:t>
            </a:r>
            <a:r>
              <a:rPr lang="en-US" sz="4400" b="1" dirty="0" smtClean="0"/>
              <a:t> say that I the Son of Man am?</a:t>
            </a:r>
          </a:p>
          <a:p>
            <a:endParaRPr lang="en-US" sz="4400" b="1" dirty="0"/>
          </a:p>
          <a:p>
            <a:r>
              <a:rPr lang="en-US" sz="4400" b="1" u="sng" dirty="0" smtClean="0">
                <a:solidFill>
                  <a:srgbClr val="FF0000"/>
                </a:solidFill>
              </a:rPr>
              <a:t>A huge question???   </a:t>
            </a:r>
          </a:p>
          <a:p>
            <a:endParaRPr lang="en-US" sz="4400" b="1" dirty="0"/>
          </a:p>
        </p:txBody>
      </p:sp>
    </p:spTree>
    <p:extLst>
      <p:ext uri="{BB962C8B-B14F-4D97-AF65-F5344CB8AC3E}">
        <p14:creationId xmlns:p14="http://schemas.microsoft.com/office/powerpoint/2010/main" val="158076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961909"/>
          </a:xfrm>
        </p:spPr>
        <p:txBody>
          <a:bodyPr>
            <a:normAutofit/>
          </a:bodyPr>
          <a:lstStyle/>
          <a:p>
            <a:r>
              <a:rPr lang="en-US" sz="3600" baseline="30000" dirty="0" smtClean="0"/>
              <a:t>Matt. 16 :14</a:t>
            </a:r>
            <a:r>
              <a:rPr lang="en-US" sz="3600" baseline="30000" dirty="0"/>
              <a:t> </a:t>
            </a:r>
            <a:r>
              <a:rPr lang="en-US" sz="3600" b="1" u="sng" dirty="0"/>
              <a:t>So they said</a:t>
            </a:r>
            <a:r>
              <a:rPr lang="en-US" sz="3600" dirty="0"/>
              <a:t>, “Some </a:t>
            </a:r>
            <a:r>
              <a:rPr lang="en-US" sz="3600" i="1" dirty="0"/>
              <a:t>say</a:t>
            </a:r>
            <a:r>
              <a:rPr lang="en-US" sz="3600" dirty="0"/>
              <a:t> </a:t>
            </a:r>
            <a:r>
              <a:rPr lang="en-US" sz="3600" b="1" dirty="0">
                <a:solidFill>
                  <a:srgbClr val="7030A0"/>
                </a:solidFill>
              </a:rPr>
              <a:t>John the Baptist</a:t>
            </a:r>
            <a:r>
              <a:rPr lang="en-US" sz="3600" dirty="0"/>
              <a:t>, </a:t>
            </a:r>
            <a:endParaRPr lang="en-US" sz="3600" dirty="0" smtClean="0"/>
          </a:p>
          <a:p>
            <a:r>
              <a:rPr lang="en-US" sz="3600" dirty="0" smtClean="0"/>
              <a:t>some </a:t>
            </a:r>
            <a:r>
              <a:rPr lang="en-US" sz="3600" b="1" dirty="0">
                <a:solidFill>
                  <a:srgbClr val="7030A0"/>
                </a:solidFill>
              </a:rPr>
              <a:t>Elijah</a:t>
            </a:r>
            <a:r>
              <a:rPr lang="en-US" sz="3600" dirty="0"/>
              <a:t>, and others </a:t>
            </a:r>
            <a:r>
              <a:rPr lang="en-US" sz="3600" b="1" dirty="0">
                <a:solidFill>
                  <a:srgbClr val="7030A0"/>
                </a:solidFill>
              </a:rPr>
              <a:t>Jeremiah</a:t>
            </a:r>
            <a:r>
              <a:rPr lang="en-US" sz="3600" dirty="0"/>
              <a:t> </a:t>
            </a:r>
            <a:endParaRPr lang="en-US" sz="3600" dirty="0" smtClean="0"/>
          </a:p>
          <a:p>
            <a:r>
              <a:rPr lang="en-US" sz="3600" dirty="0" smtClean="0"/>
              <a:t>or </a:t>
            </a:r>
            <a:r>
              <a:rPr lang="en-US" sz="3600" b="1" dirty="0">
                <a:solidFill>
                  <a:srgbClr val="7030A0"/>
                </a:solidFill>
              </a:rPr>
              <a:t>one of the prophets</a:t>
            </a:r>
            <a:r>
              <a:rPr lang="en-US" sz="3600" b="1" dirty="0" smtClean="0"/>
              <a:t>.”</a:t>
            </a:r>
          </a:p>
          <a:p>
            <a:endParaRPr lang="en-US" sz="3600" b="1" dirty="0"/>
          </a:p>
          <a:p>
            <a:r>
              <a:rPr lang="en-US" sz="3600" b="1" dirty="0" smtClean="0"/>
              <a:t>What are men saying about Him today?</a:t>
            </a:r>
          </a:p>
          <a:p>
            <a:endParaRPr lang="en-US" sz="3600" b="1" dirty="0"/>
          </a:p>
          <a:p>
            <a:r>
              <a:rPr lang="en-US" sz="3600" b="1" dirty="0" smtClean="0"/>
              <a:t>He was a good man.</a:t>
            </a:r>
          </a:p>
          <a:p>
            <a:r>
              <a:rPr lang="en-US" sz="3600" b="1" dirty="0" smtClean="0"/>
              <a:t>He was a prophet.</a:t>
            </a:r>
          </a:p>
          <a:p>
            <a:r>
              <a:rPr lang="en-US" sz="3600" b="1" dirty="0" smtClean="0"/>
              <a:t>He was an angel or a messenger of God</a:t>
            </a:r>
          </a:p>
          <a:p>
            <a:pPr marL="0" indent="0">
              <a:buNone/>
            </a:pPr>
            <a:endParaRPr lang="en-US" sz="3600" b="1" dirty="0" smtClean="0"/>
          </a:p>
          <a:p>
            <a:endParaRPr lang="en-US" sz="3600" dirty="0"/>
          </a:p>
        </p:txBody>
      </p:sp>
    </p:spTree>
    <p:extLst>
      <p:ext uri="{BB962C8B-B14F-4D97-AF65-F5344CB8AC3E}">
        <p14:creationId xmlns:p14="http://schemas.microsoft.com/office/powerpoint/2010/main" val="2964131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p:cTn id="1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p:cTn id="2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9264" cy="6176963"/>
          </a:xfrm>
        </p:spPr>
        <p:txBody>
          <a:bodyPr>
            <a:normAutofit/>
          </a:bodyPr>
          <a:lstStyle/>
          <a:p>
            <a:r>
              <a:rPr lang="en-US" sz="6600" dirty="0" smtClean="0"/>
              <a:t>Whom say </a:t>
            </a:r>
            <a:r>
              <a:rPr lang="en-US" sz="6600" dirty="0" smtClean="0">
                <a:solidFill>
                  <a:srgbClr val="FF0000"/>
                </a:solidFill>
              </a:rPr>
              <a:t>YE</a:t>
            </a:r>
            <a:r>
              <a:rPr lang="en-US" sz="6600" dirty="0" smtClean="0"/>
              <a:t> that I am?</a:t>
            </a:r>
          </a:p>
          <a:p>
            <a:endParaRPr lang="en-US" sz="6600" dirty="0"/>
          </a:p>
          <a:p>
            <a:endParaRPr lang="en-US" sz="6600" dirty="0"/>
          </a:p>
        </p:txBody>
      </p:sp>
    </p:spTree>
    <p:extLst>
      <p:ext uri="{BB962C8B-B14F-4D97-AF65-F5344CB8AC3E}">
        <p14:creationId xmlns:p14="http://schemas.microsoft.com/office/powerpoint/2010/main" val="4154937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100" y="0"/>
            <a:ext cx="12192000" cy="7001597"/>
          </a:xfrm>
          <a:prstGeom prst="rect">
            <a:avLst/>
          </a:prstGeom>
        </p:spPr>
        <p:txBody>
          <a:bodyPr wrap="square">
            <a:spAutoFit/>
          </a:bodyPr>
          <a:lstStyle/>
          <a:p>
            <a:pPr>
              <a:lnSpc>
                <a:spcPct val="107000"/>
              </a:lnSpc>
              <a:spcAft>
                <a:spcPts val="800"/>
              </a:spcAft>
            </a:pPr>
            <a:r>
              <a:rPr lang="en-US" sz="4400" b="1" dirty="0" smtClean="0">
                <a:effectLst/>
                <a:latin typeface="Helvetica" panose="020B0604020202020204" pitchFamily="34" charset="0"/>
                <a:ea typeface="Times New Roman" panose="02020603050405020304" pitchFamily="18" charset="0"/>
                <a:cs typeface="Times New Roman" panose="02020603050405020304" pitchFamily="18" charset="0"/>
              </a:rPr>
              <a:t>And Simon Peter answered and said, </a:t>
            </a:r>
          </a:p>
          <a:p>
            <a:pPr>
              <a:lnSpc>
                <a:spcPct val="107000"/>
              </a:lnSpc>
              <a:spcAft>
                <a:spcPts val="800"/>
              </a:spcAft>
            </a:pPr>
            <a:r>
              <a:rPr lang="en-US" sz="4400" b="1" dirty="0" smtClean="0">
                <a:effectLst/>
                <a:latin typeface="Helvetica" panose="020B0604020202020204" pitchFamily="34" charset="0"/>
                <a:ea typeface="Times New Roman" panose="02020603050405020304" pitchFamily="18" charset="0"/>
                <a:cs typeface="Times New Roman" panose="02020603050405020304" pitchFamily="18" charset="0"/>
              </a:rPr>
              <a:t>Thou art the Christ, the Son of the living God.</a:t>
            </a:r>
            <a:r>
              <a:rPr lang="en-US" sz="3200" dirty="0">
                <a:latin typeface="Calibri" panose="020F0502020204030204" pitchFamily="34" charset="0"/>
                <a:ea typeface="Times New Roman" panose="02020603050405020304" pitchFamily="18" charset="0"/>
                <a:cs typeface="Times New Roman" panose="02020603050405020304" pitchFamily="18" charset="0"/>
              </a:rPr>
              <a:t> </a:t>
            </a:r>
            <a:r>
              <a:rPr lang="en-US" sz="3200" dirty="0" smtClean="0">
                <a:latin typeface="Calibri" panose="020F0502020204030204" pitchFamily="34" charset="0"/>
                <a:ea typeface="Times New Roman" panose="02020603050405020304" pitchFamily="18" charset="0"/>
                <a:cs typeface="Times New Roman" panose="02020603050405020304" pitchFamily="18" charset="0"/>
              </a:rPr>
              <a:t>(</a:t>
            </a:r>
            <a:r>
              <a:rPr lang="en-US" sz="4400" b="1" u="sng" dirty="0" smtClean="0">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C</a:t>
            </a:r>
            <a:r>
              <a:rPr lang="en-US" sz="4400" b="1" u="sng" dirty="0" smtClean="0">
                <a:solidFill>
                  <a:srgbClr val="FF0000"/>
                </a:solidFill>
                <a:effectLst/>
                <a:latin typeface="Helvetica" panose="020B0604020202020204" pitchFamily="34" charset="0"/>
                <a:ea typeface="Times New Roman" panose="02020603050405020304" pitchFamily="18" charset="0"/>
                <a:cs typeface="Times New Roman" panose="02020603050405020304" pitchFamily="18" charset="0"/>
              </a:rPr>
              <a:t>alled the Great Confession)</a:t>
            </a:r>
          </a:p>
          <a:p>
            <a:pPr>
              <a:lnSpc>
                <a:spcPct val="107000"/>
              </a:lnSpc>
              <a:spcAft>
                <a:spcPts val="800"/>
              </a:spcAft>
            </a:pPr>
            <a:r>
              <a:rPr lang="en-US" sz="4400" dirty="0">
                <a:latin typeface="Helvetica" panose="020B0604020202020204" pitchFamily="34" charset="0"/>
                <a:ea typeface="Times New Roman" panose="02020603050405020304" pitchFamily="18" charset="0"/>
                <a:cs typeface="Times New Roman" panose="02020603050405020304" pitchFamily="18" charset="0"/>
              </a:rPr>
              <a:t> </a:t>
            </a:r>
            <a:r>
              <a:rPr lang="en-US" sz="4400" dirty="0" smtClean="0">
                <a:latin typeface="Helvetica" panose="020B0604020202020204" pitchFamily="34" charset="0"/>
                <a:ea typeface="Times New Roman" panose="02020603050405020304" pitchFamily="18" charset="0"/>
                <a:cs typeface="Times New Roman" panose="02020603050405020304" pitchFamily="18" charset="0"/>
              </a:rPr>
              <a:t>   Thou art the Christ  (The Messiah)</a:t>
            </a:r>
          </a:p>
          <a:p>
            <a:pPr>
              <a:lnSpc>
                <a:spcPct val="107000"/>
              </a:lnSpc>
              <a:spcAft>
                <a:spcPts val="800"/>
              </a:spcAft>
            </a:pPr>
            <a:r>
              <a:rPr lang="en-US" sz="4400" dirty="0">
                <a:effectLst/>
                <a:latin typeface="Helvetica" panose="020B0604020202020204" pitchFamily="34" charset="0"/>
                <a:ea typeface="Times New Roman" panose="02020603050405020304" pitchFamily="18" charset="0"/>
                <a:cs typeface="Times New Roman" panose="02020603050405020304" pitchFamily="18" charset="0"/>
              </a:rPr>
              <a:t> </a:t>
            </a:r>
            <a:r>
              <a:rPr lang="en-US" sz="4400" dirty="0" smtClean="0">
                <a:effectLst/>
                <a:latin typeface="Helvetica" panose="020B0604020202020204" pitchFamily="34" charset="0"/>
                <a:ea typeface="Times New Roman" panose="02020603050405020304" pitchFamily="18" charset="0"/>
                <a:cs typeface="Times New Roman" panose="02020603050405020304" pitchFamily="18" charset="0"/>
              </a:rPr>
              <a:t>   The Son</a:t>
            </a:r>
          </a:p>
          <a:p>
            <a:pPr>
              <a:lnSpc>
                <a:spcPct val="107000"/>
              </a:lnSpc>
              <a:spcAft>
                <a:spcPts val="800"/>
              </a:spcAft>
            </a:pPr>
            <a:r>
              <a:rPr lang="en-US" sz="4400" dirty="0">
                <a:latin typeface="Helvetica" panose="020B0604020202020204" pitchFamily="34" charset="0"/>
                <a:ea typeface="Times New Roman" panose="02020603050405020304" pitchFamily="18" charset="0"/>
                <a:cs typeface="Times New Roman" panose="02020603050405020304" pitchFamily="18" charset="0"/>
              </a:rPr>
              <a:t> </a:t>
            </a:r>
            <a:r>
              <a:rPr lang="en-US" sz="4400" dirty="0" smtClean="0">
                <a:latin typeface="Helvetica" panose="020B0604020202020204" pitchFamily="34" charset="0"/>
                <a:ea typeface="Times New Roman" panose="02020603050405020304" pitchFamily="18" charset="0"/>
                <a:cs typeface="Times New Roman" panose="02020603050405020304" pitchFamily="18" charset="0"/>
              </a:rPr>
              <a:t>   The Son of the </a:t>
            </a:r>
            <a:r>
              <a:rPr lang="en-US" sz="4400" b="1" dirty="0" smtClean="0">
                <a:solidFill>
                  <a:srgbClr val="FF0000"/>
                </a:solidFill>
                <a:latin typeface="Helvetica" panose="020B0604020202020204" pitchFamily="34" charset="0"/>
                <a:ea typeface="Times New Roman" panose="02020603050405020304" pitchFamily="18" charset="0"/>
                <a:cs typeface="Times New Roman" panose="02020603050405020304" pitchFamily="18" charset="0"/>
              </a:rPr>
              <a:t>LIVING</a:t>
            </a:r>
            <a:r>
              <a:rPr lang="en-US" sz="4400" dirty="0" smtClean="0">
                <a:latin typeface="Helvetica" panose="020B0604020202020204" pitchFamily="34" charset="0"/>
                <a:ea typeface="Times New Roman" panose="02020603050405020304" pitchFamily="18" charset="0"/>
                <a:cs typeface="Times New Roman" panose="02020603050405020304" pitchFamily="18" charset="0"/>
              </a:rPr>
              <a:t> God.</a:t>
            </a:r>
          </a:p>
          <a:p>
            <a:pPr>
              <a:lnSpc>
                <a:spcPct val="107000"/>
              </a:lnSpc>
              <a:spcAft>
                <a:spcPts val="800"/>
              </a:spcAft>
            </a:pPr>
            <a:r>
              <a:rPr lang="en-US" sz="4400" dirty="0" smtClean="0">
                <a:latin typeface="Helvetica" panose="020B0604020202020204" pitchFamily="34" charset="0"/>
                <a:ea typeface="Times New Roman" panose="02020603050405020304" pitchFamily="18" charset="0"/>
                <a:cs typeface="Times New Roman" panose="02020603050405020304" pitchFamily="18" charset="0"/>
              </a:rPr>
              <a:t>What answer have</a:t>
            </a:r>
            <a:r>
              <a:rPr lang="en-US" sz="4400" b="1" u="sng" dirty="0" smtClean="0">
                <a:solidFill>
                  <a:srgbClr val="7030A0"/>
                </a:solidFill>
                <a:latin typeface="Helvetica" panose="020B0604020202020204" pitchFamily="34" charset="0"/>
                <a:ea typeface="Times New Roman" panose="02020603050405020304" pitchFamily="18" charset="0"/>
                <a:cs typeface="Times New Roman" panose="02020603050405020304" pitchFamily="18" charset="0"/>
              </a:rPr>
              <a:t> you </a:t>
            </a:r>
            <a:r>
              <a:rPr lang="en-US" sz="4400" dirty="0" smtClean="0">
                <a:latin typeface="Helvetica" panose="020B0604020202020204" pitchFamily="34" charset="0"/>
                <a:ea typeface="Times New Roman" panose="02020603050405020304" pitchFamily="18" charset="0"/>
                <a:cs typeface="Times New Roman" panose="02020603050405020304" pitchFamily="18" charset="0"/>
              </a:rPr>
              <a:t>given to this question</a:t>
            </a:r>
          </a:p>
          <a:p>
            <a:pPr>
              <a:lnSpc>
                <a:spcPct val="107000"/>
              </a:lnSpc>
              <a:spcAft>
                <a:spcPts val="800"/>
              </a:spcAft>
            </a:pPr>
            <a:r>
              <a:rPr lang="en-US" sz="4400" dirty="0" smtClean="0">
                <a:effectLst/>
                <a:latin typeface="Helvetica" panose="020B0604020202020204" pitchFamily="34" charset="0"/>
                <a:ea typeface="Times New Roman" panose="02020603050405020304" pitchFamily="18" charset="0"/>
                <a:cs typeface="Times New Roman" panose="02020603050405020304" pitchFamily="18" charset="0"/>
              </a:rPr>
              <a:t>Today?</a:t>
            </a:r>
          </a:p>
          <a:p>
            <a:pPr>
              <a:lnSpc>
                <a:spcPct val="107000"/>
              </a:lnSpc>
              <a:spcAft>
                <a:spcPts val="800"/>
              </a:spcAft>
            </a:pPr>
            <a:r>
              <a:rPr lang="en-US" sz="2400" dirty="0" smtClean="0">
                <a:effectLst/>
                <a:latin typeface="Helvetica" panose="020B0604020202020204" pitchFamily="34"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8223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dirty="0"/>
              <a:t>And Jesus answered and said unto him</a:t>
            </a:r>
            <a:r>
              <a:rPr lang="en-US" sz="3600" b="1" dirty="0" smtClean="0"/>
              <a:t>,</a:t>
            </a:r>
          </a:p>
          <a:p>
            <a:r>
              <a:rPr lang="en-US" sz="3600" b="1" dirty="0" smtClean="0"/>
              <a:t> ‘Blessed </a:t>
            </a:r>
            <a:r>
              <a:rPr lang="en-US" sz="3600" b="1" dirty="0"/>
              <a:t>art thou, Simon Bar-Jonah</a:t>
            </a:r>
            <a:r>
              <a:rPr lang="en-US" sz="3600" b="1" dirty="0" smtClean="0"/>
              <a:t>:</a:t>
            </a:r>
          </a:p>
          <a:p>
            <a:r>
              <a:rPr lang="en-US" sz="3600" b="1" dirty="0" smtClean="0"/>
              <a:t> </a:t>
            </a:r>
            <a:r>
              <a:rPr lang="en-US" sz="3600" b="1" dirty="0"/>
              <a:t>for flesh and blood hath not revealed it unto thee</a:t>
            </a:r>
            <a:r>
              <a:rPr lang="en-US" sz="3600" b="1" dirty="0" smtClean="0"/>
              <a:t>,</a:t>
            </a:r>
          </a:p>
          <a:p>
            <a:r>
              <a:rPr lang="en-US" sz="3600" b="1" dirty="0" smtClean="0"/>
              <a:t> </a:t>
            </a:r>
            <a:r>
              <a:rPr lang="en-US" sz="3600" b="1" dirty="0"/>
              <a:t>but my Father who is in heaven</a:t>
            </a:r>
            <a:r>
              <a:rPr lang="en-US" sz="3600" b="1" dirty="0" smtClean="0"/>
              <a:t>.’</a:t>
            </a:r>
            <a:endParaRPr lang="en-US" sz="3600" dirty="0"/>
          </a:p>
          <a:p>
            <a:r>
              <a:rPr lang="en-US" sz="3600" dirty="0" smtClean="0"/>
              <a:t>                         </a:t>
            </a:r>
            <a:r>
              <a:rPr lang="en-US" sz="3600" b="1" dirty="0" smtClean="0">
                <a:solidFill>
                  <a:srgbClr val="FF0000"/>
                </a:solidFill>
              </a:rPr>
              <a:t>Remember</a:t>
            </a:r>
            <a:r>
              <a:rPr lang="en-US" sz="3600" dirty="0" smtClean="0"/>
              <a:t> a </a:t>
            </a:r>
            <a:r>
              <a:rPr lang="en-US" sz="3600" dirty="0"/>
              <a:t>promise Jesus previously made to the effect that he would confess those who confessed him </a:t>
            </a:r>
            <a:endParaRPr lang="en-US" sz="3600" dirty="0" smtClean="0"/>
          </a:p>
          <a:p>
            <a:r>
              <a:rPr lang="en-US" sz="3600" dirty="0"/>
              <a:t> </a:t>
            </a:r>
            <a:r>
              <a:rPr lang="en-US" sz="3600" dirty="0" smtClean="0"/>
              <a:t>    (</a:t>
            </a:r>
            <a:r>
              <a:rPr lang="en-US" sz="3600" dirty="0"/>
              <a:t>Matthew 10:32,33</a:t>
            </a:r>
            <a:r>
              <a:rPr lang="en-US" sz="3600" dirty="0" smtClean="0"/>
              <a:t>).</a:t>
            </a:r>
          </a:p>
          <a:p>
            <a:r>
              <a:rPr lang="en-US" sz="3600" dirty="0"/>
              <a:t> </a:t>
            </a:r>
            <a:r>
              <a:rPr lang="en-US" sz="3600" dirty="0" smtClean="0"/>
              <a:t>  </a:t>
            </a:r>
            <a:r>
              <a:rPr lang="en-US" sz="3600" b="1" dirty="0" smtClean="0"/>
              <a:t>The </a:t>
            </a:r>
            <a:r>
              <a:rPr lang="en-US" sz="3600" b="1" dirty="0"/>
              <a:t>great truth that Jesus is God's Son is not taught by human wisdom but in that wisdom which is from above</a:t>
            </a:r>
            <a:r>
              <a:rPr lang="en-US" sz="3600" b="1" dirty="0" smtClean="0"/>
              <a:t>.</a:t>
            </a:r>
            <a:endParaRPr lang="en-US" sz="3600" dirty="0"/>
          </a:p>
        </p:txBody>
      </p:sp>
    </p:spTree>
    <p:extLst>
      <p:ext uri="{BB962C8B-B14F-4D97-AF65-F5344CB8AC3E}">
        <p14:creationId xmlns:p14="http://schemas.microsoft.com/office/powerpoint/2010/main" val="126963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1541</TotalTime>
  <Words>1650</Words>
  <Application>Microsoft Office PowerPoint</Application>
  <PresentationFormat>Widescreen</PresentationFormat>
  <Paragraphs>187</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Helvetica</vt:lpstr>
      <vt:lpstr>Times New Roman</vt:lpstr>
      <vt:lpstr>Office Theme</vt:lpstr>
      <vt:lpstr>PowerPoint Presentation</vt:lpstr>
      <vt:lpstr>PowerPoint Presentation</vt:lpstr>
      <vt:lpstr>Where is Jesus as we read about him in Matt. 16:13?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True Bible Teaching Concerning His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is Jesus as we read about him in Matt. 16:13</dc:title>
  <dc:creator>mac</dc:creator>
  <cp:lastModifiedBy>Eddie Gooch</cp:lastModifiedBy>
  <cp:revision>39</cp:revision>
  <cp:lastPrinted>2019-12-01T03:16:16Z</cp:lastPrinted>
  <dcterms:created xsi:type="dcterms:W3CDTF">2019-11-28T11:05:22Z</dcterms:created>
  <dcterms:modified xsi:type="dcterms:W3CDTF">2019-12-01T15:19:21Z</dcterms:modified>
</cp:coreProperties>
</file>