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8" r:id="rId3"/>
    <p:sldId id="259" r:id="rId4"/>
    <p:sldId id="267" r:id="rId5"/>
    <p:sldId id="260" r:id="rId6"/>
    <p:sldId id="269" r:id="rId7"/>
    <p:sldId id="270" r:id="rId8"/>
    <p:sldId id="268" r:id="rId9"/>
    <p:sldId id="271" r:id="rId10"/>
    <p:sldId id="275" r:id="rId11"/>
    <p:sldId id="276" r:id="rId12"/>
    <p:sldId id="278" r:id="rId13"/>
    <p:sldId id="279" r:id="rId14"/>
    <p:sldId id="280" r:id="rId15"/>
    <p:sldId id="261" r:id="rId16"/>
    <p:sldId id="262" r:id="rId17"/>
    <p:sldId id="263" r:id="rId18"/>
    <p:sldId id="264" r:id="rId19"/>
    <p:sldId id="281" r:id="rId20"/>
    <p:sldId id="28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83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6F2497-7E8F-42A7-96D1-39D3939FBA6D}" type="datetimeFigureOut">
              <a:rPr lang="en-US" smtClean="0"/>
              <a:t>10/11/2017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8DEC21-B981-4CAE-B76F-8CB85E2A2FE5}" type="slidenum">
              <a:rPr lang="en-US" smtClean="0"/>
              <a:t>‹#›</a:t>
            </a:fld>
            <a:endParaRPr lang="en-US"/>
          </a:p>
        </p:txBody>
      </p:sp>
    </p:spTree>
    <p:extLst>
      <p:ext uri="{BB962C8B-B14F-4D97-AF65-F5344CB8AC3E}">
        <p14:creationId xmlns:p14="http://schemas.microsoft.com/office/powerpoint/2010/main" val="3091482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7A126-A351-45CD-B793-56DBBE7B21F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26065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7A126-A351-45CD-B793-56DBBE7B21F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26065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E1BC40-EAAC-4BA1-9C0F-0C8C912C68E8}" type="slidenum">
              <a:rPr lang="en-US">
                <a:solidFill>
                  <a:prstClr val="black"/>
                </a:solidFill>
              </a:rPr>
              <a:pPr eaLnBrk="1" hangingPunct="1"/>
              <a:t>15</a:t>
            </a:fld>
            <a:endParaRPr lang="en-US">
              <a:solidFill>
                <a:prstClr val="black"/>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502894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99ECC-DB4F-40D3-8483-717E3AFE334E}"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328791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7A126-A351-45CD-B793-56DBBE7B21F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26065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7A126-A351-45CD-B793-56DBBE7B21F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26065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7A126-A351-45CD-B793-56DBBE7B21F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26065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7A126-A351-45CD-B793-56DBBE7B21F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26065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7A126-A351-45CD-B793-56DBBE7B21F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26065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7A126-A351-45CD-B793-56DBBE7B21F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26065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1D089-ADA7-4D5C-AE2B-D4BEC4BA7879}" type="slidenum">
              <a:rPr lang="en-US" smtClean="0"/>
              <a:pPr/>
              <a:t>12</a:t>
            </a:fld>
            <a:endParaRPr lang="en-US"/>
          </a:p>
        </p:txBody>
      </p:sp>
    </p:spTree>
    <p:extLst>
      <p:ext uri="{BB962C8B-B14F-4D97-AF65-F5344CB8AC3E}">
        <p14:creationId xmlns:p14="http://schemas.microsoft.com/office/powerpoint/2010/main" val="4167135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7A126-A351-45CD-B793-56DBBE7B21F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26065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srgbClr val="000000"/>
              </a:solidFill>
            </a:endParaRPr>
          </a:p>
        </p:txBody>
      </p:sp>
      <p:sp>
        <p:nvSpPr>
          <p:cNvPr id="15" name="Date Placeholder 14"/>
          <p:cNvSpPr>
            <a:spLocks noGrp="1"/>
          </p:cNvSpPr>
          <p:nvPr>
            <p:ph type="dt" sz="half" idx="10"/>
          </p:nvPr>
        </p:nvSpPr>
        <p:spPr/>
        <p:txBody>
          <a:bodyPr/>
          <a:lstStyle/>
          <a:p>
            <a:fld id="{D766C9C7-F6DD-47C9-997B-146172B55875}" type="datetimeFigureOut">
              <a:rPr lang="en-US" smtClean="0">
                <a:solidFill>
                  <a:prstClr val="black">
                    <a:tint val="75000"/>
                  </a:prstClr>
                </a:solidFill>
              </a:rPr>
              <a:pPr/>
              <a:t>10/11/2017</a:t>
            </a:fld>
            <a:endParaRPr lang="en-US">
              <a:solidFill>
                <a:prstClr val="black">
                  <a:tint val="75000"/>
                </a:prstClr>
              </a:solidFill>
            </a:endParaRPr>
          </a:p>
        </p:txBody>
      </p:sp>
      <p:sp>
        <p:nvSpPr>
          <p:cNvPr id="16" name="Slide Number Placeholder 15"/>
          <p:cNvSpPr>
            <a:spLocks noGrp="1"/>
          </p:cNvSpPr>
          <p:nvPr>
            <p:ph type="sldNum" sz="quarter" idx="11"/>
          </p:nvPr>
        </p:nvSpPr>
        <p:spPr/>
        <p:txBody>
          <a:bodyPr/>
          <a:lstStyle/>
          <a:p>
            <a:fld id="{2FACD4AF-D085-4B74-89D4-27EB631A9A27}" type="slidenum">
              <a:rPr lang="en-US" smtClean="0">
                <a:solidFill>
                  <a:prstClr val="black">
                    <a:tint val="75000"/>
                  </a:prstClr>
                </a:solidFill>
              </a:rPr>
              <a:pPr/>
              <a:t>‹#›</a:t>
            </a:fld>
            <a:endParaRPr lang="en-US">
              <a:solidFill>
                <a:prstClr val="black">
                  <a:tint val="75000"/>
                </a:prstClr>
              </a:solidFill>
            </a:endParaRPr>
          </a:p>
        </p:txBody>
      </p:sp>
      <p:sp>
        <p:nvSpPr>
          <p:cNvPr id="17" name="Footer Placeholder 16"/>
          <p:cNvSpPr>
            <a:spLocks noGrp="1"/>
          </p:cNvSpPr>
          <p:nvPr>
            <p:ph type="ftr" sz="quarter" idx="12"/>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93127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66C9C7-F6DD-47C9-997B-146172B55875}" type="datetimeFigureOut">
              <a:rPr lang="en-US" smtClean="0">
                <a:solidFill>
                  <a:prstClr val="black">
                    <a:tint val="75000"/>
                  </a:prstClr>
                </a:solidFill>
              </a:rPr>
              <a:pPr/>
              <a:t>10/11/2017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ACD4AF-D085-4B74-89D4-27EB631A9A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236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66C9C7-F6DD-47C9-997B-146172B55875}" type="datetimeFigureOut">
              <a:rPr lang="en-US" smtClean="0">
                <a:solidFill>
                  <a:prstClr val="black">
                    <a:tint val="75000"/>
                  </a:prstClr>
                </a:solidFill>
              </a:rPr>
              <a:pPr/>
              <a:t>10/11/2017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ACD4AF-D085-4B74-89D4-27EB631A9A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85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D766C9C7-F6DD-47C9-997B-146172B55875}" type="datetimeFigureOut">
              <a:rPr lang="en-US" smtClean="0">
                <a:solidFill>
                  <a:prstClr val="black">
                    <a:tint val="75000"/>
                  </a:prstClr>
                </a:solidFill>
              </a:rPr>
              <a:pPr/>
              <a:t>10/11/2017</a:t>
            </a:fld>
            <a:endParaRPr lang="en-US">
              <a:solidFill>
                <a:prstClr val="black">
                  <a:tint val="75000"/>
                </a:prstClr>
              </a:solidFill>
            </a:endParaRPr>
          </a:p>
        </p:txBody>
      </p:sp>
      <p:sp>
        <p:nvSpPr>
          <p:cNvPr id="15" name="Slide Number Placeholder 14"/>
          <p:cNvSpPr>
            <a:spLocks noGrp="1"/>
          </p:cNvSpPr>
          <p:nvPr>
            <p:ph type="sldNum" sz="quarter" idx="15"/>
          </p:nvPr>
        </p:nvSpPr>
        <p:spPr/>
        <p:txBody>
          <a:bodyPr/>
          <a:lstStyle>
            <a:lvl1pPr algn="ctr">
              <a:defRPr/>
            </a:lvl1pPr>
          </a:lstStyle>
          <a:p>
            <a:fld id="{2FACD4AF-D085-4B74-89D4-27EB631A9A27}" type="slidenum">
              <a:rPr lang="en-US" smtClean="0">
                <a:solidFill>
                  <a:prstClr val="black">
                    <a:tint val="75000"/>
                  </a:prstClr>
                </a:solidFill>
              </a:rPr>
              <a:pPr/>
              <a:t>‹#›</a:t>
            </a:fld>
            <a:endParaRPr lang="en-US">
              <a:solidFill>
                <a:prstClr val="black">
                  <a:tint val="75000"/>
                </a:prstClr>
              </a:solidFill>
            </a:endParaRPr>
          </a:p>
        </p:txBody>
      </p:sp>
      <p:sp>
        <p:nvSpPr>
          <p:cNvPr id="16" name="Footer Placeholder 15"/>
          <p:cNvSpPr>
            <a:spLocks noGrp="1"/>
          </p:cNvSpPr>
          <p:nvPr>
            <p:ph type="ftr" sz="quarter" idx="16"/>
          </p:nvPr>
        </p:nvSpPr>
        <p:spPr/>
        <p:txBody>
          <a:bodyPr/>
          <a:lstStyle/>
          <a:p>
            <a:endParaRPr lang="en-US">
              <a:solidFill>
                <a:prstClr val="black">
                  <a:tint val="75000"/>
                </a:prstClr>
              </a:solidFill>
            </a:endParaRP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09424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766C9C7-F6DD-47C9-997B-146172B55875}" type="datetimeFigureOut">
              <a:rPr lang="en-US" smtClean="0">
                <a:solidFill>
                  <a:prstClr val="black">
                    <a:tint val="75000"/>
                  </a:prstClr>
                </a:solidFill>
              </a:rPr>
              <a:pPr/>
              <a:t>10/11/2017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ACD4AF-D085-4B74-89D4-27EB631A9A27}"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50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766C9C7-F6DD-47C9-997B-146172B55875}" type="datetimeFigureOut">
              <a:rPr lang="en-US" smtClean="0">
                <a:solidFill>
                  <a:prstClr val="black">
                    <a:tint val="75000"/>
                  </a:prstClr>
                </a:solidFill>
              </a:rPr>
              <a:pPr/>
              <a:t>10/11/2017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ACD4AF-D085-4B74-89D4-27EB631A9A27}"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6477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FACD4AF-D085-4B74-89D4-27EB631A9A27}" type="slidenum">
              <a:rPr lang="en-US" smtClean="0">
                <a:solidFill>
                  <a:prstClr val="black">
                    <a:tint val="75000"/>
                  </a:prstClr>
                </a:solidFill>
              </a:rPr>
              <a:pPr/>
              <a:t>‹#›</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7" name="Date Placeholder 6"/>
          <p:cNvSpPr>
            <a:spLocks noGrp="1"/>
          </p:cNvSpPr>
          <p:nvPr>
            <p:ph type="dt" sz="half" idx="10"/>
          </p:nvPr>
        </p:nvSpPr>
        <p:spPr/>
        <p:txBody>
          <a:bodyPr/>
          <a:lstStyle/>
          <a:p>
            <a:fld id="{D766C9C7-F6DD-47C9-997B-146172B55875}" type="datetimeFigureOut">
              <a:rPr lang="en-US" smtClean="0">
                <a:solidFill>
                  <a:prstClr val="black">
                    <a:tint val="75000"/>
                  </a:prstClr>
                </a:solidFill>
              </a:rPr>
              <a:pPr/>
              <a:t>10/11/2017</a:t>
            </a:fld>
            <a:endParaRPr lang="en-US">
              <a:solidFill>
                <a:prstClr val="black">
                  <a:tint val="75000"/>
                </a:prstClr>
              </a:solidFill>
            </a:endParaRP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66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766C9C7-F6DD-47C9-997B-146172B55875}" type="datetimeFigureOut">
              <a:rPr lang="en-US" smtClean="0">
                <a:solidFill>
                  <a:prstClr val="black">
                    <a:tint val="75000"/>
                  </a:prstClr>
                </a:solidFill>
              </a:rPr>
              <a:pPr/>
              <a:t>10/11/2017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ACD4AF-D085-4B74-89D4-27EB631A9A27}"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186051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6C9C7-F6DD-47C9-997B-146172B55875}" type="datetimeFigureOut">
              <a:rPr lang="en-US" smtClean="0">
                <a:solidFill>
                  <a:prstClr val="black">
                    <a:tint val="75000"/>
                  </a:prstClr>
                </a:solidFill>
              </a:rPr>
              <a:pPr/>
              <a:t>10/11/2017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FACD4AF-D085-4B74-89D4-27EB631A9A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47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D766C9C7-F6DD-47C9-997B-146172B55875}" type="datetimeFigureOut">
              <a:rPr lang="en-US" smtClean="0">
                <a:solidFill>
                  <a:prstClr val="black">
                    <a:tint val="75000"/>
                  </a:prstClr>
                </a:solidFill>
              </a:rPr>
              <a:pPr/>
              <a:t>10/11/2017</a:t>
            </a:fld>
            <a:endParaRPr lang="en-US">
              <a:solidFill>
                <a:prstClr val="black">
                  <a:tint val="75000"/>
                </a:prstClr>
              </a:solidFill>
            </a:endParaRPr>
          </a:p>
        </p:txBody>
      </p:sp>
      <p:sp>
        <p:nvSpPr>
          <p:cNvPr id="9" name="Slide Number Placeholder 8"/>
          <p:cNvSpPr>
            <a:spLocks noGrp="1"/>
          </p:cNvSpPr>
          <p:nvPr>
            <p:ph type="sldNum" sz="quarter" idx="15"/>
          </p:nvPr>
        </p:nvSpPr>
        <p:spPr/>
        <p:txBody>
          <a:bodyPr/>
          <a:lstStyle/>
          <a:p>
            <a:fld id="{2FACD4AF-D085-4B74-89D4-27EB631A9A27}" type="slidenum">
              <a:rPr lang="en-US" smtClean="0">
                <a:solidFill>
                  <a:prstClr val="black">
                    <a:tint val="75000"/>
                  </a:prstClr>
                </a:solidFill>
              </a:rPr>
              <a:pPr/>
              <a:t>‹#›</a:t>
            </a:fld>
            <a:endParaRPr lang="en-US">
              <a:solidFill>
                <a:prstClr val="black">
                  <a:tint val="75000"/>
                </a:prstClr>
              </a:solidFill>
            </a:endParaRPr>
          </a:p>
        </p:txBody>
      </p:sp>
      <p:sp>
        <p:nvSpPr>
          <p:cNvPr id="10" name="Footer Placeholder 9"/>
          <p:cNvSpPr>
            <a:spLocks noGrp="1"/>
          </p:cNvSpPr>
          <p:nvPr>
            <p:ph type="ftr" sz="quarter" idx="16"/>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53686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D766C9C7-F6DD-47C9-997B-146172B55875}" type="datetimeFigureOut">
              <a:rPr lang="en-US" smtClean="0">
                <a:solidFill>
                  <a:prstClr val="black">
                    <a:tint val="75000"/>
                  </a:prstClr>
                </a:solidFill>
              </a:rPr>
              <a:pPr/>
              <a:t>10/11/2017</a:t>
            </a:fld>
            <a:endParaRPr lang="en-US">
              <a:solidFill>
                <a:prstClr val="black">
                  <a:tint val="75000"/>
                </a:prstClr>
              </a:solidFill>
            </a:endParaRPr>
          </a:p>
        </p:txBody>
      </p:sp>
      <p:sp>
        <p:nvSpPr>
          <p:cNvPr id="9" name="Slide Number Placeholder 8"/>
          <p:cNvSpPr>
            <a:spLocks noGrp="1"/>
          </p:cNvSpPr>
          <p:nvPr>
            <p:ph type="sldNum" sz="quarter" idx="11"/>
          </p:nvPr>
        </p:nvSpPr>
        <p:spPr/>
        <p:txBody>
          <a:bodyPr/>
          <a:lstStyle/>
          <a:p>
            <a:fld id="{2FACD4AF-D085-4B74-89D4-27EB631A9A27}" type="slidenum">
              <a:rPr lang="en-US" smtClean="0">
                <a:solidFill>
                  <a:prstClr val="black">
                    <a:tint val="75000"/>
                  </a:prstClr>
                </a:solidFill>
              </a:rPr>
              <a:pPr/>
              <a:t>‹#›</a:t>
            </a:fld>
            <a:endParaRPr lang="en-US">
              <a:solidFill>
                <a:prstClr val="black">
                  <a:tint val="75000"/>
                </a:prstClr>
              </a:solidFill>
            </a:endParaRPr>
          </a:p>
        </p:txBody>
      </p:sp>
      <p:sp>
        <p:nvSpPr>
          <p:cNvPr id="10" name="Footer Placeholder 9"/>
          <p:cNvSpPr>
            <a:spLocks noGrp="1"/>
          </p:cNvSpPr>
          <p:nvPr>
            <p:ph type="ftr" sz="quarter" idx="12"/>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87640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766C9C7-F6DD-47C9-997B-146172B55875}" type="datetimeFigureOut">
              <a:rPr lang="en-US" smtClean="0">
                <a:solidFill>
                  <a:prstClr val="black">
                    <a:tint val="75000"/>
                  </a:prstClr>
                </a:solidFill>
              </a:rPr>
              <a:pPr/>
              <a:t>10/11/2017</a:t>
            </a:fld>
            <a:endParaRPr lang="en-US">
              <a:solidFill>
                <a:prstClr val="black">
                  <a:tint val="75000"/>
                </a:prstClr>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solidFill>
                <a:prstClr val="black">
                  <a:tint val="75000"/>
                </a:prstClr>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FACD4AF-D085-4B74-89D4-27EB631A9A27}" type="slidenum">
              <a:rPr lang="en-US" smtClean="0">
                <a:solidFill>
                  <a:prstClr val="black">
                    <a:tint val="75000"/>
                  </a:prstClr>
                </a:solidFill>
              </a:rPr>
              <a:pPr/>
              <a:t>‹#›</a:t>
            </a:fld>
            <a:endParaRPr lang="en-US">
              <a:solidFill>
                <a:prstClr val="black">
                  <a:tint val="75000"/>
                </a:prstClr>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extLst>
      <p:ext uri="{BB962C8B-B14F-4D97-AF65-F5344CB8AC3E}">
        <p14:creationId xmlns:p14="http://schemas.microsoft.com/office/powerpoint/2010/main" val="336227214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microsoft.com/downloads/en/details.aspx?displaylang=en&amp;FamilyID=cb9bf144-1076-4615-9951-294eeb832823"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83227" y="5782270"/>
            <a:ext cx="7377546" cy="923330"/>
          </a:xfrm>
          <a:prstGeom prst="rect">
            <a:avLst/>
          </a:prstGeom>
          <a:solidFill>
            <a:schemeClr val="bg2">
              <a:lumMod val="25000"/>
              <a:alpha val="36078"/>
            </a:schemeClr>
          </a:solidFill>
        </p:spPr>
        <p:txBody>
          <a:bodyPr wrap="square" rtlCol="0">
            <a:spAutoFit/>
          </a:bodyPr>
          <a:lstStyle/>
          <a:p>
            <a:pPr algn="ctr"/>
            <a:r>
              <a:rPr lang="en-US" sz="5400" i="1" dirty="0" smtClean="0">
                <a:ln w="18415" cmpd="sng">
                  <a:solidFill>
                    <a:srgbClr val="FFFFFF"/>
                  </a:solidFill>
                  <a:prstDash val="solid"/>
                </a:ln>
                <a:solidFill>
                  <a:srgbClr val="FFFFFF"/>
                </a:solidFill>
                <a:effectLst>
                  <a:glow rad="101600">
                    <a:srgbClr val="F79646">
                      <a:satMod val="175000"/>
                      <a:alpha val="40000"/>
                    </a:srgbClr>
                  </a:glow>
                  <a:outerShdw blurRad="50800" dist="38100" dir="2700000" algn="tl" rotWithShape="0">
                    <a:prstClr val="black">
                      <a:alpha val="40000"/>
                    </a:prstClr>
                  </a:outerShdw>
                  <a:reflection blurRad="6350" stA="55000" endA="300" endPos="45500" dir="5400000" sy="-100000" algn="bl" rotWithShape="0"/>
                </a:effectLst>
                <a:latin typeface="Book Antiqua" pitchFamily="18" charset="0"/>
              </a:rPr>
              <a:t>1 Corinthians 15:1-34</a:t>
            </a:r>
            <a:endParaRPr lang="en-US" sz="5400" i="1" dirty="0">
              <a:ln w="18415" cmpd="sng">
                <a:solidFill>
                  <a:srgbClr val="FFFFFF"/>
                </a:solidFill>
                <a:prstDash val="solid"/>
              </a:ln>
              <a:solidFill>
                <a:srgbClr val="FFFFFF"/>
              </a:solidFill>
              <a:effectLst>
                <a:glow rad="101600">
                  <a:srgbClr val="F79646">
                    <a:satMod val="175000"/>
                    <a:alpha val="40000"/>
                  </a:srgbClr>
                </a:glow>
                <a:outerShdw blurRad="50800" dist="38100" dir="2700000" algn="tl" rotWithShape="0">
                  <a:prstClr val="black">
                    <a:alpha val="40000"/>
                  </a:prstClr>
                </a:outerShdw>
                <a:reflection blurRad="6350" stA="55000" endA="300" endPos="45500" dir="5400000" sy="-100000" algn="bl" rotWithShape="0"/>
              </a:effectLst>
              <a:latin typeface="Book Antiqua" pitchFamily="18" charset="0"/>
            </a:endParaRPr>
          </a:p>
        </p:txBody>
      </p:sp>
      <p:sp>
        <p:nvSpPr>
          <p:cNvPr id="5" name="Rectangle 4"/>
          <p:cNvSpPr/>
          <p:nvPr/>
        </p:nvSpPr>
        <p:spPr>
          <a:xfrm>
            <a:off x="0" y="-22324"/>
            <a:ext cx="9144000" cy="2400657"/>
          </a:xfrm>
          <a:prstGeom prst="rect">
            <a:avLst/>
          </a:prstGeom>
        </p:spPr>
        <p:txBody>
          <a:bodyPr wrap="square">
            <a:spAutoFit/>
            <a:scene3d>
              <a:camera prst="orthographicFront"/>
              <a:lightRig rig="threePt" dir="t"/>
            </a:scene3d>
            <a:sp3d extrusionH="57150">
              <a:bevelT w="38100" h="38100"/>
            </a:sp3d>
          </a:bodyPr>
          <a:lstStyle/>
          <a:p>
            <a:pPr algn="ctr" hangingPunct="0"/>
            <a:r>
              <a:rPr lang="en-US" sz="66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glow rad="254000">
                    <a:srgbClr val="000000">
                      <a:satMod val="175000"/>
                      <a:alpha val="63000"/>
                    </a:srgbClr>
                  </a:glow>
                  <a:outerShdw blurRad="60007" dist="310007" dir="7680000" sy="30000" kx="1300200" algn="ctr" rotWithShape="0">
                    <a:prstClr val="black">
                      <a:alpha val="32000"/>
                    </a:prstClr>
                  </a:outerShdw>
                </a:effectLst>
                <a:latin typeface="Dominican Small Caps" pitchFamily="2" charset="0"/>
              </a:rPr>
              <a:t>"Now Concerning"—</a:t>
            </a:r>
            <a:r>
              <a:rPr lang="en-US" sz="4000" b="1" i="1" dirty="0">
                <a:ln w="18415" cmpd="sng">
                  <a:noFill/>
                  <a:prstDash val="solid"/>
                </a:ln>
                <a:solidFill>
                  <a:srgbClr val="FFFFFF"/>
                </a:solidFill>
                <a:effectLst>
                  <a:glow rad="101600">
                    <a:srgbClr val="000000">
                      <a:satMod val="175000"/>
                      <a:alpha val="40000"/>
                    </a:srgbClr>
                  </a:glow>
                  <a:outerShdw blurRad="63500" dir="3600000" algn="tl" rotWithShape="0">
                    <a:srgbClr val="000000">
                      <a:alpha val="70000"/>
                    </a:srgbClr>
                  </a:outerShdw>
                </a:effectLst>
              </a:rPr>
              <a:t>Reply To Their Letter – </a:t>
            </a:r>
          </a:p>
          <a:p>
            <a:pPr algn="ctr" hangingPunct="0"/>
            <a:r>
              <a:rPr lang="en-US" sz="4000" b="1" i="1" dirty="0">
                <a:ln w="18415" cmpd="sng">
                  <a:noFill/>
                  <a:prstDash val="solid"/>
                </a:ln>
                <a:solidFill>
                  <a:srgbClr val="FFFFFF"/>
                </a:solidFill>
                <a:effectLst>
                  <a:glow rad="101600">
                    <a:srgbClr val="000000">
                      <a:satMod val="175000"/>
                      <a:alpha val="40000"/>
                    </a:srgbClr>
                  </a:glow>
                  <a:outerShdw blurRad="63500" dir="3600000" algn="tl" rotWithShape="0">
                    <a:srgbClr val="000000">
                      <a:alpha val="70000"/>
                    </a:srgbClr>
                  </a:outerShdw>
                </a:effectLst>
              </a:rPr>
              <a:t>Liberty In Christ – </a:t>
            </a:r>
            <a:r>
              <a:rPr lang="en-US" sz="4400" b="1" i="1" dirty="0">
                <a:ln w="18415" cmpd="sng">
                  <a:noFill/>
                  <a:prstDash val="solid"/>
                </a:ln>
                <a:solidFill>
                  <a:srgbClr val="FFFFFF"/>
                </a:solidFill>
                <a:effectLst>
                  <a:glow rad="101600">
                    <a:srgbClr val="000000">
                      <a:satMod val="175000"/>
                      <a:alpha val="40000"/>
                    </a:srgbClr>
                  </a:glow>
                  <a:outerShdw blurRad="63500" dir="3600000" algn="tl" rotWithShape="0">
                    <a:srgbClr val="000000">
                      <a:alpha val="70000"/>
                    </a:srgbClr>
                  </a:outerShdw>
                </a:effectLst>
              </a:rPr>
              <a:t>7:1-16:4</a:t>
            </a:r>
          </a:p>
        </p:txBody>
      </p:sp>
      <p:sp>
        <p:nvSpPr>
          <p:cNvPr id="2" name="TextBox 1"/>
          <p:cNvSpPr txBox="1"/>
          <p:nvPr/>
        </p:nvSpPr>
        <p:spPr>
          <a:xfrm>
            <a:off x="304800" y="2627055"/>
            <a:ext cx="8610600" cy="255454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8000" dirty="0" smtClean="0">
                <a:ln w="18415" cmpd="sng">
                  <a:solidFill>
                    <a:srgbClr val="FFFFFF"/>
                  </a:solidFill>
                  <a:prstDash val="solid"/>
                </a:ln>
                <a:solidFill>
                  <a:srgbClr val="FFFFFF"/>
                </a:solidFill>
                <a:effectLst>
                  <a:glow rad="406400">
                    <a:srgbClr val="000000">
                      <a:alpha val="34000"/>
                    </a:srgbClr>
                  </a:glow>
                  <a:outerShdw blurRad="63500" dir="3600000" algn="tl" rotWithShape="0">
                    <a:srgbClr val="000000">
                      <a:alpha val="70000"/>
                    </a:srgbClr>
                  </a:outerShdw>
                </a:effectLst>
                <a:latin typeface="Pythagoras" pitchFamily="2" charset="0"/>
              </a:rPr>
              <a:t>“The Risen Christ – Our Hope”</a:t>
            </a:r>
            <a:endParaRPr lang="en-US" sz="9600" dirty="0">
              <a:ln w="18415" cmpd="sng">
                <a:solidFill>
                  <a:srgbClr val="FFFFFF"/>
                </a:solidFill>
                <a:prstDash val="solid"/>
              </a:ln>
              <a:solidFill>
                <a:srgbClr val="FFFFFF"/>
              </a:solidFill>
              <a:effectLst>
                <a:glow rad="406400">
                  <a:srgbClr val="000000">
                    <a:alpha val="34000"/>
                  </a:srgbClr>
                </a:glow>
                <a:outerShdw blurRad="63500" dir="3600000" algn="tl" rotWithShape="0">
                  <a:srgbClr val="000000">
                    <a:alpha val="70000"/>
                  </a:srgbClr>
                </a:outerShdw>
              </a:effectLst>
              <a:latin typeface="Footlight MT Light" pitchFamily="18" charset="0"/>
            </a:endParaRPr>
          </a:p>
        </p:txBody>
      </p:sp>
    </p:spTree>
    <p:extLst>
      <p:ext uri="{BB962C8B-B14F-4D97-AF65-F5344CB8AC3E}">
        <p14:creationId xmlns:p14="http://schemas.microsoft.com/office/powerpoint/2010/main" val="340831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3" cstate="print"/>
          <a:srcRect/>
          <a:stretch>
            <a:fillRect/>
          </a:stretch>
        </p:blipFill>
        <p:spPr bwMode="auto">
          <a:xfrm>
            <a:off x="1" y="1389356"/>
            <a:ext cx="4190999" cy="5468644"/>
          </a:xfrm>
          <a:prstGeom prst="rect">
            <a:avLst/>
          </a:prstGeom>
          <a:noFill/>
          <a:ln w="9525">
            <a:noFill/>
            <a:miter lim="800000"/>
            <a:headEnd/>
            <a:tailEnd/>
          </a:ln>
          <a:effectLst/>
        </p:spPr>
      </p:pic>
      <p:sp>
        <p:nvSpPr>
          <p:cNvPr id="12" name="Round Diagonal Corner Rectangle 11"/>
          <p:cNvSpPr/>
          <p:nvPr/>
        </p:nvSpPr>
        <p:spPr>
          <a:xfrm>
            <a:off x="2743200" y="1816387"/>
            <a:ext cx="6172200" cy="4889214"/>
          </a:xfrm>
          <a:prstGeom prst="round2DiagRect">
            <a:avLst/>
          </a:prstGeom>
          <a:solidFill>
            <a:srgbClr val="FFE0C1">
              <a:alpha val="8902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3" name="Rectangle 2"/>
          <p:cNvSpPr/>
          <p:nvPr/>
        </p:nvSpPr>
        <p:spPr>
          <a:xfrm>
            <a:off x="2819400" y="2395240"/>
            <a:ext cx="6019800" cy="4385816"/>
          </a:xfrm>
          <a:prstGeom prst="rect">
            <a:avLst/>
          </a:prstGeom>
        </p:spPr>
        <p:txBody>
          <a:bodyPr wrap="square">
            <a:spAutoFit/>
          </a:bodyPr>
          <a:lstStyle/>
          <a:p>
            <a:pPr marL="457200" indent="-457200">
              <a:spcAft>
                <a:spcPts val="600"/>
              </a:spcAft>
              <a:buClr>
                <a:srgbClr val="DF930C">
                  <a:lumMod val="75000"/>
                </a:srgb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rPr>
              <a:t>He was the first / in like manner others will follow - (20)</a:t>
            </a:r>
            <a:endParaRPr lang="en-US" sz="2400" dirty="0">
              <a:solidFill>
                <a:srgbClr val="000000"/>
              </a:solidFill>
              <a:effectLst>
                <a:outerShdw blurRad="60007" dist="310007" dir="7680000" sy="30000" kx="1300200" algn="ctr" rotWithShape="0">
                  <a:prstClr val="black">
                    <a:alpha val="32000"/>
                  </a:prstClr>
                </a:outerShdw>
              </a:effectLst>
            </a:endParaRPr>
          </a:p>
          <a:p>
            <a:pPr marL="457200" indent="-457200">
              <a:spcAft>
                <a:spcPts val="600"/>
              </a:spcAft>
              <a:buClr>
                <a:srgbClr val="DF930C">
                  <a:lumMod val="75000"/>
                </a:srgb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rPr>
              <a:t>Physical death came by man – by man also came the resurrection – (21</a:t>
            </a:r>
            <a:r>
              <a:rPr lang="en-US" sz="2400" dirty="0">
                <a:solidFill>
                  <a:srgbClr val="000000"/>
                </a:solidFill>
                <a:effectLst>
                  <a:outerShdw blurRad="60007" dist="310007" dir="7680000" sy="30000" kx="1300200" algn="ctr" rotWithShape="0">
                    <a:prstClr val="black">
                      <a:alpha val="32000"/>
                    </a:prstClr>
                  </a:outerShdw>
                </a:effectLst>
              </a:rPr>
              <a:t>; </a:t>
            </a:r>
            <a:r>
              <a:rPr lang="en-US" sz="2400" dirty="0" smtClean="0">
                <a:solidFill>
                  <a:srgbClr val="000000"/>
                </a:solidFill>
                <a:effectLst>
                  <a:outerShdw blurRad="60007" dist="310007" dir="7680000" sy="30000" kx="1300200" algn="ctr" rotWithShape="0">
                    <a:prstClr val="black">
                      <a:alpha val="32000"/>
                    </a:prstClr>
                  </a:outerShdw>
                </a:effectLst>
              </a:rPr>
              <a:t>John </a:t>
            </a:r>
            <a:r>
              <a:rPr lang="en-US" sz="2400" dirty="0">
                <a:solidFill>
                  <a:srgbClr val="000000"/>
                </a:solidFill>
                <a:effectLst>
                  <a:outerShdw blurRad="60007" dist="310007" dir="7680000" sy="30000" kx="1300200" algn="ctr" rotWithShape="0">
                    <a:prstClr val="black">
                      <a:alpha val="32000"/>
                    </a:prstClr>
                  </a:outerShdw>
                </a:effectLst>
              </a:rPr>
              <a:t>1:14; Phil. </a:t>
            </a:r>
            <a:r>
              <a:rPr lang="en-US" sz="2400" dirty="0" smtClean="0">
                <a:solidFill>
                  <a:srgbClr val="000000"/>
                </a:solidFill>
                <a:effectLst>
                  <a:outerShdw blurRad="60007" dist="310007" dir="7680000" sy="30000" kx="1300200" algn="ctr" rotWithShape="0">
                    <a:prstClr val="black">
                      <a:alpha val="32000"/>
                    </a:prstClr>
                  </a:outerShdw>
                </a:effectLst>
              </a:rPr>
              <a:t>2:6-10; </a:t>
            </a:r>
            <a:r>
              <a:rPr lang="en-US" sz="2400" dirty="0" err="1" smtClean="0">
                <a:solidFill>
                  <a:srgbClr val="000000"/>
                </a:solidFill>
                <a:effectLst>
                  <a:outerShdw blurRad="60007" dist="310007" dir="7680000" sy="30000" kx="1300200" algn="ctr" rotWithShape="0">
                    <a:prstClr val="black">
                      <a:alpha val="32000"/>
                    </a:prstClr>
                  </a:outerShdw>
                </a:effectLst>
              </a:rPr>
              <a:t>Heb</a:t>
            </a:r>
            <a:r>
              <a:rPr lang="en-US" sz="2400" dirty="0" smtClean="0">
                <a:solidFill>
                  <a:srgbClr val="000000"/>
                </a:solidFill>
                <a:effectLst>
                  <a:outerShdw blurRad="60007" dist="310007" dir="7680000" sy="30000" kx="1300200" algn="ctr" rotWithShape="0">
                    <a:prstClr val="black">
                      <a:alpha val="32000"/>
                    </a:prstClr>
                  </a:outerShdw>
                </a:effectLst>
              </a:rPr>
              <a:t> 2:9-18)</a:t>
            </a:r>
            <a:endParaRPr lang="en-US" sz="2400" dirty="0">
              <a:solidFill>
                <a:srgbClr val="000000"/>
              </a:solidFill>
              <a:effectLst>
                <a:outerShdw blurRad="60007" dist="310007" dir="7680000" sy="30000" kx="1300200" algn="ctr" rotWithShape="0">
                  <a:prstClr val="black">
                    <a:alpha val="32000"/>
                  </a:prstClr>
                </a:outerShdw>
              </a:effectLst>
            </a:endParaRPr>
          </a:p>
          <a:p>
            <a:pPr marL="457200" indent="-457200">
              <a:spcAft>
                <a:spcPts val="600"/>
              </a:spcAft>
              <a:buClr>
                <a:srgbClr val="DF930C">
                  <a:lumMod val="75000"/>
                </a:srgb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rPr>
              <a:t>Physical death came because of Adam’s sin – all die, but by Christ’s life, ALL WILL BE made alive, i.e. resurrected - (21,22; John 5:28,29)</a:t>
            </a:r>
            <a:endParaRPr lang="en-US" sz="2400" dirty="0">
              <a:solidFill>
                <a:srgbClr val="000000"/>
              </a:solidFill>
              <a:effectLst>
                <a:outerShdw blurRad="60007" dist="310007" dir="7680000" sy="30000" kx="1300200" algn="ctr" rotWithShape="0">
                  <a:prstClr val="black">
                    <a:alpha val="32000"/>
                  </a:prstClr>
                </a:outerShdw>
              </a:effectLst>
            </a:endParaRPr>
          </a:p>
          <a:p>
            <a:pPr marL="457200" indent="-457200">
              <a:spcAft>
                <a:spcPts val="600"/>
              </a:spcAft>
              <a:buClr>
                <a:srgbClr val="DF930C">
                  <a:lumMod val="75000"/>
                </a:srgb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rPr>
              <a:t>When? Christ has BEEN raised – all others raised at His coming – (23)</a:t>
            </a:r>
            <a:endParaRPr lang="en-US" sz="2400" dirty="0">
              <a:solidFill>
                <a:srgbClr val="000000"/>
              </a:solidFill>
              <a:effectLst>
                <a:outerShdw blurRad="60007" dist="310007" dir="7680000" sy="30000" kx="1300200" algn="ctr" rotWithShape="0">
                  <a:prstClr val="black">
                    <a:alpha val="32000"/>
                  </a:prstClr>
                </a:outerShdw>
              </a:effectLst>
            </a:endParaRPr>
          </a:p>
        </p:txBody>
      </p:sp>
      <p:sp>
        <p:nvSpPr>
          <p:cNvPr id="13" name="Rectangle 12"/>
          <p:cNvSpPr/>
          <p:nvPr/>
        </p:nvSpPr>
        <p:spPr>
          <a:xfrm>
            <a:off x="2819400" y="1853625"/>
            <a:ext cx="6054436" cy="553998"/>
          </a:xfrm>
          <a:prstGeom prst="rect">
            <a:avLst/>
          </a:prstGeom>
        </p:spPr>
        <p:txBody>
          <a:bodyPr wrap="square">
            <a:spAutoFit/>
          </a:bodyPr>
          <a:lstStyle/>
          <a:p>
            <a:pPr algn="ctr"/>
            <a:r>
              <a:rPr lang="en-US" sz="3000" dirty="0" smtClean="0">
                <a:solidFill>
                  <a:srgbClr val="000000"/>
                </a:solidFill>
                <a:effectLst>
                  <a:outerShdw blurRad="60007" dist="310007" dir="7680000" sy="30000" kx="1300200" algn="ctr" rotWithShape="0">
                    <a:prstClr val="black">
                      <a:alpha val="32000"/>
                    </a:prstClr>
                  </a:outerShdw>
                </a:effectLst>
                <a:latin typeface="Dominican Small Caps" pitchFamily="2" charset="0"/>
              </a:rPr>
              <a:t>Christ Is Raised / Therefore</a:t>
            </a:r>
          </a:p>
        </p:txBody>
      </p:sp>
      <p:sp>
        <p:nvSpPr>
          <p:cNvPr id="10" name="Rectangle 9"/>
          <p:cNvSpPr/>
          <p:nvPr/>
        </p:nvSpPr>
        <p:spPr>
          <a:xfrm>
            <a:off x="117764" y="-11438"/>
            <a:ext cx="7959436" cy="369332"/>
          </a:xfrm>
          <a:prstGeom prst="rect">
            <a:avLst/>
          </a:prstGeom>
        </p:spPr>
        <p:txBody>
          <a:bodyPr wrap="square">
            <a:spAutoFit/>
          </a:bodyPr>
          <a:lstStyle/>
          <a:p>
            <a:pPr>
              <a:defRPr/>
            </a:pP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Risen Christ – Our Hope</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 Corinthians 15:1-58</a:t>
            </a:r>
            <a:endParaRPr lang="en-US" b="1" i="1" dirty="0">
              <a:ln w="11430"/>
              <a:solidFill>
                <a:prstClr val="black"/>
              </a:solidFill>
              <a:effectLst>
                <a:glow rad="139700">
                  <a:prstClr val="white">
                    <a:alpha val="85000"/>
                  </a:prstClr>
                </a:glow>
                <a:outerShdw blurRad="50800" dist="39000" dir="5460000" algn="tl">
                  <a:srgbClr val="000000">
                    <a:alpha val="38000"/>
                  </a:srgbClr>
                </a:outerShdw>
              </a:effectLst>
            </a:endParaRPr>
          </a:p>
        </p:txBody>
      </p:sp>
      <p:sp>
        <p:nvSpPr>
          <p:cNvPr id="9" name="Rectangle 8"/>
          <p:cNvSpPr/>
          <p:nvPr/>
        </p:nvSpPr>
        <p:spPr>
          <a:xfrm>
            <a:off x="0" y="435114"/>
            <a:ext cx="9144000" cy="132343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Christ's Resurrection A Guarantee Of Our Own:  15:20-34</a:t>
            </a:r>
          </a:p>
        </p:txBody>
      </p:sp>
    </p:spTree>
    <p:extLst>
      <p:ext uri="{BB962C8B-B14F-4D97-AF65-F5344CB8AC3E}">
        <p14:creationId xmlns:p14="http://schemas.microsoft.com/office/powerpoint/2010/main" val="42942898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rcRect/>
          <a:stretch>
            <a:fillRect/>
          </a:stretch>
        </p:blipFill>
        <p:spPr bwMode="auto">
          <a:xfrm>
            <a:off x="3352800" y="990600"/>
            <a:ext cx="5791200" cy="5867400"/>
          </a:xfrm>
          <a:prstGeom prst="rect">
            <a:avLst/>
          </a:prstGeom>
          <a:noFill/>
          <a:ln w="9525">
            <a:noFill/>
            <a:miter lim="800000"/>
            <a:headEnd/>
            <a:tailEnd/>
          </a:ln>
        </p:spPr>
      </p:pic>
      <p:sp>
        <p:nvSpPr>
          <p:cNvPr id="12" name="Round Diagonal Corner Rectangle 11"/>
          <p:cNvSpPr/>
          <p:nvPr/>
        </p:nvSpPr>
        <p:spPr>
          <a:xfrm>
            <a:off x="76200" y="1816387"/>
            <a:ext cx="4419600" cy="4889214"/>
          </a:xfrm>
          <a:prstGeom prst="round2DiagRect">
            <a:avLst/>
          </a:prstGeom>
          <a:solidFill>
            <a:srgbClr val="FFE0C1">
              <a:alpha val="8902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3" name="Rectangle 2"/>
          <p:cNvSpPr/>
          <p:nvPr/>
        </p:nvSpPr>
        <p:spPr>
          <a:xfrm>
            <a:off x="152400" y="2808000"/>
            <a:ext cx="4343400" cy="3939540"/>
          </a:xfrm>
          <a:prstGeom prst="rect">
            <a:avLst/>
          </a:prstGeom>
        </p:spPr>
        <p:txBody>
          <a:bodyPr wrap="square">
            <a:spAutoFit/>
          </a:bodyPr>
          <a:lstStyle/>
          <a:p>
            <a:pPr marL="457200" indent="-457200">
              <a:spcAft>
                <a:spcPts val="600"/>
              </a:spcAft>
              <a:buClr>
                <a:srgbClr val="DF930C">
                  <a:lumMod val="75000"/>
                </a:srgbClr>
              </a:buClr>
              <a:buFont typeface="Wingdings 2" pitchFamily="18" charset="2"/>
              <a:buChar char="è"/>
            </a:pPr>
            <a:r>
              <a:rPr lang="en-US" sz="2400" dirty="0">
                <a:solidFill>
                  <a:srgbClr val="000000"/>
                </a:solidFill>
                <a:effectLst>
                  <a:outerShdw blurRad="60007" dist="310007" dir="7680000" sy="30000" kx="1300200" algn="ctr" rotWithShape="0">
                    <a:prstClr val="black">
                      <a:alpha val="32000"/>
                    </a:prstClr>
                  </a:outerShdw>
                </a:effectLst>
              </a:rPr>
              <a:t>At the end </a:t>
            </a:r>
            <a:r>
              <a:rPr lang="en-US" sz="2400" dirty="0" smtClean="0">
                <a:solidFill>
                  <a:srgbClr val="000000"/>
                </a:solidFill>
                <a:effectLst>
                  <a:outerShdw blurRad="60007" dist="310007" dir="7680000" sy="30000" kx="1300200" algn="ctr" rotWithShape="0">
                    <a:prstClr val="black">
                      <a:alpha val="32000"/>
                    </a:prstClr>
                  </a:outerShdw>
                </a:effectLst>
              </a:rPr>
              <a:t>– when Jesus comes again - (23,24</a:t>
            </a:r>
            <a:r>
              <a:rPr lang="en-US" sz="2400" dirty="0">
                <a:solidFill>
                  <a:srgbClr val="000000"/>
                </a:solidFill>
                <a:effectLst>
                  <a:outerShdw blurRad="60007" dist="310007" dir="7680000" sy="30000" kx="1300200" algn="ctr" rotWithShape="0">
                    <a:prstClr val="black">
                      <a:alpha val="32000"/>
                    </a:prstClr>
                  </a:outerShdw>
                </a:effectLst>
              </a:rPr>
              <a:t>) </a:t>
            </a:r>
            <a:r>
              <a:rPr lang="en-US" sz="2400" dirty="0" smtClean="0">
                <a:solidFill>
                  <a:srgbClr val="000000"/>
                </a:solidFill>
                <a:effectLst>
                  <a:outerShdw blurRad="60007" dist="310007" dir="7680000" sy="30000" kx="1300200" algn="ctr" rotWithShape="0">
                    <a:prstClr val="black">
                      <a:alpha val="32000"/>
                    </a:prstClr>
                  </a:outerShdw>
                </a:effectLst>
              </a:rPr>
              <a:t>– the LAST Trump (15:52 </a:t>
            </a:r>
            <a:r>
              <a:rPr lang="en-US" sz="2400" dirty="0">
                <a:solidFill>
                  <a:srgbClr val="000000"/>
                </a:solidFill>
                <a:effectLst>
                  <a:outerShdw blurRad="60007" dist="310007" dir="7680000" sy="30000" kx="1300200" algn="ctr" rotWithShape="0">
                    <a:prstClr val="black">
                      <a:alpha val="32000"/>
                    </a:prstClr>
                  </a:outerShdw>
                </a:effectLst>
              </a:rPr>
              <a:t>– John 5:28; </a:t>
            </a:r>
            <a:r>
              <a:rPr lang="en-US" sz="2400" dirty="0" smtClean="0">
                <a:solidFill>
                  <a:srgbClr val="000000"/>
                </a:solidFill>
                <a:effectLst>
                  <a:outerShdw blurRad="60007" dist="310007" dir="7680000" sy="30000" kx="1300200" algn="ctr" rotWithShape="0">
                    <a:prstClr val="black">
                      <a:alpha val="32000"/>
                    </a:prstClr>
                  </a:outerShdw>
                </a:effectLst>
              </a:rPr>
              <a:t>1 </a:t>
            </a:r>
            <a:r>
              <a:rPr lang="en-US" sz="2400" dirty="0" err="1">
                <a:solidFill>
                  <a:srgbClr val="000000"/>
                </a:solidFill>
                <a:effectLst>
                  <a:outerShdw blurRad="60007" dist="310007" dir="7680000" sy="30000" kx="1300200" algn="ctr" rotWithShape="0">
                    <a:prstClr val="black">
                      <a:alpha val="32000"/>
                    </a:prstClr>
                  </a:outerShdw>
                </a:effectLst>
              </a:rPr>
              <a:t>Thes</a:t>
            </a:r>
            <a:r>
              <a:rPr lang="en-US" sz="2400" dirty="0">
                <a:solidFill>
                  <a:srgbClr val="000000"/>
                </a:solidFill>
                <a:effectLst>
                  <a:outerShdw blurRad="60007" dist="310007" dir="7680000" sy="30000" kx="1300200" algn="ctr" rotWithShape="0">
                    <a:prstClr val="black">
                      <a:alpha val="32000"/>
                    </a:prstClr>
                  </a:outerShdw>
                </a:effectLst>
              </a:rPr>
              <a:t> </a:t>
            </a:r>
            <a:r>
              <a:rPr lang="en-US" sz="2400" dirty="0" smtClean="0">
                <a:solidFill>
                  <a:srgbClr val="000000"/>
                </a:solidFill>
                <a:effectLst>
                  <a:outerShdw blurRad="60007" dist="310007" dir="7680000" sy="30000" kx="1300200" algn="ctr" rotWithShape="0">
                    <a:prstClr val="black">
                      <a:alpha val="32000"/>
                    </a:prstClr>
                  </a:outerShdw>
                </a:effectLst>
              </a:rPr>
              <a:t>4:13-17)</a:t>
            </a:r>
            <a:endParaRPr lang="en-US" sz="2400" dirty="0">
              <a:solidFill>
                <a:srgbClr val="000000"/>
              </a:solidFill>
              <a:effectLst>
                <a:outerShdw blurRad="60007" dist="310007" dir="7680000" sy="30000" kx="1300200" algn="ctr" rotWithShape="0">
                  <a:prstClr val="black">
                    <a:alpha val="32000"/>
                  </a:prstClr>
                </a:outerShdw>
              </a:effectLst>
            </a:endParaRPr>
          </a:p>
          <a:p>
            <a:pPr marL="457200" indent="-457200">
              <a:spcAft>
                <a:spcPts val="600"/>
              </a:spcAft>
              <a:buClr>
                <a:srgbClr val="DF930C">
                  <a:lumMod val="75000"/>
                </a:srgb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rPr>
              <a:t>Then Jesus delivers the kingdom back to the Father – </a:t>
            </a:r>
            <a:r>
              <a:rPr lang="en-US" sz="2400" i="1" dirty="0" smtClean="0">
                <a:solidFill>
                  <a:srgbClr val="000000"/>
                </a:solidFill>
                <a:effectLst>
                  <a:outerShdw blurRad="60007" dist="310007" dir="7680000" sy="30000" kx="1300200" algn="ctr" rotWithShape="0">
                    <a:prstClr val="black">
                      <a:alpha val="32000"/>
                    </a:prstClr>
                  </a:outerShdw>
                </a:effectLst>
              </a:rPr>
              <a:t>[not establish it!] </a:t>
            </a:r>
            <a:r>
              <a:rPr lang="en-US" sz="2400" dirty="0" smtClean="0">
                <a:solidFill>
                  <a:srgbClr val="000000"/>
                </a:solidFill>
                <a:effectLst>
                  <a:outerShdw blurRad="60007" dist="310007" dir="7680000" sy="30000" kx="1300200" algn="ctr" rotWithShape="0">
                    <a:prstClr val="black">
                      <a:alpha val="32000"/>
                    </a:prstClr>
                  </a:outerShdw>
                </a:effectLst>
              </a:rPr>
              <a:t>(24,25) – </a:t>
            </a:r>
          </a:p>
          <a:p>
            <a:pPr marL="457200" indent="-457200">
              <a:spcAft>
                <a:spcPts val="600"/>
              </a:spcAft>
              <a:buClr>
                <a:srgbClr val="DF930C">
                  <a:lumMod val="75000"/>
                </a:srgb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rPr>
              <a:t>Marks the defeat of the LAST enemy – DEATH (25,26; 54-57)</a:t>
            </a:r>
            <a:endParaRPr lang="en-US" sz="2400" dirty="0">
              <a:solidFill>
                <a:srgbClr val="000000"/>
              </a:solidFill>
              <a:effectLst>
                <a:outerShdw blurRad="60007" dist="310007" dir="7680000" sy="30000" kx="1300200" algn="ctr" rotWithShape="0">
                  <a:prstClr val="black">
                    <a:alpha val="32000"/>
                  </a:prstClr>
                </a:outerShdw>
              </a:effectLst>
            </a:endParaRPr>
          </a:p>
        </p:txBody>
      </p:sp>
      <p:sp>
        <p:nvSpPr>
          <p:cNvPr id="13" name="Rectangle 12"/>
          <p:cNvSpPr/>
          <p:nvPr/>
        </p:nvSpPr>
        <p:spPr>
          <a:xfrm>
            <a:off x="152400" y="1853625"/>
            <a:ext cx="4191000" cy="1015663"/>
          </a:xfrm>
          <a:prstGeom prst="rect">
            <a:avLst/>
          </a:prstGeom>
        </p:spPr>
        <p:txBody>
          <a:bodyPr wrap="square">
            <a:spAutoFit/>
          </a:bodyPr>
          <a:lstStyle/>
          <a:p>
            <a:pPr algn="ctr"/>
            <a:r>
              <a:rPr lang="en-US" sz="3000" dirty="0" smtClean="0">
                <a:solidFill>
                  <a:srgbClr val="000000"/>
                </a:solidFill>
                <a:effectLst>
                  <a:outerShdw blurRad="60007" dist="310007" dir="7680000" sy="30000" kx="1300200" algn="ctr" rotWithShape="0">
                    <a:prstClr val="black">
                      <a:alpha val="32000"/>
                    </a:prstClr>
                  </a:outerShdw>
                </a:effectLst>
                <a:latin typeface="Dominican Small Caps" pitchFamily="2" charset="0"/>
              </a:rPr>
              <a:t>When Will The Dead Be Raised?</a:t>
            </a:r>
          </a:p>
        </p:txBody>
      </p:sp>
      <p:sp>
        <p:nvSpPr>
          <p:cNvPr id="10" name="Rectangle 9"/>
          <p:cNvSpPr/>
          <p:nvPr/>
        </p:nvSpPr>
        <p:spPr>
          <a:xfrm>
            <a:off x="117764" y="-11438"/>
            <a:ext cx="7959436" cy="369332"/>
          </a:xfrm>
          <a:prstGeom prst="rect">
            <a:avLst/>
          </a:prstGeom>
        </p:spPr>
        <p:txBody>
          <a:bodyPr wrap="square">
            <a:spAutoFit/>
          </a:bodyPr>
          <a:lstStyle/>
          <a:p>
            <a:pPr>
              <a:defRPr/>
            </a:pP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Risen Christ – Our Hope</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 Corinthians 15:1-58</a:t>
            </a:r>
            <a:endParaRPr lang="en-US" b="1" i="1" dirty="0">
              <a:ln w="11430"/>
              <a:solidFill>
                <a:prstClr val="black"/>
              </a:solidFill>
              <a:effectLst>
                <a:glow rad="139700">
                  <a:prstClr val="white">
                    <a:alpha val="85000"/>
                  </a:prstClr>
                </a:glow>
                <a:outerShdw blurRad="50800" dist="39000" dir="5460000" algn="tl">
                  <a:srgbClr val="000000">
                    <a:alpha val="38000"/>
                  </a:srgbClr>
                </a:outerShdw>
              </a:effectLst>
            </a:endParaRPr>
          </a:p>
        </p:txBody>
      </p:sp>
      <p:sp>
        <p:nvSpPr>
          <p:cNvPr id="9" name="Rectangle 8"/>
          <p:cNvSpPr/>
          <p:nvPr/>
        </p:nvSpPr>
        <p:spPr>
          <a:xfrm>
            <a:off x="0" y="435114"/>
            <a:ext cx="9144000" cy="132343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Christ's Resurrection A Guarantee Of Our Own:  15:20-34</a:t>
            </a:r>
          </a:p>
        </p:txBody>
      </p:sp>
    </p:spTree>
    <p:extLst>
      <p:ext uri="{BB962C8B-B14F-4D97-AF65-F5344CB8AC3E}">
        <p14:creationId xmlns:p14="http://schemas.microsoft.com/office/powerpoint/2010/main" val="35481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3" name="Picture 7" descr="Dispensational Premillennialism"/>
          <p:cNvPicPr>
            <a:picLocks noChangeAspect="1" noChangeArrowheads="1"/>
          </p:cNvPicPr>
          <p:nvPr/>
        </p:nvPicPr>
        <p:blipFill>
          <a:blip r:embed="rId3"/>
          <a:srcRect/>
          <a:stretch>
            <a:fillRect/>
          </a:stretch>
        </p:blipFill>
        <p:spPr bwMode="auto">
          <a:xfrm>
            <a:off x="1" y="990600"/>
            <a:ext cx="9158816" cy="5867400"/>
          </a:xfrm>
          <a:prstGeom prst="rect">
            <a:avLst/>
          </a:prstGeom>
          <a:noFill/>
          <a:ln w="9525">
            <a:solidFill>
              <a:schemeClr val="tx1"/>
            </a:solidFill>
            <a:miter lim="800000"/>
            <a:headEnd/>
            <a:tailEnd/>
          </a:ln>
        </p:spPr>
      </p:pic>
      <p:sp>
        <p:nvSpPr>
          <p:cNvPr id="70664" name="Text Box 8"/>
          <p:cNvSpPr txBox="1">
            <a:spLocks noChangeArrowheads="1"/>
          </p:cNvSpPr>
          <p:nvPr/>
        </p:nvSpPr>
        <p:spPr bwMode="auto">
          <a:xfrm>
            <a:off x="4246558" y="1230868"/>
            <a:ext cx="4668842" cy="369332"/>
          </a:xfrm>
          <a:prstGeom prst="rect">
            <a:avLst/>
          </a:prstGeom>
          <a:noFill/>
          <a:ln w="9525">
            <a:noFill/>
            <a:miter lim="800000"/>
            <a:headEnd/>
            <a:tailEnd/>
          </a:ln>
          <a:effectLst/>
        </p:spPr>
        <p:txBody>
          <a:bodyPr wrap="none">
            <a:spAutoFit/>
          </a:bodyPr>
          <a:lstStyle/>
          <a:p>
            <a:r>
              <a:rPr lang="en-US" dirty="0">
                <a:solidFill>
                  <a:schemeClr val="accent1"/>
                </a:solidFill>
              </a:rPr>
              <a:t>http://www.blueletterbible.org/faq/dispre.html</a:t>
            </a:r>
          </a:p>
        </p:txBody>
      </p:sp>
      <p:sp>
        <p:nvSpPr>
          <p:cNvPr id="5" name="TextBox 4"/>
          <p:cNvSpPr txBox="1"/>
          <p:nvPr/>
        </p:nvSpPr>
        <p:spPr>
          <a:xfrm>
            <a:off x="13856" y="0"/>
            <a:ext cx="9144962" cy="1107996"/>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6600" b="1" kern="10" dirty="0" smtClean="0">
                <a:ln/>
                <a:solidFill>
                  <a:schemeClr val="accent4">
                    <a:lumMod val="40000"/>
                    <a:lumOff val="60000"/>
                  </a:schemeClr>
                </a:solidFill>
                <a:effectLst>
                  <a:glow rad="101600">
                    <a:schemeClr val="accent2">
                      <a:satMod val="175000"/>
                      <a:alpha val="40000"/>
                    </a:schemeClr>
                  </a:glow>
                  <a:reflection blurRad="6350" stA="55000" endA="300" endPos="45500" dir="5400000" sy="-100000" algn="bl" rotWithShape="0"/>
                </a:effectLst>
                <a:latin typeface="Times New Roman"/>
                <a:cs typeface="Times New Roman"/>
              </a:rPr>
              <a:t>Denies Pre millennialism</a:t>
            </a:r>
          </a:p>
        </p:txBody>
      </p:sp>
      <p:pic>
        <p:nvPicPr>
          <p:cNvPr id="23553" name="Picture 1"/>
          <p:cNvPicPr>
            <a:picLocks noChangeAspect="1" noChangeArrowheads="1"/>
          </p:cNvPicPr>
          <p:nvPr/>
        </p:nvPicPr>
        <p:blipFill>
          <a:blip r:embed="rId4"/>
          <a:srcRect/>
          <a:stretch>
            <a:fillRect/>
          </a:stretch>
        </p:blipFill>
        <p:spPr bwMode="auto">
          <a:xfrm>
            <a:off x="4038600" y="5029200"/>
            <a:ext cx="2349500" cy="901700"/>
          </a:xfrm>
          <a:prstGeom prst="rect">
            <a:avLst/>
          </a:prstGeom>
          <a:noFill/>
          <a:ln w="9525">
            <a:noFill/>
            <a:miter lim="800000"/>
            <a:headEnd/>
            <a:tailEnd/>
          </a:ln>
          <a:effectLst/>
        </p:spPr>
      </p:pic>
      <p:pic>
        <p:nvPicPr>
          <p:cNvPr id="23554" name="Picture 2"/>
          <p:cNvPicPr>
            <a:picLocks noChangeAspect="1" noChangeArrowheads="1"/>
          </p:cNvPicPr>
          <p:nvPr/>
        </p:nvPicPr>
        <p:blipFill>
          <a:blip r:embed="rId5"/>
          <a:srcRect/>
          <a:stretch>
            <a:fillRect/>
          </a:stretch>
        </p:blipFill>
        <p:spPr bwMode="auto">
          <a:xfrm>
            <a:off x="6400800" y="4495800"/>
            <a:ext cx="914400" cy="835742"/>
          </a:xfrm>
          <a:prstGeom prst="rect">
            <a:avLst/>
          </a:prstGeom>
          <a:noFill/>
          <a:ln w="9525">
            <a:noFill/>
            <a:miter lim="800000"/>
            <a:headEnd/>
            <a:tailEnd/>
          </a:ln>
          <a:effectLst/>
        </p:spPr>
      </p:pic>
      <p:pic>
        <p:nvPicPr>
          <p:cNvPr id="23555" name="Picture 3"/>
          <p:cNvPicPr>
            <a:picLocks noChangeAspect="1" noChangeArrowheads="1"/>
          </p:cNvPicPr>
          <p:nvPr/>
        </p:nvPicPr>
        <p:blipFill>
          <a:blip r:embed="rId6"/>
          <a:srcRect/>
          <a:stretch>
            <a:fillRect/>
          </a:stretch>
        </p:blipFill>
        <p:spPr bwMode="auto">
          <a:xfrm>
            <a:off x="7391399" y="3810000"/>
            <a:ext cx="321869" cy="1676400"/>
          </a:xfrm>
          <a:prstGeom prst="rect">
            <a:avLst/>
          </a:prstGeom>
          <a:noFill/>
          <a:ln w="9525">
            <a:noFill/>
            <a:miter lim="800000"/>
            <a:headEnd/>
            <a:tailEnd/>
          </a:ln>
          <a:effectLst/>
        </p:spPr>
      </p:pic>
    </p:spTree>
    <p:extLst>
      <p:ext uri="{BB962C8B-B14F-4D97-AF65-F5344CB8AC3E}">
        <p14:creationId xmlns:p14="http://schemas.microsoft.com/office/powerpoint/2010/main" val="19169900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Picture 14"/>
          <p:cNvPicPr>
            <a:picLocks noChangeAspect="1" noChangeArrowheads="1"/>
          </p:cNvPicPr>
          <p:nvPr/>
        </p:nvPicPr>
        <p:blipFill>
          <a:blip r:embed="rId3" cstate="print"/>
          <a:srcRect/>
          <a:stretch>
            <a:fillRect/>
          </a:stretch>
        </p:blipFill>
        <p:spPr bwMode="auto">
          <a:xfrm>
            <a:off x="1" y="1389356"/>
            <a:ext cx="4190999" cy="5468644"/>
          </a:xfrm>
          <a:prstGeom prst="rect">
            <a:avLst/>
          </a:prstGeom>
          <a:noFill/>
          <a:ln w="9525">
            <a:noFill/>
            <a:miter lim="800000"/>
            <a:headEnd/>
            <a:tailEnd/>
          </a:ln>
          <a:effectLst/>
        </p:spPr>
      </p:pic>
      <p:sp>
        <p:nvSpPr>
          <p:cNvPr id="11" name="Round Diagonal Corner Rectangle 10"/>
          <p:cNvSpPr/>
          <p:nvPr/>
        </p:nvSpPr>
        <p:spPr>
          <a:xfrm>
            <a:off x="2743200" y="1816387"/>
            <a:ext cx="6172200" cy="4889214"/>
          </a:xfrm>
          <a:prstGeom prst="round2DiagRect">
            <a:avLst/>
          </a:prstGeom>
          <a:solidFill>
            <a:srgbClr val="FFE0C1">
              <a:alpha val="8902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14" name="Rectangle 13"/>
          <p:cNvSpPr/>
          <p:nvPr/>
        </p:nvSpPr>
        <p:spPr>
          <a:xfrm>
            <a:off x="2819400" y="2395240"/>
            <a:ext cx="6019800" cy="4308872"/>
          </a:xfrm>
          <a:prstGeom prst="rect">
            <a:avLst/>
          </a:prstGeom>
        </p:spPr>
        <p:txBody>
          <a:bodyPr wrap="square">
            <a:spAutoFit/>
          </a:bodyPr>
          <a:lstStyle/>
          <a:p>
            <a:pPr marL="457200" indent="-457200">
              <a:spcAft>
                <a:spcPts val="600"/>
              </a:spcAft>
              <a:buClr>
                <a:srgbClr val="DF930C">
                  <a:lumMod val="75000"/>
                </a:srgb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rPr>
              <a:t>NO room for two, or three separate resurrections in 1007 years – (John 5:28,29; 2 </a:t>
            </a:r>
            <a:r>
              <a:rPr lang="en-US" sz="2400" dirty="0" err="1" smtClean="0">
                <a:solidFill>
                  <a:srgbClr val="000000"/>
                </a:solidFill>
                <a:effectLst>
                  <a:outerShdw blurRad="60007" dist="310007" dir="7680000" sy="30000" kx="1300200" algn="ctr" rotWithShape="0">
                    <a:prstClr val="black">
                      <a:alpha val="32000"/>
                    </a:prstClr>
                  </a:outerShdw>
                </a:effectLst>
              </a:rPr>
              <a:t>Thes</a:t>
            </a:r>
            <a:r>
              <a:rPr lang="en-US" sz="2400" dirty="0" smtClean="0">
                <a:solidFill>
                  <a:srgbClr val="000000"/>
                </a:solidFill>
                <a:effectLst>
                  <a:outerShdw blurRad="60007" dist="310007" dir="7680000" sy="30000" kx="1300200" algn="ctr" rotWithShape="0">
                    <a:prstClr val="black">
                      <a:alpha val="32000"/>
                    </a:prstClr>
                  </a:outerShdw>
                </a:effectLst>
              </a:rPr>
              <a:t> 1:6-12; 2 Pet 3:10-14)</a:t>
            </a:r>
            <a:endParaRPr lang="en-US" sz="2400" dirty="0">
              <a:solidFill>
                <a:srgbClr val="000000"/>
              </a:solidFill>
              <a:effectLst>
                <a:outerShdw blurRad="60007" dist="310007" dir="7680000" sy="30000" kx="1300200" algn="ctr" rotWithShape="0">
                  <a:prstClr val="black">
                    <a:alpha val="32000"/>
                  </a:prstClr>
                </a:outerShdw>
              </a:effectLst>
            </a:endParaRPr>
          </a:p>
          <a:p>
            <a:pPr marL="457200" indent="-457200">
              <a:spcAft>
                <a:spcPts val="600"/>
              </a:spcAft>
              <a:buClr>
                <a:srgbClr val="DF930C">
                  <a:lumMod val="75000"/>
                </a:srgb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rPr>
              <a:t>Jesus is reigning NOW – (25-28; Mark 9:1; Acts 2:25-36; Col. 1:13; Rev 1:5-8; 5:10)</a:t>
            </a:r>
            <a:endParaRPr lang="en-US" sz="2400" dirty="0">
              <a:solidFill>
                <a:srgbClr val="000000"/>
              </a:solidFill>
              <a:effectLst>
                <a:outerShdw blurRad="60007" dist="310007" dir="7680000" sy="30000" kx="1300200" algn="ctr" rotWithShape="0">
                  <a:prstClr val="black">
                    <a:alpha val="32000"/>
                  </a:prstClr>
                </a:outerShdw>
              </a:effectLst>
            </a:endParaRPr>
          </a:p>
          <a:p>
            <a:pPr marL="457200" indent="-457200">
              <a:spcAft>
                <a:spcPts val="600"/>
              </a:spcAft>
              <a:buClr>
                <a:srgbClr val="DF930C">
                  <a:lumMod val="75000"/>
                </a:srgb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rPr>
              <a:t>When Jesus returns He will give the kingdom over to the Father – His reign will end when death is defeated – which will occur when the last trump sounds – and all come forth from the grave - (24-28; 52-55; John 5:28,29)</a:t>
            </a:r>
            <a:endParaRPr lang="en-US" sz="2400" dirty="0">
              <a:solidFill>
                <a:srgbClr val="000000"/>
              </a:solidFill>
              <a:effectLst>
                <a:outerShdw blurRad="60007" dist="310007" dir="7680000" sy="30000" kx="1300200" algn="ctr" rotWithShape="0">
                  <a:prstClr val="black">
                    <a:alpha val="32000"/>
                  </a:prstClr>
                </a:outerShdw>
              </a:effectLst>
            </a:endParaRPr>
          </a:p>
        </p:txBody>
      </p:sp>
      <p:sp>
        <p:nvSpPr>
          <p:cNvPr id="13" name="Rectangle 12"/>
          <p:cNvSpPr/>
          <p:nvPr/>
        </p:nvSpPr>
        <p:spPr>
          <a:xfrm>
            <a:off x="2895600" y="1813319"/>
            <a:ext cx="6096000" cy="553998"/>
          </a:xfrm>
          <a:prstGeom prst="rect">
            <a:avLst/>
          </a:prstGeom>
        </p:spPr>
        <p:txBody>
          <a:bodyPr wrap="square">
            <a:spAutoFit/>
          </a:bodyPr>
          <a:lstStyle/>
          <a:p>
            <a:pPr algn="ctr"/>
            <a:r>
              <a:rPr lang="en-US" sz="3000" dirty="0" smtClean="0">
                <a:solidFill>
                  <a:srgbClr val="000000"/>
                </a:solidFill>
                <a:effectLst>
                  <a:outerShdw blurRad="60007" dist="310007" dir="7680000" sy="30000" kx="1300200" algn="ctr" rotWithShape="0">
                    <a:prstClr val="black">
                      <a:alpha val="32000"/>
                    </a:prstClr>
                  </a:outerShdw>
                </a:effectLst>
                <a:latin typeface="Dominican Small Caps" pitchFamily="2" charset="0"/>
              </a:rPr>
              <a:t>Denies Pre-Millennialism </a:t>
            </a:r>
          </a:p>
        </p:txBody>
      </p:sp>
      <p:sp>
        <p:nvSpPr>
          <p:cNvPr id="10" name="Rectangle 9"/>
          <p:cNvSpPr/>
          <p:nvPr/>
        </p:nvSpPr>
        <p:spPr>
          <a:xfrm>
            <a:off x="117764" y="-11438"/>
            <a:ext cx="7959436" cy="369332"/>
          </a:xfrm>
          <a:prstGeom prst="rect">
            <a:avLst/>
          </a:prstGeom>
        </p:spPr>
        <p:txBody>
          <a:bodyPr wrap="square">
            <a:spAutoFit/>
          </a:bodyPr>
          <a:lstStyle/>
          <a:p>
            <a:pPr>
              <a:defRPr/>
            </a:pP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Risen Christ – Our Hope</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 Corinthians 15:1-58</a:t>
            </a:r>
            <a:endParaRPr lang="en-US" b="1" i="1" dirty="0">
              <a:ln w="11430"/>
              <a:solidFill>
                <a:prstClr val="black"/>
              </a:solidFill>
              <a:effectLst>
                <a:glow rad="139700">
                  <a:prstClr val="white">
                    <a:alpha val="85000"/>
                  </a:prstClr>
                </a:glow>
                <a:outerShdw blurRad="50800" dist="39000" dir="5460000" algn="tl">
                  <a:srgbClr val="000000">
                    <a:alpha val="38000"/>
                  </a:srgbClr>
                </a:outerShdw>
              </a:effectLst>
            </a:endParaRPr>
          </a:p>
        </p:txBody>
      </p:sp>
      <p:sp>
        <p:nvSpPr>
          <p:cNvPr id="9" name="Rectangle 8"/>
          <p:cNvSpPr/>
          <p:nvPr/>
        </p:nvSpPr>
        <p:spPr>
          <a:xfrm>
            <a:off x="0" y="435114"/>
            <a:ext cx="9144000" cy="132343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Christ's Resurrection A Guarantee Of Our Own:  15:20-34</a:t>
            </a:r>
          </a:p>
        </p:txBody>
      </p:sp>
    </p:spTree>
    <p:extLst>
      <p:ext uri="{BB962C8B-B14F-4D97-AF65-F5344CB8AC3E}">
        <p14:creationId xmlns:p14="http://schemas.microsoft.com/office/powerpoint/2010/main" val="345953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3" cstate="print"/>
          <a:srcRect/>
          <a:stretch>
            <a:fillRect/>
          </a:stretch>
        </p:blipFill>
        <p:spPr bwMode="auto">
          <a:xfrm>
            <a:off x="1" y="1389356"/>
            <a:ext cx="4190999" cy="5468644"/>
          </a:xfrm>
          <a:prstGeom prst="rect">
            <a:avLst/>
          </a:prstGeom>
          <a:noFill/>
          <a:ln w="9525">
            <a:noFill/>
            <a:miter lim="800000"/>
            <a:headEnd/>
            <a:tailEnd/>
          </a:ln>
          <a:effectLst/>
        </p:spPr>
      </p:pic>
      <p:sp>
        <p:nvSpPr>
          <p:cNvPr id="12" name="Round Diagonal Corner Rectangle 11"/>
          <p:cNvSpPr/>
          <p:nvPr/>
        </p:nvSpPr>
        <p:spPr>
          <a:xfrm>
            <a:off x="2743200" y="1816387"/>
            <a:ext cx="6172200" cy="4889214"/>
          </a:xfrm>
          <a:prstGeom prst="round2DiagRect">
            <a:avLst/>
          </a:prstGeom>
          <a:solidFill>
            <a:srgbClr val="FFE0C1">
              <a:alpha val="8902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3" name="Rectangle 2"/>
          <p:cNvSpPr/>
          <p:nvPr/>
        </p:nvSpPr>
        <p:spPr>
          <a:xfrm>
            <a:off x="2819400" y="2535972"/>
            <a:ext cx="6019800" cy="4170372"/>
          </a:xfrm>
          <a:prstGeom prst="rect">
            <a:avLst/>
          </a:prstGeom>
        </p:spPr>
        <p:txBody>
          <a:bodyPr wrap="square">
            <a:spAutoFit/>
          </a:bodyPr>
          <a:lstStyle/>
          <a:p>
            <a:pPr marL="457200" indent="-457200">
              <a:spcAft>
                <a:spcPts val="600"/>
              </a:spcAft>
              <a:buClr>
                <a:srgbClr val="DF930C">
                  <a:lumMod val="75000"/>
                </a:srgb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rPr>
              <a:t>We’re baptized unto life, not death - (29)</a:t>
            </a:r>
            <a:endParaRPr lang="en-US" sz="2400" dirty="0">
              <a:solidFill>
                <a:srgbClr val="000000"/>
              </a:solidFill>
              <a:effectLst>
                <a:outerShdw blurRad="60007" dist="310007" dir="7680000" sy="30000" kx="1300200" algn="ctr" rotWithShape="0">
                  <a:prstClr val="black">
                    <a:alpha val="32000"/>
                  </a:prstClr>
                </a:outerShdw>
              </a:effectLst>
            </a:endParaRPr>
          </a:p>
          <a:p>
            <a:pPr marL="457200" indent="-457200">
              <a:spcAft>
                <a:spcPts val="600"/>
              </a:spcAft>
              <a:buClr>
                <a:srgbClr val="DF930C">
                  <a:lumMod val="75000"/>
                </a:srgb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rPr>
              <a:t>We suffer for Christ – risking our lives for the cause of Christ? – (30-32; Acts 14:22; Rom 8:18-39; 2 Cor. 4:7-12; 2 Tim 3:12)</a:t>
            </a:r>
            <a:endParaRPr lang="en-US" sz="2400" dirty="0">
              <a:solidFill>
                <a:srgbClr val="000000"/>
              </a:solidFill>
              <a:effectLst>
                <a:outerShdw blurRad="60007" dist="310007" dir="7680000" sy="30000" kx="1300200" algn="ctr" rotWithShape="0">
                  <a:prstClr val="black">
                    <a:alpha val="32000"/>
                  </a:prstClr>
                </a:outerShdw>
              </a:effectLst>
            </a:endParaRPr>
          </a:p>
          <a:p>
            <a:pPr marL="457200" indent="-457200">
              <a:spcAft>
                <a:spcPts val="600"/>
              </a:spcAft>
              <a:buClr>
                <a:srgbClr val="DF930C">
                  <a:lumMod val="75000"/>
                </a:srgb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rPr>
              <a:t>We live holy lives, for if the dead are not raised, we might as well live it up - (32)</a:t>
            </a:r>
          </a:p>
          <a:p>
            <a:pPr marL="457200" indent="-457200">
              <a:spcAft>
                <a:spcPts val="600"/>
              </a:spcAft>
              <a:buClr>
                <a:srgbClr val="DF930C">
                  <a:lumMod val="75000"/>
                </a:srgb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rPr>
              <a:t>This doctrine effects our lives – (33)</a:t>
            </a:r>
            <a:endParaRPr lang="en-US" sz="2400" dirty="0">
              <a:solidFill>
                <a:srgbClr val="000000"/>
              </a:solidFill>
              <a:effectLst>
                <a:outerShdw blurRad="60007" dist="310007" dir="7680000" sy="30000" kx="1300200" algn="ctr" rotWithShape="0">
                  <a:prstClr val="black">
                    <a:alpha val="32000"/>
                  </a:prstClr>
                </a:outerShdw>
              </a:effectLst>
            </a:endParaRPr>
          </a:p>
          <a:p>
            <a:pPr marL="457200" indent="-457200">
              <a:spcAft>
                <a:spcPts val="600"/>
              </a:spcAft>
              <a:buClr>
                <a:srgbClr val="DF930C">
                  <a:lumMod val="75000"/>
                </a:srgb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rPr>
              <a:t>We should “awake to righteousness and not sin” – (34; 1 John 2:1,2)</a:t>
            </a:r>
          </a:p>
          <a:p>
            <a:pPr marL="457200" indent="-457200">
              <a:spcAft>
                <a:spcPts val="600"/>
              </a:spcAft>
              <a:buClr>
                <a:srgbClr val="DF930C">
                  <a:lumMod val="75000"/>
                </a:srgb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rPr>
              <a:t>Some are ignorant – (34)</a:t>
            </a:r>
            <a:endParaRPr lang="en-US" sz="2400" dirty="0">
              <a:solidFill>
                <a:srgbClr val="000000"/>
              </a:solidFill>
              <a:effectLst>
                <a:outerShdw blurRad="60007" dist="310007" dir="7680000" sy="30000" kx="1300200" algn="ctr" rotWithShape="0">
                  <a:prstClr val="black">
                    <a:alpha val="32000"/>
                  </a:prstClr>
                </a:outerShdw>
              </a:effectLst>
            </a:endParaRPr>
          </a:p>
        </p:txBody>
      </p:sp>
      <p:sp>
        <p:nvSpPr>
          <p:cNvPr id="10" name="Rectangle 9"/>
          <p:cNvSpPr/>
          <p:nvPr/>
        </p:nvSpPr>
        <p:spPr>
          <a:xfrm>
            <a:off x="117764" y="-11438"/>
            <a:ext cx="7959436" cy="369332"/>
          </a:xfrm>
          <a:prstGeom prst="rect">
            <a:avLst/>
          </a:prstGeom>
        </p:spPr>
        <p:txBody>
          <a:bodyPr wrap="square">
            <a:spAutoFit/>
          </a:bodyPr>
          <a:lstStyle/>
          <a:p>
            <a:pPr>
              <a:defRPr/>
            </a:pP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Risen Christ – Our Hope</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 Corinthians 15:1-58</a:t>
            </a:r>
            <a:endParaRPr lang="en-US" b="1" i="1" dirty="0">
              <a:ln w="11430"/>
              <a:solidFill>
                <a:prstClr val="black"/>
              </a:solidFill>
              <a:effectLst>
                <a:glow rad="139700">
                  <a:prstClr val="white">
                    <a:alpha val="85000"/>
                  </a:prstClr>
                </a:glow>
                <a:outerShdw blurRad="50800" dist="39000" dir="5460000" algn="tl">
                  <a:srgbClr val="000000">
                    <a:alpha val="38000"/>
                  </a:srgbClr>
                </a:outerShdw>
              </a:effectLst>
            </a:endParaRPr>
          </a:p>
        </p:txBody>
      </p:sp>
      <p:sp>
        <p:nvSpPr>
          <p:cNvPr id="9" name="Rectangle 8"/>
          <p:cNvSpPr/>
          <p:nvPr/>
        </p:nvSpPr>
        <p:spPr>
          <a:xfrm>
            <a:off x="0" y="435114"/>
            <a:ext cx="9144000" cy="132343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Christ's Resurrection A Guarantee Of Our Own:  15:20-34</a:t>
            </a:r>
          </a:p>
        </p:txBody>
      </p:sp>
      <p:sp>
        <p:nvSpPr>
          <p:cNvPr id="8" name="Rectangle 7"/>
          <p:cNvSpPr/>
          <p:nvPr/>
        </p:nvSpPr>
        <p:spPr>
          <a:xfrm>
            <a:off x="2819400" y="1853625"/>
            <a:ext cx="6054436" cy="553998"/>
          </a:xfrm>
          <a:prstGeom prst="rect">
            <a:avLst/>
          </a:prstGeom>
        </p:spPr>
        <p:txBody>
          <a:bodyPr wrap="square">
            <a:spAutoFit/>
          </a:bodyPr>
          <a:lstStyle/>
          <a:p>
            <a:pPr algn="ctr"/>
            <a:r>
              <a:rPr lang="en-US" sz="3000" dirty="0" smtClean="0">
                <a:solidFill>
                  <a:srgbClr val="000000"/>
                </a:solidFill>
                <a:effectLst>
                  <a:outerShdw blurRad="60007" dist="310007" dir="7680000" sy="30000" kx="1300200" algn="ctr" rotWithShape="0">
                    <a:prstClr val="black">
                      <a:alpha val="32000"/>
                    </a:prstClr>
                  </a:outerShdw>
                </a:effectLst>
                <a:latin typeface="Dominican Small Caps" pitchFamily="2" charset="0"/>
              </a:rPr>
              <a:t>Christ Is Raised / Therefore</a:t>
            </a:r>
          </a:p>
        </p:txBody>
      </p:sp>
    </p:spTree>
    <p:extLst>
      <p:ext uri="{BB962C8B-B14F-4D97-AF65-F5344CB8AC3E}">
        <p14:creationId xmlns:p14="http://schemas.microsoft.com/office/powerpoint/2010/main" val="251050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noChangeArrowheads="1"/>
          </p:cNvPicPr>
          <p:nvPr/>
        </p:nvPicPr>
        <p:blipFill>
          <a:blip r:embed="rId3" cstate="print"/>
          <a:srcRect/>
          <a:stretch>
            <a:fillRect/>
          </a:stretch>
        </p:blipFill>
        <p:spPr bwMode="auto">
          <a:xfrm>
            <a:off x="1" y="1389356"/>
            <a:ext cx="4190999" cy="5468644"/>
          </a:xfrm>
          <a:prstGeom prst="rect">
            <a:avLst/>
          </a:prstGeom>
          <a:noFill/>
          <a:ln w="9525">
            <a:noFill/>
            <a:miter lim="800000"/>
            <a:headEnd/>
            <a:tailEnd/>
          </a:ln>
          <a:effectLst/>
        </p:spPr>
      </p:pic>
      <p:sp>
        <p:nvSpPr>
          <p:cNvPr id="2" name="Round Diagonal Corner Rectangle 1"/>
          <p:cNvSpPr/>
          <p:nvPr/>
        </p:nvSpPr>
        <p:spPr>
          <a:xfrm>
            <a:off x="2362200" y="1752600"/>
            <a:ext cx="6477000" cy="4876800"/>
          </a:xfrm>
          <a:prstGeom prst="round2Diag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7286" name="Text Box 6"/>
          <p:cNvSpPr txBox="1">
            <a:spLocks noChangeArrowheads="1"/>
          </p:cNvSpPr>
          <p:nvPr/>
        </p:nvSpPr>
        <p:spPr bwMode="auto">
          <a:xfrm>
            <a:off x="2514600" y="1844219"/>
            <a:ext cx="6248400" cy="4708981"/>
          </a:xfrm>
          <a:prstGeom prst="rect">
            <a:avLst/>
          </a:prstGeom>
          <a:solidFill>
            <a:schemeClr val="accent4">
              <a:lumMod val="40000"/>
              <a:lumOff val="60000"/>
              <a:alpha val="0"/>
            </a:schemeClr>
          </a:solidFill>
          <a:ln w="9525">
            <a:noFill/>
            <a:miter lim="800000"/>
            <a:headEnd/>
            <a:tailEnd/>
          </a:ln>
          <a:effectLst/>
        </p:spPr>
        <p:txBody>
          <a:bodyPr wrap="square">
            <a:spAutoFit/>
          </a:bodyPr>
          <a:lstStyle/>
          <a:p>
            <a:pPr marL="457200" indent="-457200">
              <a:spcBef>
                <a:spcPts val="600"/>
              </a:spcBef>
              <a:buClr>
                <a:srgbClr val="F6C46C">
                  <a:lumMod val="75000"/>
                </a:srgbClr>
              </a:buClr>
              <a:buFont typeface="Monotype Sorts" pitchFamily="2" charset="2"/>
              <a:buChar char="F"/>
              <a:defRPr/>
            </a:pPr>
            <a:r>
              <a:rPr lang="en-US" sz="2800" dirty="0" smtClean="0">
                <a:solidFill>
                  <a:srgbClr val="000000"/>
                </a:solidFill>
                <a:effectLst>
                  <a:outerShdw blurRad="60007" dist="310007" dir="7680000" sy="30000" kx="1300200" algn="ctr" rotWithShape="0">
                    <a:prstClr val="black">
                      <a:alpha val="32000"/>
                    </a:prstClr>
                  </a:outerShdw>
                </a:effectLst>
                <a:latin typeface="Calibri" pitchFamily="34" charset="0"/>
                <a:cs typeface="Calibri" pitchFamily="34" charset="0"/>
              </a:rPr>
              <a:t>The death, burial and resurrection of Christ are the foundational FACTS of our hope!</a:t>
            </a:r>
          </a:p>
          <a:p>
            <a:pPr marL="457200" indent="-457200">
              <a:spcBef>
                <a:spcPts val="600"/>
              </a:spcBef>
              <a:buClr>
                <a:srgbClr val="F6C46C">
                  <a:lumMod val="75000"/>
                </a:srgbClr>
              </a:buClr>
              <a:buFont typeface="Monotype Sorts" pitchFamily="2" charset="2"/>
              <a:buChar char="F"/>
              <a:defRPr/>
            </a:pPr>
            <a:r>
              <a:rPr lang="en-US" sz="2800" dirty="0" smtClean="0">
                <a:solidFill>
                  <a:srgbClr val="000000"/>
                </a:solidFill>
                <a:effectLst>
                  <a:outerShdw blurRad="60007" dist="310007" dir="7680000" sy="30000" kx="1300200" algn="ctr" rotWithShape="0">
                    <a:prstClr val="black">
                      <a:alpha val="32000"/>
                    </a:prstClr>
                  </a:outerShdw>
                </a:effectLst>
                <a:latin typeface="Calibri" pitchFamily="34" charset="0"/>
                <a:cs typeface="Calibri" pitchFamily="34" charset="0"/>
              </a:rPr>
              <a:t>We will all be raised and stand before the Lord to be judged! (2 Cor. 5:10)</a:t>
            </a:r>
          </a:p>
          <a:p>
            <a:pPr marL="457200" indent="-457200">
              <a:spcBef>
                <a:spcPts val="600"/>
              </a:spcBef>
              <a:buClr>
                <a:srgbClr val="F6C46C">
                  <a:lumMod val="75000"/>
                </a:srgbClr>
              </a:buClr>
              <a:buFont typeface="Monotype Sorts" pitchFamily="2" charset="2"/>
              <a:buChar char="F"/>
              <a:defRPr/>
            </a:pPr>
            <a:r>
              <a:rPr lang="en-US" sz="2800" dirty="0" smtClean="0">
                <a:solidFill>
                  <a:srgbClr val="000000"/>
                </a:solidFill>
                <a:effectLst>
                  <a:outerShdw blurRad="60007" dist="310007" dir="7680000" sy="30000" kx="1300200" algn="ctr" rotWithShape="0">
                    <a:prstClr val="black">
                      <a:alpha val="32000"/>
                    </a:prstClr>
                  </a:outerShdw>
                </a:effectLst>
                <a:latin typeface="Calibri" pitchFamily="34" charset="0"/>
                <a:cs typeface="Calibri" pitchFamily="34" charset="0"/>
              </a:rPr>
              <a:t>Have you believed the gospel? </a:t>
            </a:r>
          </a:p>
          <a:p>
            <a:pPr marL="457200" indent="-457200">
              <a:spcBef>
                <a:spcPts val="600"/>
              </a:spcBef>
              <a:buClr>
                <a:srgbClr val="F6C46C">
                  <a:lumMod val="75000"/>
                </a:srgbClr>
              </a:buClr>
              <a:buFont typeface="Monotype Sorts" pitchFamily="2" charset="2"/>
              <a:buChar char="F"/>
              <a:defRPr/>
            </a:pPr>
            <a:r>
              <a:rPr lang="en-US" sz="2800" dirty="0" smtClean="0">
                <a:solidFill>
                  <a:srgbClr val="000000"/>
                </a:solidFill>
                <a:effectLst>
                  <a:outerShdw blurRad="60007" dist="310007" dir="7680000" sy="30000" kx="1300200" algn="ctr" rotWithShape="0">
                    <a:prstClr val="black">
                      <a:alpha val="32000"/>
                    </a:prstClr>
                  </a:outerShdw>
                </a:effectLst>
                <a:latin typeface="Calibri" pitchFamily="34" charset="0"/>
                <a:cs typeface="Calibri" pitchFamily="34" charset="0"/>
              </a:rPr>
              <a:t>Have you been baptized that you may live with Christ?</a:t>
            </a:r>
          </a:p>
          <a:p>
            <a:pPr marL="457200" indent="-457200">
              <a:spcBef>
                <a:spcPts val="600"/>
              </a:spcBef>
              <a:buClr>
                <a:srgbClr val="F6C46C">
                  <a:lumMod val="75000"/>
                </a:srgbClr>
              </a:buClr>
              <a:buFont typeface="Monotype Sorts" pitchFamily="2" charset="2"/>
              <a:buChar char="F"/>
              <a:defRPr/>
            </a:pPr>
            <a:r>
              <a:rPr lang="en-US" sz="2800" dirty="0" smtClean="0">
                <a:solidFill>
                  <a:srgbClr val="000000"/>
                </a:solidFill>
                <a:effectLst>
                  <a:outerShdw blurRad="60007" dist="310007" dir="7680000" sy="30000" kx="1300200" algn="ctr" rotWithShape="0">
                    <a:prstClr val="black">
                      <a:alpha val="32000"/>
                    </a:prstClr>
                  </a:outerShdw>
                </a:effectLst>
                <a:latin typeface="Calibri" pitchFamily="34" charset="0"/>
                <a:cs typeface="Calibri" pitchFamily="34" charset="0"/>
              </a:rPr>
              <a:t>Are you living a holy life in view of the resurrection and judgment?</a:t>
            </a:r>
            <a:endParaRPr lang="en-US" sz="2800" dirty="0">
              <a:solidFill>
                <a:srgbClr val="000000"/>
              </a:solidFill>
              <a:effectLst>
                <a:outerShdw blurRad="60007" dist="310007" dir="7680000" sy="30000" kx="1300200" algn="ctr" rotWithShape="0">
                  <a:prstClr val="black">
                    <a:alpha val="32000"/>
                  </a:prstClr>
                </a:outerShdw>
              </a:effectLst>
              <a:latin typeface="Calibri" pitchFamily="34" charset="0"/>
              <a:cs typeface="Calibri" pitchFamily="34" charset="0"/>
            </a:endParaRPr>
          </a:p>
        </p:txBody>
      </p:sp>
      <p:sp>
        <p:nvSpPr>
          <p:cNvPr id="8" name="Rectangle 7"/>
          <p:cNvSpPr/>
          <p:nvPr/>
        </p:nvSpPr>
        <p:spPr>
          <a:xfrm>
            <a:off x="117764" y="-11438"/>
            <a:ext cx="7959436" cy="369332"/>
          </a:xfrm>
          <a:prstGeom prst="rect">
            <a:avLst/>
          </a:prstGeom>
        </p:spPr>
        <p:txBody>
          <a:bodyPr wrap="square">
            <a:spAutoFit/>
          </a:bodyPr>
          <a:lstStyle/>
          <a:p>
            <a:pPr>
              <a:defRPr/>
            </a:pP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Risen Christ – Our Hope</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 Corinthians 15:1-58</a:t>
            </a:r>
            <a:endParaRPr lang="en-US" b="1" i="1" dirty="0">
              <a:ln w="11430"/>
              <a:solidFill>
                <a:prstClr val="black"/>
              </a:solidFill>
              <a:effectLst>
                <a:glow rad="139700">
                  <a:prstClr val="white">
                    <a:alpha val="85000"/>
                  </a:prstClr>
                </a:glow>
                <a:outerShdw blurRad="50800" dist="39000" dir="5460000" algn="tl">
                  <a:srgbClr val="000000">
                    <a:alpha val="38000"/>
                  </a:srgbClr>
                </a:outerShdw>
              </a:effectLst>
            </a:endParaRPr>
          </a:p>
        </p:txBody>
      </p:sp>
      <p:sp>
        <p:nvSpPr>
          <p:cNvPr id="9" name="Rectangle 8"/>
          <p:cNvSpPr/>
          <p:nvPr/>
        </p:nvSpPr>
        <p:spPr>
          <a:xfrm>
            <a:off x="0" y="457200"/>
            <a:ext cx="9144000" cy="113877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Risen Christ – Our Hope” </a:t>
            </a:r>
          </a:p>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1 Corinthians 15:1-58</a:t>
            </a:r>
          </a:p>
        </p:txBody>
      </p:sp>
    </p:spTree>
    <p:extLst>
      <p:ext uri="{BB962C8B-B14F-4D97-AF65-F5344CB8AC3E}">
        <p14:creationId xmlns:p14="http://schemas.microsoft.com/office/powerpoint/2010/main" val="169434705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286">
                                            <p:txEl>
                                              <p:pRg st="1" end="1"/>
                                            </p:txEl>
                                          </p:spTgt>
                                        </p:tgtEl>
                                        <p:attrNameLst>
                                          <p:attrName>style.visibility</p:attrName>
                                        </p:attrNameLst>
                                      </p:cBhvr>
                                      <p:to>
                                        <p:strVal val="visible"/>
                                      </p:to>
                                    </p:set>
                                    <p:animEffect transition="in" filter="fade">
                                      <p:cBhvr>
                                        <p:cTn id="7" dur="500"/>
                                        <p:tgtEl>
                                          <p:spTgt spid="9728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286">
                                            <p:txEl>
                                              <p:pRg st="2" end="2"/>
                                            </p:txEl>
                                          </p:spTgt>
                                        </p:tgtEl>
                                        <p:attrNameLst>
                                          <p:attrName>style.visibility</p:attrName>
                                        </p:attrNameLst>
                                      </p:cBhvr>
                                      <p:to>
                                        <p:strVal val="visible"/>
                                      </p:to>
                                    </p:set>
                                    <p:animEffect transition="in" filter="fade">
                                      <p:cBhvr>
                                        <p:cTn id="12" dur="500"/>
                                        <p:tgtEl>
                                          <p:spTgt spid="9728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286">
                                            <p:txEl>
                                              <p:pRg st="3" end="3"/>
                                            </p:txEl>
                                          </p:spTgt>
                                        </p:tgtEl>
                                        <p:attrNameLst>
                                          <p:attrName>style.visibility</p:attrName>
                                        </p:attrNameLst>
                                      </p:cBhvr>
                                      <p:to>
                                        <p:strVal val="visible"/>
                                      </p:to>
                                    </p:set>
                                    <p:animEffect transition="in" filter="fade">
                                      <p:cBhvr>
                                        <p:cTn id="17" dur="500"/>
                                        <p:tgtEl>
                                          <p:spTgt spid="9728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286">
                                            <p:txEl>
                                              <p:pRg st="4" end="4"/>
                                            </p:txEl>
                                          </p:spTgt>
                                        </p:tgtEl>
                                        <p:attrNameLst>
                                          <p:attrName>style.visibility</p:attrName>
                                        </p:attrNameLst>
                                      </p:cBhvr>
                                      <p:to>
                                        <p:strVal val="visible"/>
                                      </p:to>
                                    </p:set>
                                    <p:animEffect transition="in" filter="fade">
                                      <p:cBhvr>
                                        <p:cTn id="22" dur="500"/>
                                        <p:tgtEl>
                                          <p:spTgt spid="9728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687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E57653-3E58-4892-A7ED-712530ACC680}" type="slidenum">
              <a:rPr lang="en-US" smtClean="0">
                <a:solidFill>
                  <a:srgbClr val="FFF9E5"/>
                </a:solidFill>
              </a:rPr>
              <a:pPr/>
              <a:t>17</a:t>
            </a:fld>
            <a:endParaRPr lang="en-US">
              <a:solidFill>
                <a:srgbClr val="FFF9E5"/>
              </a:solidFill>
            </a:endParaRPr>
          </a:p>
        </p:txBody>
      </p:sp>
      <p:sp>
        <p:nvSpPr>
          <p:cNvPr id="3" name="TextBox 2"/>
          <p:cNvSpPr txBox="1"/>
          <p:nvPr/>
        </p:nvSpPr>
        <p:spPr>
          <a:xfrm>
            <a:off x="152401" y="1612880"/>
            <a:ext cx="8763000" cy="3416320"/>
          </a:xfrm>
          <a:prstGeom prst="rect">
            <a:avLst/>
          </a:prstGeom>
          <a:solidFill>
            <a:schemeClr val="accent6">
              <a:lumMod val="20000"/>
              <a:lumOff val="8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914353">
              <a:defRPr/>
            </a:pPr>
            <a:r>
              <a:rPr lang="en-US" sz="2400" kern="0" dirty="0">
                <a:solidFill>
                  <a:prstClr val="black"/>
                </a:solidFill>
                <a:effectLst>
                  <a:outerShdw blurRad="60007" dist="310007" dir="7680000" sy="30000" kx="1300200" algn="ctr" rotWithShape="0">
                    <a:prstClr val="black">
                      <a:alpha val="32000"/>
                    </a:prstClr>
                  </a:outerShdw>
                </a:effectLst>
                <a:latin typeface="Berlin Sans FB Demi" pitchFamily="34" charset="0"/>
              </a:rPr>
              <a:t>Charts by Don McClain</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latin typeface="Book Antiqua"/>
              </a:rPr>
              <a:t>Prepared September </a:t>
            </a:r>
            <a:r>
              <a:rPr lang="en-US" kern="0" dirty="0" smtClean="0">
                <a:solidFill>
                  <a:prstClr val="black"/>
                </a:solidFill>
                <a:effectLst>
                  <a:outerShdw blurRad="60007" dist="310007" dir="7680000" sy="30000" kx="1300200" algn="ctr" rotWithShape="0">
                    <a:prstClr val="black">
                      <a:alpha val="32000"/>
                    </a:prstClr>
                  </a:outerShdw>
                </a:effectLst>
                <a:latin typeface="Book Antiqua"/>
              </a:rPr>
              <a:t>18,  </a:t>
            </a:r>
            <a:r>
              <a:rPr lang="en-US" kern="0" dirty="0">
                <a:solidFill>
                  <a:prstClr val="black"/>
                </a:solidFill>
                <a:effectLst>
                  <a:outerShdw blurRad="60007" dist="310007" dir="7680000" sy="30000" kx="1300200" algn="ctr" rotWithShape="0">
                    <a:prstClr val="black">
                      <a:alpha val="32000"/>
                    </a:prstClr>
                  </a:outerShdw>
                </a:effectLst>
                <a:latin typeface="Book Antiqua"/>
              </a:rPr>
              <a:t>2011</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latin typeface="Book Antiqua"/>
              </a:rPr>
              <a:t>Preached September </a:t>
            </a:r>
            <a:r>
              <a:rPr lang="en-US" kern="0" dirty="0" smtClean="0">
                <a:solidFill>
                  <a:prstClr val="black"/>
                </a:solidFill>
                <a:effectLst>
                  <a:outerShdw blurRad="60007" dist="310007" dir="7680000" sy="30000" kx="1300200" algn="ctr" rotWithShape="0">
                    <a:prstClr val="black">
                      <a:alpha val="32000"/>
                    </a:prstClr>
                  </a:outerShdw>
                </a:effectLst>
                <a:latin typeface="Book Antiqua"/>
              </a:rPr>
              <a:t>18,  </a:t>
            </a:r>
            <a:r>
              <a:rPr lang="en-US" kern="0" dirty="0">
                <a:solidFill>
                  <a:prstClr val="black"/>
                </a:solidFill>
                <a:effectLst>
                  <a:outerShdw blurRad="60007" dist="310007" dir="7680000" sy="30000" kx="1300200" algn="ctr" rotWithShape="0">
                    <a:prstClr val="black">
                      <a:alpha val="32000"/>
                    </a:prstClr>
                  </a:outerShdw>
                </a:effectLst>
                <a:latin typeface="Book Antiqua"/>
              </a:rPr>
              <a:t>2011</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West 65</a:t>
            </a:r>
            <a:r>
              <a:rPr lang="en-US" sz="2000" kern="0" baseline="30000" dirty="0">
                <a:solidFill>
                  <a:prstClr val="black"/>
                </a:solidFill>
                <a:effectLst>
                  <a:outerShdw blurRad="60007" dist="310007" dir="7680000" sy="30000" kx="1300200" algn="ctr" rotWithShape="0">
                    <a:prstClr val="black">
                      <a:alpha val="32000"/>
                    </a:prstClr>
                  </a:outerShdw>
                </a:effectLst>
                <a:latin typeface="Book Antiqua"/>
              </a:rPr>
              <a:t>th</a:t>
            </a:r>
            <a:r>
              <a:rPr lang="en-US" sz="2000" kern="0" dirty="0">
                <a:solidFill>
                  <a:prstClr val="black"/>
                </a:solidFill>
                <a:effectLst>
                  <a:outerShdw blurRad="60007" dist="310007" dir="7680000" sy="30000" kx="1300200" algn="ctr" rotWithShape="0">
                    <a:prstClr val="black">
                      <a:alpha val="32000"/>
                    </a:prstClr>
                  </a:outerShdw>
                </a:effectLst>
                <a:latin typeface="Book Antiqua"/>
              </a:rPr>
              <a:t> Street church of Christ</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P.O. Box 190062</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Little Rock AR 72219</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501-568-1062</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latin typeface="Book Antiqua"/>
              </a:rPr>
              <a:t>Prepared using PPT 2010 – </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latin typeface="Book Antiqua"/>
              </a:rPr>
              <a:t>Email – </a:t>
            </a:r>
            <a:r>
              <a:rPr lang="en-US" u="sng" kern="0" dirty="0">
                <a:solidFill>
                  <a:prstClr val="black"/>
                </a:solidFill>
                <a:effectLst>
                  <a:outerShdw blurRad="60007" dist="310007" dir="7680000" sy="30000" kx="1300200" algn="ctr" rotWithShape="0">
                    <a:prstClr val="black">
                      <a:alpha val="32000"/>
                    </a:prstClr>
                  </a:outerShdw>
                </a:effectLst>
                <a:latin typeface="Book Antiqua"/>
                <a:hlinkClick r:id=""/>
              </a:rPr>
              <a:t>donmcclain@sbcglobal.net</a:t>
            </a:r>
            <a:r>
              <a:rPr lang="en-US" u="sng" kern="0" dirty="0">
                <a:solidFill>
                  <a:prstClr val="black"/>
                </a:solidFill>
                <a:effectLst>
                  <a:outerShdw blurRad="60007" dist="310007" dir="7680000" sy="30000" kx="1300200" algn="ctr" rotWithShape="0">
                    <a:prstClr val="black">
                      <a:alpha val="32000"/>
                    </a:prstClr>
                  </a:outerShdw>
                </a:effectLst>
                <a:latin typeface="Book Antiqua"/>
              </a:rPr>
              <a:t> </a:t>
            </a:r>
            <a:r>
              <a:rPr lang="en-US" kern="0" dirty="0">
                <a:solidFill>
                  <a:prstClr val="black"/>
                </a:solidFill>
                <a:effectLst>
                  <a:outerShdw blurRad="60007" dist="310007" dir="7680000" sy="30000" kx="1300200" algn="ctr" rotWithShape="0">
                    <a:prstClr val="black">
                      <a:alpha val="32000"/>
                    </a:prstClr>
                  </a:outerShdw>
                </a:effectLst>
                <a:latin typeface="Book Antiqua"/>
              </a:rPr>
              <a:t> </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More PPT &amp; Audio Sermons:</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hlinkClick r:id=""/>
              </a:rPr>
              <a:t>http://w65stchurchofchrist.org/donmaccla/2010SermonPage.html</a:t>
            </a:r>
            <a:r>
              <a:rPr lang="en-US" sz="2000" kern="0" dirty="0">
                <a:solidFill>
                  <a:prstClr val="black"/>
                </a:solidFill>
                <a:effectLst>
                  <a:outerShdw blurRad="60007" dist="310007" dir="7680000" sy="30000" kx="1300200" algn="ctr" rotWithShape="0">
                    <a:prstClr val="black">
                      <a:alpha val="32000"/>
                    </a:prstClr>
                  </a:outerShdw>
                </a:effectLst>
                <a:latin typeface="Book Antiqua"/>
              </a:rPr>
              <a:t> </a:t>
            </a:r>
            <a:endParaRPr lang="en-US" sz="2000" dirty="0">
              <a:solidFill>
                <a:prstClr val="black"/>
              </a:solidFill>
            </a:endParaRPr>
          </a:p>
        </p:txBody>
      </p:sp>
      <p:sp>
        <p:nvSpPr>
          <p:cNvPr id="9" name="TextBox 8"/>
          <p:cNvSpPr txBox="1"/>
          <p:nvPr/>
        </p:nvSpPr>
        <p:spPr>
          <a:xfrm>
            <a:off x="152401" y="5250873"/>
            <a:ext cx="8763000" cy="1631212"/>
          </a:xfrm>
          <a:prstGeom prst="rect">
            <a:avLst/>
          </a:prstGeom>
        </p:spPr>
        <p:style>
          <a:lnRef idx="3">
            <a:schemeClr val="lt1"/>
          </a:lnRef>
          <a:fillRef idx="1">
            <a:schemeClr val="accent5"/>
          </a:fillRef>
          <a:effectRef idx="1">
            <a:schemeClr val="accent5"/>
          </a:effectRef>
          <a:fontRef idx="minor">
            <a:schemeClr val="lt1"/>
          </a:fontRef>
        </p:style>
        <p:txBody>
          <a:bodyPr wrap="square" lIns="91435" tIns="45718" rIns="91435" bIns="45718" rtlCol="0">
            <a:spAutoFit/>
          </a:bodyPr>
          <a:lstStyle/>
          <a:p>
            <a:pPr algn="ctr" defTabSz="914353"/>
            <a:r>
              <a:rPr lang="en-US" sz="2000" dirty="0">
                <a:solidFill>
                  <a:prstClr val="black"/>
                </a:solidFill>
              </a:rPr>
              <a:t>Note – Many of the transition effects used in this presentation are lost using PPT 2007 Viewer</a:t>
            </a:r>
          </a:p>
          <a:p>
            <a:pPr algn="ctr" defTabSz="914353"/>
            <a:r>
              <a:rPr lang="en-US" sz="2000" dirty="0">
                <a:solidFill>
                  <a:prstClr val="black"/>
                </a:solidFill>
              </a:rPr>
              <a:t>To view transitions you can download PPT 2010 viewer:</a:t>
            </a:r>
          </a:p>
          <a:p>
            <a:pPr algn="ctr" defTabSz="914353"/>
            <a:r>
              <a:rPr lang="en-US" sz="2000" dirty="0">
                <a:solidFill>
                  <a:prstClr val="black"/>
                </a:solidFill>
                <a:hlinkClick r:id="rId3"/>
              </a:rPr>
              <a:t>http://www.microsoft.com/downloads/en/details.aspx?displaylang=en&amp;FamilyID=cb9bf144-1076-4615-9951-294eeb832823</a:t>
            </a:r>
            <a:r>
              <a:rPr lang="en-US" sz="2000" dirty="0">
                <a:solidFill>
                  <a:prstClr val="black"/>
                </a:solidFill>
              </a:rPr>
              <a:t>  </a:t>
            </a:r>
          </a:p>
        </p:txBody>
      </p:sp>
      <p:sp>
        <p:nvSpPr>
          <p:cNvPr id="10" name="Rectangle 9"/>
          <p:cNvSpPr/>
          <p:nvPr/>
        </p:nvSpPr>
        <p:spPr>
          <a:xfrm>
            <a:off x="117764" y="-11438"/>
            <a:ext cx="7959436" cy="369332"/>
          </a:xfrm>
          <a:prstGeom prst="rect">
            <a:avLst/>
          </a:prstGeom>
        </p:spPr>
        <p:txBody>
          <a:bodyPr wrap="square">
            <a:spAutoFit/>
          </a:bodyPr>
          <a:lstStyle/>
          <a:p>
            <a:pPr>
              <a:defRPr/>
            </a:pP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Risen Christ – Our Hope</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 Corinthians 15:1-58</a:t>
            </a:r>
            <a:endParaRPr lang="en-US" b="1" i="1" dirty="0">
              <a:ln w="11430"/>
              <a:solidFill>
                <a:prstClr val="black"/>
              </a:solidFill>
              <a:effectLst>
                <a:glow rad="139700">
                  <a:prstClr val="white">
                    <a:alpha val="85000"/>
                  </a:prstClr>
                </a:glow>
                <a:outerShdw blurRad="50800" dist="39000" dir="5460000" algn="tl">
                  <a:srgbClr val="000000">
                    <a:alpha val="38000"/>
                  </a:srgbClr>
                </a:outerShdw>
              </a:effectLst>
            </a:endParaRPr>
          </a:p>
        </p:txBody>
      </p:sp>
      <p:sp>
        <p:nvSpPr>
          <p:cNvPr id="11" name="Rectangle 10"/>
          <p:cNvSpPr/>
          <p:nvPr/>
        </p:nvSpPr>
        <p:spPr>
          <a:xfrm>
            <a:off x="0" y="457200"/>
            <a:ext cx="9144000" cy="113877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Risen Christ – Our Hope” </a:t>
            </a:r>
          </a:p>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1 Corinthians 15:1-58</a:t>
            </a:r>
          </a:p>
        </p:txBody>
      </p:sp>
    </p:spTree>
    <p:extLst>
      <p:ext uri="{BB962C8B-B14F-4D97-AF65-F5344CB8AC3E}">
        <p14:creationId xmlns:p14="http://schemas.microsoft.com/office/powerpoint/2010/main" val="149730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1"/>
          </a:xfrm>
          <a:prstGeom prst="rect">
            <a:avLst/>
          </a:prstGeom>
          <a:noFill/>
          <a:ln w="9525">
            <a:noFill/>
            <a:miter lim="800000"/>
            <a:headEnd/>
            <a:tailEnd/>
          </a:ln>
          <a:effectLst/>
        </p:spPr>
      </p:pic>
      <p:sp>
        <p:nvSpPr>
          <p:cNvPr id="2" name="Rectangle 1"/>
          <p:cNvSpPr/>
          <p:nvPr/>
        </p:nvSpPr>
        <p:spPr>
          <a:xfrm>
            <a:off x="1066800" y="500241"/>
            <a:ext cx="6858000" cy="4216539"/>
          </a:xfrm>
          <a:prstGeom prst="rect">
            <a:avLst/>
          </a:prstGeom>
        </p:spPr>
        <p:txBody>
          <a:bodyPr wrap="square">
            <a:spAutoFit/>
          </a:bodyPr>
          <a:lstStyle/>
          <a:p>
            <a:pPr algn="ctr"/>
            <a:r>
              <a:rPr lang="en-US" sz="2800" b="1" dirty="0">
                <a:effectLst>
                  <a:outerShdw blurRad="60007" dist="310007" dir="7680000" sy="30000" kx="1300200" algn="ctr" rotWithShape="0">
                    <a:prstClr val="black">
                      <a:alpha val="32000"/>
                    </a:prstClr>
                  </a:outerShdw>
                </a:effectLst>
              </a:rPr>
              <a:t>John 5:24-30 (NASB95) </a:t>
            </a:r>
            <a:r>
              <a:rPr lang="en-US" sz="2800" dirty="0">
                <a:effectLst>
                  <a:outerShdw blurRad="60007" dist="310007" dir="7680000" sy="30000" kx="1300200" algn="ctr" rotWithShape="0">
                    <a:prstClr val="black">
                      <a:alpha val="32000"/>
                    </a:prstClr>
                  </a:outerShdw>
                </a:effectLst>
              </a:rPr>
              <a:t/>
            </a:r>
            <a:br>
              <a:rPr lang="en-US" sz="2800" dirty="0">
                <a:effectLst>
                  <a:outerShdw blurRad="60007" dist="310007" dir="7680000" sy="30000" kx="1300200" algn="ctr" rotWithShape="0">
                    <a:prstClr val="black">
                      <a:alpha val="32000"/>
                    </a:prstClr>
                  </a:outerShdw>
                </a:effectLst>
              </a:rPr>
            </a:br>
            <a:r>
              <a:rPr lang="en-US" sz="3000" baseline="30000" dirty="0">
                <a:effectLst>
                  <a:outerShdw blurRad="60007" dist="310007" dir="7680000" sy="30000" kx="1300200" algn="ctr" rotWithShape="0">
                    <a:prstClr val="black">
                      <a:alpha val="32000"/>
                    </a:prstClr>
                  </a:outerShdw>
                </a:effectLst>
              </a:rPr>
              <a:t>24 </a:t>
            </a:r>
            <a:r>
              <a:rPr lang="en-US" sz="3000" dirty="0">
                <a:effectLst>
                  <a:outerShdw blurRad="60007" dist="310007" dir="7680000" sy="30000" kx="1300200" algn="ctr" rotWithShape="0">
                    <a:prstClr val="black">
                      <a:alpha val="32000"/>
                    </a:prstClr>
                  </a:outerShdw>
                </a:effectLst>
              </a:rPr>
              <a:t>"Truly, truly, I say to you, he who hears My word, and believes Him who sent Me, has eternal life, and does not come into judgment, but has passed out of death into life. </a:t>
            </a:r>
            <a:r>
              <a:rPr lang="en-US" sz="3000" baseline="30000" dirty="0" smtClean="0">
                <a:effectLst>
                  <a:outerShdw blurRad="60007" dist="310007" dir="7680000" sy="30000" kx="1300200" algn="ctr" rotWithShape="0">
                    <a:prstClr val="black">
                      <a:alpha val="32000"/>
                    </a:prstClr>
                  </a:outerShdw>
                </a:effectLst>
              </a:rPr>
              <a:t>25 </a:t>
            </a:r>
            <a:r>
              <a:rPr lang="en-US" sz="3000" dirty="0">
                <a:effectLst>
                  <a:outerShdw blurRad="60007" dist="310007" dir="7680000" sy="30000" kx="1300200" algn="ctr" rotWithShape="0">
                    <a:prstClr val="black">
                      <a:alpha val="32000"/>
                    </a:prstClr>
                  </a:outerShdw>
                </a:effectLst>
              </a:rPr>
              <a:t>"Truly, truly, I say to you, an hour is coming and now is, when the dead will hear the voice of the Son of God, and those who hear will live. </a:t>
            </a:r>
          </a:p>
        </p:txBody>
      </p:sp>
    </p:spTree>
    <p:extLst>
      <p:ext uri="{BB962C8B-B14F-4D97-AF65-F5344CB8AC3E}">
        <p14:creationId xmlns:p14="http://schemas.microsoft.com/office/powerpoint/2010/main" val="227185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1"/>
          </a:xfrm>
          <a:prstGeom prst="rect">
            <a:avLst/>
          </a:prstGeom>
          <a:noFill/>
          <a:ln w="9525">
            <a:noFill/>
            <a:miter lim="800000"/>
            <a:headEnd/>
            <a:tailEnd/>
          </a:ln>
          <a:effectLst/>
        </p:spPr>
      </p:pic>
      <p:sp>
        <p:nvSpPr>
          <p:cNvPr id="2" name="Rectangle 1"/>
          <p:cNvSpPr/>
          <p:nvPr/>
        </p:nvSpPr>
        <p:spPr>
          <a:xfrm>
            <a:off x="1066800" y="500241"/>
            <a:ext cx="6858000" cy="4462760"/>
          </a:xfrm>
          <a:prstGeom prst="rect">
            <a:avLst/>
          </a:prstGeom>
        </p:spPr>
        <p:txBody>
          <a:bodyPr wrap="square">
            <a:spAutoFit/>
          </a:bodyPr>
          <a:lstStyle/>
          <a:p>
            <a:pPr algn="ctr"/>
            <a:r>
              <a:rPr lang="en-US" sz="2800" b="1" dirty="0">
                <a:effectLst>
                  <a:outerShdw blurRad="60007" dist="310007" dir="7680000" sy="30000" kx="1300200" algn="ctr" rotWithShape="0">
                    <a:prstClr val="black">
                      <a:alpha val="32000"/>
                    </a:prstClr>
                  </a:outerShdw>
                </a:effectLst>
              </a:rPr>
              <a:t>John 5:24-30 (NASB95) </a:t>
            </a:r>
            <a:r>
              <a:rPr lang="en-US" sz="2800" dirty="0">
                <a:effectLst>
                  <a:outerShdw blurRad="60007" dist="310007" dir="7680000" sy="30000" kx="1300200" algn="ctr" rotWithShape="0">
                    <a:prstClr val="black">
                      <a:alpha val="32000"/>
                    </a:prstClr>
                  </a:outerShdw>
                </a:effectLst>
              </a:rPr>
              <a:t/>
            </a:r>
            <a:br>
              <a:rPr lang="en-US" sz="2800" dirty="0">
                <a:effectLst>
                  <a:outerShdw blurRad="60007" dist="310007" dir="7680000" sy="30000" kx="1300200" algn="ctr" rotWithShape="0">
                    <a:prstClr val="black">
                      <a:alpha val="32000"/>
                    </a:prstClr>
                  </a:outerShdw>
                </a:effectLst>
              </a:rPr>
            </a:br>
            <a:r>
              <a:rPr lang="en-US" sz="3200" baseline="30000" dirty="0" smtClean="0">
                <a:effectLst>
                  <a:outerShdw blurRad="60007" dist="310007" dir="7680000" sy="30000" kx="1300200" algn="ctr" rotWithShape="0">
                    <a:prstClr val="black">
                      <a:alpha val="32000"/>
                    </a:prstClr>
                  </a:outerShdw>
                </a:effectLst>
              </a:rPr>
              <a:t>26 </a:t>
            </a:r>
            <a:r>
              <a:rPr lang="en-US" sz="3200" dirty="0">
                <a:effectLst>
                  <a:outerShdw blurRad="60007" dist="310007" dir="7680000" sy="30000" kx="1300200" algn="ctr" rotWithShape="0">
                    <a:prstClr val="black">
                      <a:alpha val="32000"/>
                    </a:prstClr>
                  </a:outerShdw>
                </a:effectLst>
              </a:rPr>
              <a:t>"For just as the Father has life in Himself, even so He gave to the Son also to have life in Himself; </a:t>
            </a:r>
            <a:r>
              <a:rPr lang="en-US" sz="3200" baseline="30000" dirty="0" smtClean="0">
                <a:effectLst>
                  <a:outerShdw blurRad="60007" dist="310007" dir="7680000" sy="30000" kx="1300200" algn="ctr" rotWithShape="0">
                    <a:prstClr val="black">
                      <a:alpha val="32000"/>
                    </a:prstClr>
                  </a:outerShdw>
                </a:effectLst>
              </a:rPr>
              <a:t>27 </a:t>
            </a:r>
            <a:r>
              <a:rPr lang="en-US" sz="3200" dirty="0">
                <a:effectLst>
                  <a:outerShdw blurRad="60007" dist="310007" dir="7680000" sy="30000" kx="1300200" algn="ctr" rotWithShape="0">
                    <a:prstClr val="black">
                      <a:alpha val="32000"/>
                    </a:prstClr>
                  </a:outerShdw>
                </a:effectLst>
              </a:rPr>
              <a:t>and He gave Him authority to execute judgment, because He is </a:t>
            </a:r>
            <a:r>
              <a:rPr lang="en-US" sz="3200" i="1" dirty="0">
                <a:effectLst>
                  <a:outerShdw blurRad="60007" dist="310007" dir="7680000" sy="30000" kx="1300200" algn="ctr" rotWithShape="0">
                    <a:prstClr val="black">
                      <a:alpha val="32000"/>
                    </a:prstClr>
                  </a:outerShdw>
                </a:effectLst>
              </a:rPr>
              <a:t>the</a:t>
            </a:r>
            <a:r>
              <a:rPr lang="en-US" sz="3200" dirty="0">
                <a:effectLst>
                  <a:outerShdw blurRad="60007" dist="310007" dir="7680000" sy="30000" kx="1300200" algn="ctr" rotWithShape="0">
                    <a:prstClr val="black">
                      <a:alpha val="32000"/>
                    </a:prstClr>
                  </a:outerShdw>
                </a:effectLst>
              </a:rPr>
              <a:t> Son of Man. </a:t>
            </a:r>
            <a:r>
              <a:rPr lang="en-US" sz="3200" baseline="30000" dirty="0" smtClean="0">
                <a:effectLst>
                  <a:outerShdw blurRad="60007" dist="310007" dir="7680000" sy="30000" kx="1300200" algn="ctr" rotWithShape="0">
                    <a:prstClr val="black">
                      <a:alpha val="32000"/>
                    </a:prstClr>
                  </a:outerShdw>
                </a:effectLst>
              </a:rPr>
              <a:t>28 </a:t>
            </a:r>
            <a:r>
              <a:rPr lang="en-US" sz="3200" dirty="0">
                <a:effectLst>
                  <a:outerShdw blurRad="60007" dist="310007" dir="7680000" sy="30000" kx="1300200" algn="ctr" rotWithShape="0">
                    <a:prstClr val="black">
                      <a:alpha val="32000"/>
                    </a:prstClr>
                  </a:outerShdw>
                </a:effectLst>
              </a:rPr>
              <a:t>"Do not marvel at this; for an hour is coming, in which all who are in the tombs will hear His voice, </a:t>
            </a:r>
            <a:endParaRPr lang="en-US" sz="2800"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130157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3" cstate="print"/>
          <a:srcRect/>
          <a:stretch>
            <a:fillRect/>
          </a:stretch>
        </p:blipFill>
        <p:spPr bwMode="auto">
          <a:xfrm>
            <a:off x="1" y="1389356"/>
            <a:ext cx="4190999" cy="5468644"/>
          </a:xfrm>
          <a:prstGeom prst="rect">
            <a:avLst/>
          </a:prstGeom>
          <a:noFill/>
          <a:ln w="9525">
            <a:noFill/>
            <a:miter lim="800000"/>
            <a:headEnd/>
            <a:tailEnd/>
          </a:ln>
          <a:effectLst/>
        </p:spPr>
      </p:pic>
      <p:sp>
        <p:nvSpPr>
          <p:cNvPr id="12" name="Round Diagonal Corner Rectangle 11"/>
          <p:cNvSpPr/>
          <p:nvPr/>
        </p:nvSpPr>
        <p:spPr>
          <a:xfrm>
            <a:off x="2743200" y="1676400"/>
            <a:ext cx="6172200" cy="5029201"/>
          </a:xfrm>
          <a:prstGeom prst="round2DiagRect">
            <a:avLst/>
          </a:prstGeom>
          <a:solidFill>
            <a:srgbClr val="FFE0C1">
              <a:alpha val="8902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3" name="Rectangle 2"/>
          <p:cNvSpPr/>
          <p:nvPr/>
        </p:nvSpPr>
        <p:spPr>
          <a:xfrm>
            <a:off x="2819400" y="2286000"/>
            <a:ext cx="6019800" cy="4216539"/>
          </a:xfrm>
          <a:prstGeom prst="rect">
            <a:avLst/>
          </a:prstGeom>
        </p:spPr>
        <p:txBody>
          <a:bodyPr wrap="square">
            <a:spAutoFit/>
          </a:bodyPr>
          <a:lstStyle/>
          <a:p>
            <a:pPr marL="457200" indent="-457200">
              <a:spcAft>
                <a:spcPts val="1200"/>
              </a:spcAft>
              <a:buClr>
                <a:srgbClr val="DF930C">
                  <a:lumMod val="75000"/>
                </a:srgbClr>
              </a:buClr>
              <a:buFont typeface="Wingdings 2" pitchFamily="18" charset="2"/>
              <a:buChar char="è"/>
            </a:pPr>
            <a:r>
              <a:rPr lang="en-US" sz="2600" dirty="0">
                <a:solidFill>
                  <a:srgbClr val="000000"/>
                </a:solidFill>
                <a:effectLst>
                  <a:outerShdw blurRad="60007" dist="310007" dir="7680000" sy="30000" kx="1300200" algn="ctr" rotWithShape="0">
                    <a:prstClr val="black">
                      <a:alpha val="32000"/>
                    </a:prstClr>
                  </a:outerShdw>
                </a:effectLst>
              </a:rPr>
              <a:t>First question pertained to marriage – (Chapter 7)</a:t>
            </a:r>
          </a:p>
          <a:p>
            <a:pPr marL="457200" indent="-457200">
              <a:spcAft>
                <a:spcPts val="1200"/>
              </a:spcAft>
              <a:buClr>
                <a:srgbClr val="DF930C">
                  <a:lumMod val="75000"/>
                </a:srgbClr>
              </a:buClr>
              <a:buFont typeface="Wingdings 2" pitchFamily="18" charset="2"/>
              <a:buChar char="è"/>
            </a:pPr>
            <a:r>
              <a:rPr lang="en-US" sz="2600" dirty="0">
                <a:solidFill>
                  <a:srgbClr val="000000"/>
                </a:solidFill>
                <a:effectLst>
                  <a:outerShdw blurRad="60007" dist="310007" dir="7680000" sy="30000" kx="1300200" algn="ctr" rotWithShape="0">
                    <a:prstClr val="black">
                      <a:alpha val="32000"/>
                    </a:prstClr>
                  </a:outerShdw>
                </a:effectLst>
              </a:rPr>
              <a:t>The second question dealt with eating meat offered to idols – (Chapters 8-10)</a:t>
            </a:r>
          </a:p>
          <a:p>
            <a:pPr marL="457200" indent="-457200">
              <a:spcAft>
                <a:spcPts val="1200"/>
              </a:spcAft>
              <a:buClr>
                <a:srgbClr val="DF930C">
                  <a:lumMod val="75000"/>
                </a:srgbClr>
              </a:buClr>
              <a:buFont typeface="Wingdings 2" pitchFamily="18" charset="2"/>
              <a:buChar char="è"/>
            </a:pPr>
            <a:r>
              <a:rPr lang="en-US" sz="2600" dirty="0">
                <a:solidFill>
                  <a:srgbClr val="000000"/>
                </a:solidFill>
                <a:effectLst>
                  <a:outerShdw blurRad="60007" dist="310007" dir="7680000" sy="30000" kx="1300200" algn="ctr" rotWithShape="0">
                    <a:prstClr val="black">
                      <a:alpha val="32000"/>
                    </a:prstClr>
                  </a:outerShdw>
                </a:effectLst>
              </a:rPr>
              <a:t>Chapters 11:2-16:4 deal with a variety of topics, </a:t>
            </a:r>
            <a:r>
              <a:rPr lang="en-US" sz="2600" dirty="0" smtClean="0">
                <a:solidFill>
                  <a:srgbClr val="000000"/>
                </a:solidFill>
                <a:effectLst>
                  <a:outerShdw blurRad="60007" dist="310007" dir="7680000" sy="30000" kx="1300200" algn="ctr" rotWithShape="0">
                    <a:prstClr val="black">
                      <a:alpha val="32000"/>
                    </a:prstClr>
                  </a:outerShdw>
                </a:effectLst>
              </a:rPr>
              <a:t>(headship, the Lord’s Supper &amp; miraculous s</a:t>
            </a:r>
            <a:r>
              <a:rPr lang="en-US" sz="2800" dirty="0" smtClean="0">
                <a:solidFill>
                  <a:srgbClr val="000000"/>
                </a:solidFill>
                <a:effectLst>
                  <a:outerShdw blurRad="60007" dist="310007" dir="7680000" sy="30000" kx="1300200" algn="ctr" rotWithShape="0">
                    <a:prstClr val="black">
                      <a:alpha val="32000"/>
                    </a:prstClr>
                  </a:outerShdw>
                </a:effectLst>
              </a:rPr>
              <a:t>piritual gifts –</a:t>
            </a:r>
          </a:p>
          <a:p>
            <a:pPr marL="457200" indent="-457200">
              <a:spcAft>
                <a:spcPts val="1200"/>
              </a:spcAft>
              <a:buClr>
                <a:srgbClr val="DF930C">
                  <a:lumMod val="75000"/>
                </a:srgbClr>
              </a:buClr>
              <a:buFont typeface="Wingdings 2" pitchFamily="18" charset="2"/>
              <a:buChar char="è"/>
            </a:pPr>
            <a:r>
              <a:rPr lang="en-US" sz="2800" dirty="0" smtClean="0">
                <a:solidFill>
                  <a:srgbClr val="000000"/>
                </a:solidFill>
                <a:effectLst>
                  <a:outerShdw blurRad="60007" dist="310007" dir="7680000" sy="30000" kx="1300200" algn="ctr" rotWithShape="0">
                    <a:prstClr val="black">
                      <a:alpha val="32000"/>
                    </a:prstClr>
                  </a:outerShdw>
                </a:effectLst>
              </a:rPr>
              <a:t>The resurrection – (15:1-58) </a:t>
            </a:r>
            <a:endParaRPr lang="en-US" sz="2800" dirty="0">
              <a:solidFill>
                <a:srgbClr val="000000"/>
              </a:solidFill>
              <a:effectLst>
                <a:outerShdw blurRad="60007" dist="310007" dir="7680000" sy="30000" kx="1300200" algn="ctr" rotWithShape="0">
                  <a:prstClr val="black">
                    <a:alpha val="32000"/>
                  </a:prstClr>
                </a:outerShdw>
              </a:effectLst>
            </a:endParaRPr>
          </a:p>
        </p:txBody>
      </p:sp>
      <p:sp>
        <p:nvSpPr>
          <p:cNvPr id="13" name="Rectangle 12"/>
          <p:cNvSpPr/>
          <p:nvPr/>
        </p:nvSpPr>
        <p:spPr>
          <a:xfrm>
            <a:off x="2895600" y="1752600"/>
            <a:ext cx="6054436" cy="584775"/>
          </a:xfrm>
          <a:prstGeom prst="rect">
            <a:avLst/>
          </a:prstGeom>
        </p:spPr>
        <p:txBody>
          <a:bodyPr wrap="square">
            <a:spAutoFit/>
          </a:bodyPr>
          <a:lstStyle/>
          <a:p>
            <a:pPr algn="ctr"/>
            <a:r>
              <a:rPr lang="en-US" sz="3200" dirty="0">
                <a:solidFill>
                  <a:srgbClr val="000000"/>
                </a:solidFill>
                <a:effectLst>
                  <a:outerShdw blurRad="60007" dist="310007" dir="7680000" sy="30000" kx="1300200" algn="ctr" rotWithShape="0">
                    <a:prstClr val="black">
                      <a:alpha val="32000"/>
                    </a:prstClr>
                  </a:outerShdw>
                </a:effectLst>
                <a:latin typeface="Dominican Small Caps" pitchFamily="2" charset="0"/>
              </a:rPr>
              <a:t>Answering Questions</a:t>
            </a:r>
          </a:p>
        </p:txBody>
      </p:sp>
      <p:sp>
        <p:nvSpPr>
          <p:cNvPr id="10" name="Rectangle 9"/>
          <p:cNvSpPr/>
          <p:nvPr/>
        </p:nvSpPr>
        <p:spPr>
          <a:xfrm>
            <a:off x="117764" y="-11438"/>
            <a:ext cx="7959436" cy="369332"/>
          </a:xfrm>
          <a:prstGeom prst="rect">
            <a:avLst/>
          </a:prstGeom>
        </p:spPr>
        <p:txBody>
          <a:bodyPr wrap="square">
            <a:spAutoFit/>
          </a:bodyPr>
          <a:lstStyle/>
          <a:p>
            <a:pPr>
              <a:defRPr/>
            </a:pP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Risen Christ – Our Hope</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 Corinthians 15:1-58</a:t>
            </a:r>
            <a:endParaRPr lang="en-US" b="1" i="1" dirty="0">
              <a:ln w="11430"/>
              <a:solidFill>
                <a:prstClr val="black"/>
              </a:solidFill>
              <a:effectLst>
                <a:glow rad="139700">
                  <a:prstClr val="white">
                    <a:alpha val="85000"/>
                  </a:prstClr>
                </a:glow>
                <a:outerShdw blurRad="50800" dist="39000" dir="5460000" algn="tl">
                  <a:srgbClr val="000000">
                    <a:alpha val="38000"/>
                  </a:srgbClr>
                </a:outerShdw>
              </a:effectLst>
            </a:endParaRPr>
          </a:p>
        </p:txBody>
      </p:sp>
      <p:sp>
        <p:nvSpPr>
          <p:cNvPr id="14" name="Rectangle 13"/>
          <p:cNvSpPr/>
          <p:nvPr/>
        </p:nvSpPr>
        <p:spPr>
          <a:xfrm>
            <a:off x="0" y="457200"/>
            <a:ext cx="9144000" cy="113877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Risen Christ – Our Hope” </a:t>
            </a:r>
          </a:p>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1 Corinthians 15:1-58</a:t>
            </a:r>
          </a:p>
        </p:txBody>
      </p:sp>
    </p:spTree>
    <p:extLst>
      <p:ext uri="{BB962C8B-B14F-4D97-AF65-F5344CB8AC3E}">
        <p14:creationId xmlns:p14="http://schemas.microsoft.com/office/powerpoint/2010/main" val="413121486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1"/>
          </a:xfrm>
          <a:prstGeom prst="rect">
            <a:avLst/>
          </a:prstGeom>
          <a:noFill/>
          <a:ln w="9525">
            <a:noFill/>
            <a:miter lim="800000"/>
            <a:headEnd/>
            <a:tailEnd/>
          </a:ln>
          <a:effectLst/>
        </p:spPr>
      </p:pic>
      <p:sp>
        <p:nvSpPr>
          <p:cNvPr id="2" name="Rectangle 1"/>
          <p:cNvSpPr/>
          <p:nvPr/>
        </p:nvSpPr>
        <p:spPr>
          <a:xfrm>
            <a:off x="1066800" y="500241"/>
            <a:ext cx="6858000" cy="4339650"/>
          </a:xfrm>
          <a:prstGeom prst="rect">
            <a:avLst/>
          </a:prstGeom>
        </p:spPr>
        <p:txBody>
          <a:bodyPr wrap="square">
            <a:spAutoFit/>
          </a:bodyPr>
          <a:lstStyle/>
          <a:p>
            <a:pPr algn="ctr"/>
            <a:r>
              <a:rPr lang="en-US" sz="2800" b="1" dirty="0">
                <a:effectLst>
                  <a:outerShdw blurRad="60007" dist="310007" dir="7680000" sy="30000" kx="1300200" algn="ctr" rotWithShape="0">
                    <a:prstClr val="black">
                      <a:alpha val="32000"/>
                    </a:prstClr>
                  </a:outerShdw>
                </a:effectLst>
              </a:rPr>
              <a:t>John 5:24-30 (NASB95) </a:t>
            </a:r>
            <a:r>
              <a:rPr lang="en-US" sz="2800" dirty="0">
                <a:effectLst>
                  <a:outerShdw blurRad="60007" dist="310007" dir="7680000" sy="30000" kx="1300200" algn="ctr" rotWithShape="0">
                    <a:prstClr val="black">
                      <a:alpha val="32000"/>
                    </a:prstClr>
                  </a:outerShdw>
                </a:effectLst>
              </a:rPr>
              <a:t/>
            </a:r>
            <a:br>
              <a:rPr lang="en-US" sz="2800" dirty="0">
                <a:effectLst>
                  <a:outerShdw blurRad="60007" dist="310007" dir="7680000" sy="30000" kx="1300200" algn="ctr" rotWithShape="0">
                    <a:prstClr val="black">
                      <a:alpha val="32000"/>
                    </a:prstClr>
                  </a:outerShdw>
                </a:effectLst>
              </a:rPr>
            </a:br>
            <a:r>
              <a:rPr lang="en-US" sz="3100" baseline="30000" dirty="0" smtClean="0">
                <a:effectLst>
                  <a:outerShdw blurRad="60007" dist="310007" dir="7680000" sy="30000" kx="1300200" algn="ctr" rotWithShape="0">
                    <a:prstClr val="black">
                      <a:alpha val="32000"/>
                    </a:prstClr>
                  </a:outerShdw>
                </a:effectLst>
              </a:rPr>
              <a:t>29 </a:t>
            </a:r>
            <a:r>
              <a:rPr lang="en-US" sz="3100" dirty="0">
                <a:effectLst>
                  <a:outerShdw blurRad="60007" dist="310007" dir="7680000" sy="30000" kx="1300200" algn="ctr" rotWithShape="0">
                    <a:prstClr val="black">
                      <a:alpha val="32000"/>
                    </a:prstClr>
                  </a:outerShdw>
                </a:effectLst>
              </a:rPr>
              <a:t>and will come forth; those who did the good </a:t>
            </a:r>
            <a:r>
              <a:rPr lang="en-US" sz="3100" i="1" dirty="0">
                <a:effectLst>
                  <a:outerShdw blurRad="60007" dist="310007" dir="7680000" sy="30000" kx="1300200" algn="ctr" rotWithShape="0">
                    <a:prstClr val="black">
                      <a:alpha val="32000"/>
                    </a:prstClr>
                  </a:outerShdw>
                </a:effectLst>
              </a:rPr>
              <a:t>deeds</a:t>
            </a:r>
            <a:r>
              <a:rPr lang="en-US" sz="3100" dirty="0">
                <a:effectLst>
                  <a:outerShdw blurRad="60007" dist="310007" dir="7680000" sy="30000" kx="1300200" algn="ctr" rotWithShape="0">
                    <a:prstClr val="black">
                      <a:alpha val="32000"/>
                    </a:prstClr>
                  </a:outerShdw>
                </a:effectLst>
              </a:rPr>
              <a:t> to a resurrection of life, those who committed the evil </a:t>
            </a:r>
            <a:r>
              <a:rPr lang="en-US" sz="3100" i="1" dirty="0">
                <a:effectLst>
                  <a:outerShdw blurRad="60007" dist="310007" dir="7680000" sy="30000" kx="1300200" algn="ctr" rotWithShape="0">
                    <a:prstClr val="black">
                      <a:alpha val="32000"/>
                    </a:prstClr>
                  </a:outerShdw>
                </a:effectLst>
              </a:rPr>
              <a:t>deeds</a:t>
            </a:r>
            <a:r>
              <a:rPr lang="en-US" sz="3100" dirty="0">
                <a:effectLst>
                  <a:outerShdw blurRad="60007" dist="310007" dir="7680000" sy="30000" kx="1300200" algn="ctr" rotWithShape="0">
                    <a:prstClr val="black">
                      <a:alpha val="32000"/>
                    </a:prstClr>
                  </a:outerShdw>
                </a:effectLst>
              </a:rPr>
              <a:t> to a resurrection of judgment. </a:t>
            </a:r>
            <a:r>
              <a:rPr lang="en-US" sz="3100" baseline="30000" dirty="0" smtClean="0">
                <a:effectLst>
                  <a:outerShdw blurRad="60007" dist="310007" dir="7680000" sy="30000" kx="1300200" algn="ctr" rotWithShape="0">
                    <a:prstClr val="black">
                      <a:alpha val="32000"/>
                    </a:prstClr>
                  </a:outerShdw>
                </a:effectLst>
              </a:rPr>
              <a:t>30 </a:t>
            </a:r>
            <a:r>
              <a:rPr lang="en-US" sz="3100" dirty="0">
                <a:effectLst>
                  <a:outerShdw blurRad="60007" dist="310007" dir="7680000" sy="30000" kx="1300200" algn="ctr" rotWithShape="0">
                    <a:prstClr val="black">
                      <a:alpha val="32000"/>
                    </a:prstClr>
                  </a:outerShdw>
                </a:effectLst>
              </a:rPr>
              <a:t>"I can do nothing on My own initiative. As I hear, I judge; and My judgment is just, because I do not seek My own will, but the will of Him who sent Me. </a:t>
            </a:r>
          </a:p>
        </p:txBody>
      </p:sp>
    </p:spTree>
    <p:extLst>
      <p:ext uri="{BB962C8B-B14F-4D97-AF65-F5344CB8AC3E}">
        <p14:creationId xmlns:p14="http://schemas.microsoft.com/office/powerpoint/2010/main" val="96742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3" cstate="print"/>
          <a:srcRect/>
          <a:stretch>
            <a:fillRect/>
          </a:stretch>
        </p:blipFill>
        <p:spPr bwMode="auto">
          <a:xfrm>
            <a:off x="1" y="1389356"/>
            <a:ext cx="4190999" cy="5468644"/>
          </a:xfrm>
          <a:prstGeom prst="rect">
            <a:avLst/>
          </a:prstGeom>
          <a:noFill/>
          <a:ln w="9525">
            <a:noFill/>
            <a:miter lim="800000"/>
            <a:headEnd/>
            <a:tailEnd/>
          </a:ln>
          <a:effectLst/>
        </p:spPr>
      </p:pic>
      <p:sp>
        <p:nvSpPr>
          <p:cNvPr id="12" name="Round Diagonal Corner Rectangle 11"/>
          <p:cNvSpPr/>
          <p:nvPr/>
        </p:nvSpPr>
        <p:spPr>
          <a:xfrm>
            <a:off x="2743200" y="1600200"/>
            <a:ext cx="6172200" cy="5105401"/>
          </a:xfrm>
          <a:prstGeom prst="round2DiagRect">
            <a:avLst/>
          </a:prstGeom>
          <a:solidFill>
            <a:srgbClr val="FFE0C1">
              <a:alpha val="8902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3" name="Rectangle 2"/>
          <p:cNvSpPr/>
          <p:nvPr/>
        </p:nvSpPr>
        <p:spPr>
          <a:xfrm>
            <a:off x="2819400" y="2438400"/>
            <a:ext cx="6019800" cy="4247317"/>
          </a:xfrm>
          <a:prstGeom prst="rect">
            <a:avLst/>
          </a:prstGeom>
        </p:spPr>
        <p:txBody>
          <a:bodyPr wrap="square">
            <a:spAutoFit/>
          </a:bodyPr>
          <a:lstStyle/>
          <a:p>
            <a:pPr marL="457200" indent="-457200">
              <a:spcAft>
                <a:spcPts val="1200"/>
              </a:spcAft>
              <a:buClr>
                <a:srgbClr val="DF930C">
                  <a:lumMod val="75000"/>
                </a:srgbClr>
              </a:buClr>
              <a:buFont typeface="Wingdings 2" pitchFamily="18" charset="2"/>
              <a:buChar char="è"/>
            </a:pPr>
            <a:r>
              <a:rPr lang="en-US" sz="2400" dirty="0">
                <a:solidFill>
                  <a:srgbClr val="000000"/>
                </a:solidFill>
                <a:effectLst>
                  <a:outerShdw blurRad="60007" dist="310007" dir="7680000" sy="30000" kx="1300200" algn="ctr" rotWithShape="0">
                    <a:prstClr val="black">
                      <a:alpha val="32000"/>
                    </a:prstClr>
                  </a:outerShdw>
                </a:effectLst>
              </a:rPr>
              <a:t>They had accepted a gospel message that taught the resurrection of Christ. (15:1-4)  </a:t>
            </a:r>
            <a:endParaRPr lang="en-US" sz="2400" dirty="0" smtClean="0">
              <a:solidFill>
                <a:srgbClr val="000000"/>
              </a:solidFill>
              <a:effectLst>
                <a:outerShdw blurRad="60007" dist="310007" dir="7680000" sy="30000" kx="1300200" algn="ctr" rotWithShape="0">
                  <a:prstClr val="black">
                    <a:alpha val="32000"/>
                  </a:prstClr>
                </a:outerShdw>
              </a:effectLst>
            </a:endParaRPr>
          </a:p>
          <a:p>
            <a:pPr marL="457200" indent="-457200">
              <a:spcAft>
                <a:spcPts val="1200"/>
              </a:spcAft>
              <a:buClr>
                <a:srgbClr val="DF930C">
                  <a:lumMod val="75000"/>
                </a:srgb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rPr>
              <a:t>What </a:t>
            </a:r>
            <a:r>
              <a:rPr lang="en-US" sz="2400" dirty="0">
                <a:solidFill>
                  <a:srgbClr val="000000"/>
                </a:solidFill>
                <a:effectLst>
                  <a:outerShdw blurRad="60007" dist="310007" dir="7680000" sy="30000" kx="1300200" algn="ctr" rotWithShape="0">
                    <a:prstClr val="black">
                      <a:alpha val="32000"/>
                    </a:prstClr>
                  </a:outerShdw>
                </a:effectLst>
              </a:rPr>
              <a:t>some of them were denying was the bodily resurrection of believers. (15:12-13)  </a:t>
            </a:r>
            <a:endParaRPr lang="en-US" sz="2400" dirty="0" smtClean="0">
              <a:solidFill>
                <a:srgbClr val="000000"/>
              </a:solidFill>
              <a:effectLst>
                <a:outerShdw blurRad="60007" dist="310007" dir="7680000" sy="30000" kx="1300200" algn="ctr" rotWithShape="0">
                  <a:prstClr val="black">
                    <a:alpha val="32000"/>
                  </a:prstClr>
                </a:outerShdw>
              </a:effectLst>
            </a:endParaRPr>
          </a:p>
          <a:p>
            <a:pPr marL="457200" indent="-457200">
              <a:spcAft>
                <a:spcPts val="1200"/>
              </a:spcAft>
              <a:buClr>
                <a:srgbClr val="DF930C">
                  <a:lumMod val="75000"/>
                </a:srgb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rPr>
              <a:t>But </a:t>
            </a:r>
            <a:r>
              <a:rPr lang="en-US" sz="2400" dirty="0">
                <a:solidFill>
                  <a:srgbClr val="000000"/>
                </a:solidFill>
                <a:effectLst>
                  <a:outerShdw blurRad="60007" dist="310007" dir="7680000" sy="30000" kx="1300200" algn="ctr" rotWithShape="0">
                    <a:prstClr val="black">
                      <a:alpha val="32000"/>
                    </a:prstClr>
                  </a:outerShdw>
                </a:effectLst>
              </a:rPr>
              <a:t>Paul points out that such a position is contradictory. (</a:t>
            </a:r>
            <a:r>
              <a:rPr lang="en-US" sz="2400" dirty="0" smtClean="0">
                <a:solidFill>
                  <a:srgbClr val="000000"/>
                </a:solidFill>
                <a:effectLst>
                  <a:outerShdw blurRad="60007" dist="310007" dir="7680000" sy="30000" kx="1300200" algn="ctr" rotWithShape="0">
                    <a:prstClr val="black">
                      <a:alpha val="32000"/>
                    </a:prstClr>
                  </a:outerShdw>
                </a:effectLst>
              </a:rPr>
              <a:t>15:12-19)</a:t>
            </a:r>
          </a:p>
          <a:p>
            <a:pPr marL="457200" indent="-457200">
              <a:spcAft>
                <a:spcPts val="1200"/>
              </a:spcAft>
              <a:buClr>
                <a:srgbClr val="DF930C">
                  <a:lumMod val="75000"/>
                </a:srgbClr>
              </a:buClr>
              <a:buFont typeface="Wingdings 2" pitchFamily="18" charset="2"/>
              <a:buChar char="è"/>
            </a:pPr>
            <a:r>
              <a:rPr lang="en-US" sz="2400" dirty="0">
                <a:solidFill>
                  <a:srgbClr val="000000"/>
                </a:solidFill>
                <a:effectLst>
                  <a:outerShdw blurRad="60007" dist="310007" dir="7680000" sy="30000" kx="1300200" algn="ctr" rotWithShape="0">
                    <a:prstClr val="black">
                      <a:alpha val="32000"/>
                    </a:prstClr>
                  </a:outerShdw>
                </a:effectLst>
              </a:rPr>
              <a:t>There existed a group of Christians at Corinth, who were enthralled with the "wisdom of this world" (Chapters 1-3)</a:t>
            </a:r>
          </a:p>
        </p:txBody>
      </p:sp>
      <p:sp>
        <p:nvSpPr>
          <p:cNvPr id="10" name="Rectangle 9"/>
          <p:cNvSpPr/>
          <p:nvPr/>
        </p:nvSpPr>
        <p:spPr>
          <a:xfrm>
            <a:off x="2895600" y="1853625"/>
            <a:ext cx="6054436" cy="584775"/>
          </a:xfrm>
          <a:prstGeom prst="rect">
            <a:avLst/>
          </a:prstGeom>
        </p:spPr>
        <p:txBody>
          <a:bodyPr wrap="square">
            <a:spAutoFit/>
          </a:bodyPr>
          <a:lstStyle/>
          <a:p>
            <a:pPr algn="ctr"/>
            <a:r>
              <a:rPr lang="en-US" sz="3200" dirty="0">
                <a:solidFill>
                  <a:srgbClr val="000000"/>
                </a:solidFill>
                <a:effectLst>
                  <a:outerShdw blurRad="60007" dist="310007" dir="7680000" sy="30000" kx="1300200" algn="ctr" rotWithShape="0">
                    <a:prstClr val="black">
                      <a:alpha val="32000"/>
                    </a:prstClr>
                  </a:outerShdw>
                </a:effectLst>
                <a:latin typeface="Dominican Small Caps" pitchFamily="2" charset="0"/>
              </a:rPr>
              <a:t>The Problem At Corinth</a:t>
            </a:r>
          </a:p>
        </p:txBody>
      </p:sp>
      <p:sp>
        <p:nvSpPr>
          <p:cNvPr id="8" name="Rectangle 7"/>
          <p:cNvSpPr/>
          <p:nvPr/>
        </p:nvSpPr>
        <p:spPr>
          <a:xfrm>
            <a:off x="117764" y="-11438"/>
            <a:ext cx="7959436" cy="369332"/>
          </a:xfrm>
          <a:prstGeom prst="rect">
            <a:avLst/>
          </a:prstGeom>
        </p:spPr>
        <p:txBody>
          <a:bodyPr wrap="square">
            <a:spAutoFit/>
          </a:bodyPr>
          <a:lstStyle/>
          <a:p>
            <a:pPr>
              <a:defRPr/>
            </a:pP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Risen Christ – Our Hope</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 Corinthians 15:1-58</a:t>
            </a:r>
            <a:endParaRPr lang="en-US" b="1" i="1" dirty="0">
              <a:ln w="11430"/>
              <a:solidFill>
                <a:prstClr val="black"/>
              </a:solidFill>
              <a:effectLst>
                <a:glow rad="139700">
                  <a:prstClr val="white">
                    <a:alpha val="85000"/>
                  </a:prstClr>
                </a:glow>
                <a:outerShdw blurRad="50800" dist="39000" dir="5460000" algn="tl">
                  <a:srgbClr val="000000">
                    <a:alpha val="38000"/>
                  </a:srgbClr>
                </a:outerShdw>
              </a:effectLst>
            </a:endParaRPr>
          </a:p>
        </p:txBody>
      </p:sp>
      <p:sp>
        <p:nvSpPr>
          <p:cNvPr id="13" name="Rectangle 12"/>
          <p:cNvSpPr/>
          <p:nvPr/>
        </p:nvSpPr>
        <p:spPr>
          <a:xfrm>
            <a:off x="0" y="457200"/>
            <a:ext cx="9144000" cy="113877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Risen Christ – Our Hope” </a:t>
            </a:r>
          </a:p>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1 Corinthians 15:1-58</a:t>
            </a:r>
          </a:p>
        </p:txBody>
      </p:sp>
    </p:spTree>
    <p:extLst>
      <p:ext uri="{BB962C8B-B14F-4D97-AF65-F5344CB8AC3E}">
        <p14:creationId xmlns:p14="http://schemas.microsoft.com/office/powerpoint/2010/main" val="16172316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3" cstate="print"/>
          <a:srcRect/>
          <a:stretch>
            <a:fillRect/>
          </a:stretch>
        </p:blipFill>
        <p:spPr bwMode="auto">
          <a:xfrm>
            <a:off x="1" y="1389356"/>
            <a:ext cx="4190999" cy="5468644"/>
          </a:xfrm>
          <a:prstGeom prst="rect">
            <a:avLst/>
          </a:prstGeom>
          <a:noFill/>
          <a:ln w="9525">
            <a:noFill/>
            <a:miter lim="800000"/>
            <a:headEnd/>
            <a:tailEnd/>
          </a:ln>
          <a:effectLst/>
        </p:spPr>
      </p:pic>
      <p:sp>
        <p:nvSpPr>
          <p:cNvPr id="12" name="Round Diagonal Corner Rectangle 11"/>
          <p:cNvSpPr/>
          <p:nvPr/>
        </p:nvSpPr>
        <p:spPr>
          <a:xfrm>
            <a:off x="2743200" y="1600200"/>
            <a:ext cx="6172200" cy="5105401"/>
          </a:xfrm>
          <a:prstGeom prst="round2DiagRect">
            <a:avLst/>
          </a:prstGeom>
          <a:solidFill>
            <a:srgbClr val="FFE0C1">
              <a:alpha val="8902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10" name="Rectangle 9"/>
          <p:cNvSpPr/>
          <p:nvPr/>
        </p:nvSpPr>
        <p:spPr>
          <a:xfrm>
            <a:off x="2895600" y="1853625"/>
            <a:ext cx="6054436" cy="584775"/>
          </a:xfrm>
          <a:prstGeom prst="rect">
            <a:avLst/>
          </a:prstGeom>
        </p:spPr>
        <p:txBody>
          <a:bodyPr wrap="square">
            <a:spAutoFit/>
          </a:bodyPr>
          <a:lstStyle/>
          <a:p>
            <a:pPr algn="ctr"/>
            <a:r>
              <a:rPr lang="en-US" sz="3200" dirty="0">
                <a:solidFill>
                  <a:srgbClr val="000000"/>
                </a:solidFill>
                <a:effectLst>
                  <a:outerShdw blurRad="60007" dist="310007" dir="7680000" sy="30000" kx="1300200" algn="ctr" rotWithShape="0">
                    <a:prstClr val="black">
                      <a:alpha val="32000"/>
                    </a:prstClr>
                  </a:outerShdw>
                </a:effectLst>
                <a:latin typeface="Dominican Small Caps" pitchFamily="2" charset="0"/>
              </a:rPr>
              <a:t>The Problem At Corinth</a:t>
            </a:r>
          </a:p>
        </p:txBody>
      </p:sp>
      <p:sp>
        <p:nvSpPr>
          <p:cNvPr id="8" name="Rectangle 7"/>
          <p:cNvSpPr/>
          <p:nvPr/>
        </p:nvSpPr>
        <p:spPr>
          <a:xfrm>
            <a:off x="117764" y="-11438"/>
            <a:ext cx="7959436" cy="369332"/>
          </a:xfrm>
          <a:prstGeom prst="rect">
            <a:avLst/>
          </a:prstGeom>
        </p:spPr>
        <p:txBody>
          <a:bodyPr wrap="square">
            <a:spAutoFit/>
          </a:bodyPr>
          <a:lstStyle/>
          <a:p>
            <a:pPr>
              <a:defRPr/>
            </a:pP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Risen Christ – Our Hope</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 Corinthians 15:1-58</a:t>
            </a:r>
            <a:endParaRPr lang="en-US" b="1" i="1" dirty="0">
              <a:ln w="11430"/>
              <a:solidFill>
                <a:prstClr val="black"/>
              </a:solidFill>
              <a:effectLst>
                <a:glow rad="139700">
                  <a:prstClr val="white">
                    <a:alpha val="85000"/>
                  </a:prstClr>
                </a:glow>
                <a:outerShdw blurRad="50800" dist="39000" dir="5460000" algn="tl">
                  <a:srgbClr val="000000">
                    <a:alpha val="38000"/>
                  </a:srgbClr>
                </a:outerShdw>
              </a:effectLst>
            </a:endParaRPr>
          </a:p>
        </p:txBody>
      </p:sp>
      <p:sp>
        <p:nvSpPr>
          <p:cNvPr id="13" name="Rectangle 12"/>
          <p:cNvSpPr/>
          <p:nvPr/>
        </p:nvSpPr>
        <p:spPr>
          <a:xfrm>
            <a:off x="0" y="457200"/>
            <a:ext cx="9144000" cy="113877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“The Risen Christ – Our Hope” </a:t>
            </a:r>
          </a:p>
          <a:p>
            <a:pPr algn="ctr"/>
            <a:r>
              <a:rPr lang="en-US" sz="3400" b="1" dirty="0" smtClean="0">
                <a:ln w="11430"/>
                <a:solidFill>
                  <a:prstClr val="black"/>
                </a:solidFill>
                <a:effectLst>
                  <a:glow rad="139700">
                    <a:prstClr val="white">
                      <a:alpha val="85000"/>
                    </a:prstClr>
                  </a:glow>
                  <a:outerShdw blurRad="50800" dist="39000" dir="5460000" algn="tl">
                    <a:srgbClr val="000000">
                      <a:alpha val="38000"/>
                    </a:srgbClr>
                  </a:outerShdw>
                </a:effectLst>
                <a:latin typeface="Dominican Small Caps" pitchFamily="2" charset="0"/>
              </a:rPr>
              <a:t>1 Corinthians 15:1-58</a:t>
            </a:r>
          </a:p>
        </p:txBody>
      </p:sp>
      <p:sp>
        <p:nvSpPr>
          <p:cNvPr id="2" name="Rectangle 1"/>
          <p:cNvSpPr/>
          <p:nvPr/>
        </p:nvSpPr>
        <p:spPr>
          <a:xfrm>
            <a:off x="2854036" y="2496465"/>
            <a:ext cx="5908964" cy="3970318"/>
          </a:xfrm>
          <a:prstGeom prst="rect">
            <a:avLst/>
          </a:prstGeom>
        </p:spPr>
        <p:txBody>
          <a:bodyPr wrap="square">
            <a:spAutoFit/>
          </a:bodyPr>
          <a:lstStyle/>
          <a:p>
            <a:pPr algn="ctr"/>
            <a:r>
              <a:rPr lang="en-US" sz="2800" dirty="0" smtClean="0">
                <a:effectLst>
                  <a:outerShdw blurRad="60007" dist="310007" dir="7680000" sy="30000" kx="1300200" algn="ctr" rotWithShape="0">
                    <a:prstClr val="black">
                      <a:alpha val="32000"/>
                    </a:prstClr>
                  </a:outerShdw>
                </a:effectLst>
              </a:rPr>
              <a:t>“In </a:t>
            </a:r>
            <a:r>
              <a:rPr lang="en-US" sz="2800" dirty="0">
                <a:effectLst>
                  <a:outerShdw blurRad="60007" dist="310007" dir="7680000" sy="30000" kx="1300200" algn="ctr" rotWithShape="0">
                    <a:prstClr val="black">
                      <a:alpha val="32000"/>
                    </a:prstClr>
                  </a:outerShdw>
                </a:effectLst>
              </a:rPr>
              <a:t>the eyes of the Greeks the body was the prison-house of the soul, and death was a release of the soul from its captivity.  The resurrection of the body, therefore, was regarded by them as a calamity rather than as a blessing, and so contrary to all sound philosophy as to excite ridicule. (Acts 17:32</a:t>
            </a:r>
            <a:r>
              <a:rPr lang="en-US" sz="2800" dirty="0" smtClean="0">
                <a:effectLst>
                  <a:outerShdw blurRad="60007" dist="310007" dir="7680000" sy="30000" kx="1300200" algn="ctr" rotWithShape="0">
                    <a:prstClr val="black">
                      <a:alpha val="32000"/>
                    </a:prstClr>
                  </a:outerShdw>
                </a:effectLst>
              </a:rPr>
              <a:t>)” - </a:t>
            </a:r>
            <a:r>
              <a:rPr lang="en-US" sz="2800" dirty="0" err="1" smtClean="0">
                <a:effectLst>
                  <a:outerShdw blurRad="60007" dist="310007" dir="7680000" sy="30000" kx="1300200" algn="ctr" rotWithShape="0">
                    <a:prstClr val="black">
                      <a:alpha val="32000"/>
                    </a:prstClr>
                  </a:outerShdw>
                </a:effectLst>
              </a:rPr>
              <a:t>McGarvey</a:t>
            </a:r>
            <a:r>
              <a:rPr lang="en-US" sz="2800" dirty="0" smtClean="0">
                <a:effectLst>
                  <a:outerShdw blurRad="60007" dist="310007" dir="7680000" sy="30000" kx="1300200" algn="ctr" rotWithShape="0">
                    <a:prstClr val="black">
                      <a:alpha val="32000"/>
                    </a:prstClr>
                  </a:outerShdw>
                </a:effectLst>
              </a:rPr>
              <a:t> - (p</a:t>
            </a:r>
            <a:r>
              <a:rPr lang="en-US" sz="2800" dirty="0">
                <a:effectLst>
                  <a:outerShdw blurRad="60007" dist="310007" dir="7680000" sy="30000" kx="1300200" algn="ctr" rotWithShape="0">
                    <a:prstClr val="black">
                      <a:alpha val="32000"/>
                    </a:prstClr>
                  </a:outerShdw>
                </a:effectLst>
              </a:rPr>
              <a:t>. 145</a:t>
            </a:r>
            <a:r>
              <a:rPr lang="en-US" sz="2800" dirty="0" smtClean="0">
                <a:effectLst>
                  <a:outerShdw blurRad="60007" dist="310007" dir="7680000" sy="30000" kx="1300200" algn="ctr" rotWithShape="0">
                    <a:prstClr val="black">
                      <a:alpha val="32000"/>
                    </a:prstClr>
                  </a:outerShdw>
                </a:effectLst>
              </a:rPr>
              <a:t>)</a:t>
            </a:r>
            <a:endParaRPr lang="en-US" sz="2800"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400432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0" y="1066800"/>
            <a:ext cx="9144000" cy="5791201"/>
          </a:xfrm>
          <a:prstGeom prst="rect">
            <a:avLst/>
          </a:prstGeom>
          <a:noFill/>
          <a:ln w="9525">
            <a:noFill/>
            <a:miter lim="800000"/>
            <a:headEnd/>
            <a:tailEnd/>
          </a:ln>
          <a:effectLst/>
        </p:spPr>
      </p:pic>
      <p:sp>
        <p:nvSpPr>
          <p:cNvPr id="4" name="Rectangle 3"/>
          <p:cNvSpPr/>
          <p:nvPr/>
        </p:nvSpPr>
        <p:spPr>
          <a:xfrm>
            <a:off x="0" y="435114"/>
            <a:ext cx="91440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The Gospel Paul Preached (1-11)</a:t>
            </a:r>
            <a:endParaRPr lang="en-US" sz="40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
        <p:nvSpPr>
          <p:cNvPr id="7" name="Rectangle 6"/>
          <p:cNvSpPr/>
          <p:nvPr/>
        </p:nvSpPr>
        <p:spPr>
          <a:xfrm>
            <a:off x="117764" y="-11438"/>
            <a:ext cx="7959436" cy="369332"/>
          </a:xfrm>
          <a:prstGeom prst="rect">
            <a:avLst/>
          </a:prstGeom>
        </p:spPr>
        <p:txBody>
          <a:bodyPr wrap="square">
            <a:spAutoFit/>
          </a:bodyPr>
          <a:lstStyle/>
          <a:p>
            <a:pPr>
              <a:defRPr/>
            </a:pP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Risen Christ – Our Hope</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 Corinthians 15:1-58</a:t>
            </a:r>
            <a:endParaRPr lang="en-US" b="1" i="1" dirty="0">
              <a:ln w="11430"/>
              <a:solidFill>
                <a:prstClr val="black"/>
              </a:solidFill>
              <a:effectLst>
                <a:glow rad="139700">
                  <a:prstClr val="white">
                    <a:alpha val="85000"/>
                  </a:prstClr>
                </a:glow>
                <a:outerShdw blurRad="50800" dist="39000" dir="5460000" algn="tl">
                  <a:srgbClr val="000000">
                    <a:alpha val="38000"/>
                  </a:srgbClr>
                </a:outerShdw>
              </a:effectLst>
            </a:endParaRPr>
          </a:p>
        </p:txBody>
      </p:sp>
      <p:sp>
        <p:nvSpPr>
          <p:cNvPr id="3" name="Rectangle 2"/>
          <p:cNvSpPr/>
          <p:nvPr/>
        </p:nvSpPr>
        <p:spPr>
          <a:xfrm>
            <a:off x="1066800" y="1371600"/>
            <a:ext cx="6858000" cy="4154984"/>
          </a:xfrm>
          <a:prstGeom prst="rect">
            <a:avLst/>
          </a:prstGeom>
        </p:spPr>
        <p:txBody>
          <a:bodyPr wrap="square">
            <a:spAutoFit/>
          </a:bodyPr>
          <a:lstStyle/>
          <a:p>
            <a:pPr algn="ctr"/>
            <a:r>
              <a:rPr lang="en-US" sz="2400" b="1" dirty="0">
                <a:effectLst>
                  <a:outerShdw blurRad="60007" dist="310007" dir="7680000" sy="30000" kx="1300200" algn="ctr" rotWithShape="0">
                    <a:prstClr val="black">
                      <a:alpha val="32000"/>
                    </a:prstClr>
                  </a:outerShdw>
                </a:effectLst>
              </a:rPr>
              <a:t>1 Corinthians 15:1-11 (NKJV) </a:t>
            </a:r>
            <a:r>
              <a:rPr lang="en-US" sz="2400" dirty="0">
                <a:effectLst>
                  <a:outerShdw blurRad="60007" dist="310007" dir="7680000" sy="30000" kx="1300200" algn="ctr" rotWithShape="0">
                    <a:prstClr val="black">
                      <a:alpha val="32000"/>
                    </a:prstClr>
                  </a:outerShdw>
                </a:effectLst>
              </a:rPr>
              <a:t/>
            </a:r>
            <a:br>
              <a:rPr lang="en-US" sz="2400" dirty="0">
                <a:effectLst>
                  <a:outerShdw blurRad="60007" dist="310007" dir="7680000" sy="30000" kx="1300200" algn="ctr" rotWithShape="0">
                    <a:prstClr val="black">
                      <a:alpha val="32000"/>
                    </a:prstClr>
                  </a:outerShdw>
                </a:effectLst>
              </a:rPr>
            </a:br>
            <a:r>
              <a:rPr lang="en-US" sz="2400" baseline="30000" dirty="0">
                <a:effectLst>
                  <a:outerShdw blurRad="60007" dist="310007" dir="7680000" sy="30000" kx="1300200" algn="ctr" rotWithShape="0">
                    <a:prstClr val="black">
                      <a:alpha val="32000"/>
                    </a:prstClr>
                  </a:outerShdw>
                </a:effectLst>
              </a:rPr>
              <a:t>1 </a:t>
            </a:r>
            <a:r>
              <a:rPr lang="en-US" sz="2400" dirty="0">
                <a:effectLst>
                  <a:outerShdw blurRad="60007" dist="310007" dir="7680000" sy="30000" kx="1300200" algn="ctr" rotWithShape="0">
                    <a:prstClr val="black">
                      <a:alpha val="32000"/>
                    </a:prstClr>
                  </a:outerShdw>
                </a:effectLst>
              </a:rPr>
              <a:t>Moreover, brethren, I declare to you the gospel which I preached to you, which also you received and in which you stand, </a:t>
            </a:r>
            <a:r>
              <a:rPr lang="en-US" sz="2400" baseline="30000" dirty="0" smtClean="0">
                <a:effectLst>
                  <a:outerShdw blurRad="60007" dist="310007" dir="7680000" sy="30000" kx="1300200" algn="ctr" rotWithShape="0">
                    <a:prstClr val="black">
                      <a:alpha val="32000"/>
                    </a:prstClr>
                  </a:outerShdw>
                </a:effectLst>
              </a:rPr>
              <a:t>2 </a:t>
            </a:r>
            <a:r>
              <a:rPr lang="en-US" sz="2400" dirty="0">
                <a:effectLst>
                  <a:outerShdw blurRad="60007" dist="310007" dir="7680000" sy="30000" kx="1300200" algn="ctr" rotWithShape="0">
                    <a:prstClr val="black">
                      <a:alpha val="32000"/>
                    </a:prstClr>
                  </a:outerShdw>
                </a:effectLst>
              </a:rPr>
              <a:t>by which also you are saved, if you hold fast that word which I preached to you--unless you believed in vain. </a:t>
            </a:r>
            <a:r>
              <a:rPr lang="en-US" sz="2400" baseline="30000" dirty="0" smtClean="0">
                <a:effectLst>
                  <a:outerShdw blurRad="60007" dist="310007" dir="7680000" sy="30000" kx="1300200" algn="ctr" rotWithShape="0">
                    <a:prstClr val="black">
                      <a:alpha val="32000"/>
                    </a:prstClr>
                  </a:outerShdw>
                </a:effectLst>
              </a:rPr>
              <a:t>3 </a:t>
            </a:r>
            <a:r>
              <a:rPr lang="en-US" sz="2400" dirty="0">
                <a:effectLst>
                  <a:outerShdw blurRad="60007" dist="310007" dir="7680000" sy="30000" kx="1300200" algn="ctr" rotWithShape="0">
                    <a:prstClr val="black">
                      <a:alpha val="32000"/>
                    </a:prstClr>
                  </a:outerShdw>
                </a:effectLst>
              </a:rPr>
              <a:t>For I delivered to you first of all that which I also received: that Christ died for our sins according to the Scriptures, </a:t>
            </a:r>
            <a:r>
              <a:rPr lang="en-US" sz="2400" baseline="30000" dirty="0" smtClean="0">
                <a:effectLst>
                  <a:outerShdw blurRad="60007" dist="310007" dir="7680000" sy="30000" kx="1300200" algn="ctr" rotWithShape="0">
                    <a:prstClr val="black">
                      <a:alpha val="32000"/>
                    </a:prstClr>
                  </a:outerShdw>
                </a:effectLst>
              </a:rPr>
              <a:t>4 </a:t>
            </a:r>
            <a:r>
              <a:rPr lang="en-US" sz="2400" dirty="0">
                <a:effectLst>
                  <a:outerShdw blurRad="60007" dist="310007" dir="7680000" sy="30000" kx="1300200" algn="ctr" rotWithShape="0">
                    <a:prstClr val="black">
                      <a:alpha val="32000"/>
                    </a:prstClr>
                  </a:outerShdw>
                </a:effectLst>
              </a:rPr>
              <a:t>and that He was buried, and that He rose again the third day according to the Scriptures, </a:t>
            </a:r>
          </a:p>
        </p:txBody>
      </p:sp>
    </p:spTree>
    <p:extLst>
      <p:ext uri="{BB962C8B-B14F-4D97-AF65-F5344CB8AC3E}">
        <p14:creationId xmlns:p14="http://schemas.microsoft.com/office/powerpoint/2010/main" val="31545319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0" y="1066800"/>
            <a:ext cx="9144000" cy="5791201"/>
          </a:xfrm>
          <a:prstGeom prst="rect">
            <a:avLst/>
          </a:prstGeom>
          <a:noFill/>
          <a:ln w="9525">
            <a:noFill/>
            <a:miter lim="800000"/>
            <a:headEnd/>
            <a:tailEnd/>
          </a:ln>
          <a:effectLst/>
        </p:spPr>
      </p:pic>
      <p:sp>
        <p:nvSpPr>
          <p:cNvPr id="4" name="Rectangle 3"/>
          <p:cNvSpPr/>
          <p:nvPr/>
        </p:nvSpPr>
        <p:spPr>
          <a:xfrm>
            <a:off x="0" y="435114"/>
            <a:ext cx="91440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The Gospel Paul Preached (1-11)</a:t>
            </a:r>
            <a:endParaRPr lang="en-US" sz="40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
        <p:nvSpPr>
          <p:cNvPr id="7" name="Rectangle 6"/>
          <p:cNvSpPr/>
          <p:nvPr/>
        </p:nvSpPr>
        <p:spPr>
          <a:xfrm>
            <a:off x="117764" y="-11438"/>
            <a:ext cx="7959436" cy="369332"/>
          </a:xfrm>
          <a:prstGeom prst="rect">
            <a:avLst/>
          </a:prstGeom>
        </p:spPr>
        <p:txBody>
          <a:bodyPr wrap="square">
            <a:spAutoFit/>
          </a:bodyPr>
          <a:lstStyle/>
          <a:p>
            <a:pPr>
              <a:defRPr/>
            </a:pP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Risen Christ – Our Hope</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 Corinthians 15:1-58</a:t>
            </a:r>
            <a:endParaRPr lang="en-US" b="1" i="1" dirty="0">
              <a:ln w="11430"/>
              <a:solidFill>
                <a:prstClr val="black"/>
              </a:solidFill>
              <a:effectLst>
                <a:glow rad="139700">
                  <a:prstClr val="white">
                    <a:alpha val="85000"/>
                  </a:prstClr>
                </a:glow>
                <a:outerShdw blurRad="50800" dist="39000" dir="5460000" algn="tl">
                  <a:srgbClr val="000000">
                    <a:alpha val="38000"/>
                  </a:srgbClr>
                </a:outerShdw>
              </a:effectLst>
            </a:endParaRPr>
          </a:p>
        </p:txBody>
      </p:sp>
      <p:sp>
        <p:nvSpPr>
          <p:cNvPr id="3" name="Rectangle 2"/>
          <p:cNvSpPr/>
          <p:nvPr/>
        </p:nvSpPr>
        <p:spPr>
          <a:xfrm>
            <a:off x="1066800" y="1371600"/>
            <a:ext cx="6858000" cy="4154984"/>
          </a:xfrm>
          <a:prstGeom prst="rect">
            <a:avLst/>
          </a:prstGeom>
        </p:spPr>
        <p:txBody>
          <a:bodyPr wrap="square">
            <a:spAutoFit/>
          </a:bodyPr>
          <a:lstStyle/>
          <a:p>
            <a:pPr algn="ctr"/>
            <a:r>
              <a:rPr lang="en-US" sz="2400" b="1" dirty="0">
                <a:effectLst>
                  <a:outerShdw blurRad="60007" dist="310007" dir="7680000" sy="30000" kx="1300200" algn="ctr" rotWithShape="0">
                    <a:prstClr val="black">
                      <a:alpha val="32000"/>
                    </a:prstClr>
                  </a:outerShdw>
                </a:effectLst>
              </a:rPr>
              <a:t>1 Corinthians 15:1-11 (NKJV) </a:t>
            </a:r>
            <a:r>
              <a:rPr lang="en-US" sz="2400" dirty="0">
                <a:effectLst>
                  <a:outerShdw blurRad="60007" dist="310007" dir="7680000" sy="30000" kx="1300200" algn="ctr" rotWithShape="0">
                    <a:prstClr val="black">
                      <a:alpha val="32000"/>
                    </a:prstClr>
                  </a:outerShdw>
                </a:effectLst>
              </a:rPr>
              <a:t/>
            </a:r>
            <a:br>
              <a:rPr lang="en-US" sz="2400" dirty="0">
                <a:effectLst>
                  <a:outerShdw blurRad="60007" dist="310007" dir="7680000" sy="30000" kx="1300200" algn="ctr" rotWithShape="0">
                    <a:prstClr val="black">
                      <a:alpha val="32000"/>
                    </a:prstClr>
                  </a:outerShdw>
                </a:effectLst>
              </a:rPr>
            </a:br>
            <a:r>
              <a:rPr lang="en-US" sz="2400" baseline="30000" dirty="0" smtClean="0">
                <a:effectLst>
                  <a:outerShdw blurRad="60007" dist="310007" dir="7680000" sy="30000" kx="1300200" algn="ctr" rotWithShape="0">
                    <a:prstClr val="black">
                      <a:alpha val="32000"/>
                    </a:prstClr>
                  </a:outerShdw>
                </a:effectLst>
              </a:rPr>
              <a:t>5 </a:t>
            </a:r>
            <a:r>
              <a:rPr lang="en-US" sz="2400" dirty="0">
                <a:effectLst>
                  <a:outerShdw blurRad="60007" dist="310007" dir="7680000" sy="30000" kx="1300200" algn="ctr" rotWithShape="0">
                    <a:prstClr val="black">
                      <a:alpha val="32000"/>
                    </a:prstClr>
                  </a:outerShdw>
                </a:effectLst>
              </a:rPr>
              <a:t>and that He was seen by </a:t>
            </a:r>
            <a:r>
              <a:rPr lang="en-US" sz="2400" dirty="0" err="1">
                <a:effectLst>
                  <a:outerShdw blurRad="60007" dist="310007" dir="7680000" sy="30000" kx="1300200" algn="ctr" rotWithShape="0">
                    <a:prstClr val="black">
                      <a:alpha val="32000"/>
                    </a:prstClr>
                  </a:outerShdw>
                </a:effectLst>
              </a:rPr>
              <a:t>Cephas</a:t>
            </a:r>
            <a:r>
              <a:rPr lang="en-US" sz="2400" dirty="0">
                <a:effectLst>
                  <a:outerShdw blurRad="60007" dist="310007" dir="7680000" sy="30000" kx="1300200" algn="ctr" rotWithShape="0">
                    <a:prstClr val="black">
                      <a:alpha val="32000"/>
                    </a:prstClr>
                  </a:outerShdw>
                </a:effectLst>
              </a:rPr>
              <a:t>, then by the twelve. </a:t>
            </a:r>
            <a:r>
              <a:rPr lang="en-US" sz="2400" baseline="30000" dirty="0" smtClean="0">
                <a:effectLst>
                  <a:outerShdw blurRad="60007" dist="310007" dir="7680000" sy="30000" kx="1300200" algn="ctr" rotWithShape="0">
                    <a:prstClr val="black">
                      <a:alpha val="32000"/>
                    </a:prstClr>
                  </a:outerShdw>
                </a:effectLst>
              </a:rPr>
              <a:t>6 </a:t>
            </a:r>
            <a:r>
              <a:rPr lang="en-US" sz="2400" dirty="0">
                <a:effectLst>
                  <a:outerShdw blurRad="60007" dist="310007" dir="7680000" sy="30000" kx="1300200" algn="ctr" rotWithShape="0">
                    <a:prstClr val="black">
                      <a:alpha val="32000"/>
                    </a:prstClr>
                  </a:outerShdw>
                </a:effectLst>
              </a:rPr>
              <a:t>After that He was seen by over five hundred brethren at once, of whom the greater part remain to the present, but some have fallen asleep. </a:t>
            </a:r>
            <a:r>
              <a:rPr lang="en-US" sz="2400" baseline="30000" dirty="0" smtClean="0">
                <a:effectLst>
                  <a:outerShdw blurRad="60007" dist="310007" dir="7680000" sy="30000" kx="1300200" algn="ctr" rotWithShape="0">
                    <a:prstClr val="black">
                      <a:alpha val="32000"/>
                    </a:prstClr>
                  </a:outerShdw>
                </a:effectLst>
              </a:rPr>
              <a:t>7 </a:t>
            </a:r>
            <a:r>
              <a:rPr lang="en-US" sz="2400" dirty="0">
                <a:effectLst>
                  <a:outerShdw blurRad="60007" dist="310007" dir="7680000" sy="30000" kx="1300200" algn="ctr" rotWithShape="0">
                    <a:prstClr val="black">
                      <a:alpha val="32000"/>
                    </a:prstClr>
                  </a:outerShdw>
                </a:effectLst>
              </a:rPr>
              <a:t>After that He was seen by James, then by all the apostles. </a:t>
            </a:r>
            <a:r>
              <a:rPr lang="en-US" sz="2400" baseline="30000" dirty="0" smtClean="0">
                <a:effectLst>
                  <a:outerShdw blurRad="60007" dist="310007" dir="7680000" sy="30000" kx="1300200" algn="ctr" rotWithShape="0">
                    <a:prstClr val="black">
                      <a:alpha val="32000"/>
                    </a:prstClr>
                  </a:outerShdw>
                </a:effectLst>
              </a:rPr>
              <a:t>8 </a:t>
            </a:r>
            <a:r>
              <a:rPr lang="en-US" sz="2400" dirty="0">
                <a:effectLst>
                  <a:outerShdw blurRad="60007" dist="310007" dir="7680000" sy="30000" kx="1300200" algn="ctr" rotWithShape="0">
                    <a:prstClr val="black">
                      <a:alpha val="32000"/>
                    </a:prstClr>
                  </a:outerShdw>
                </a:effectLst>
              </a:rPr>
              <a:t>Then last of all He was seen by me also, as by one born out of due time. </a:t>
            </a:r>
            <a:r>
              <a:rPr lang="en-US" sz="2400" baseline="30000" dirty="0" smtClean="0">
                <a:effectLst>
                  <a:outerShdw blurRad="60007" dist="310007" dir="7680000" sy="30000" kx="1300200" algn="ctr" rotWithShape="0">
                    <a:prstClr val="black">
                      <a:alpha val="32000"/>
                    </a:prstClr>
                  </a:outerShdw>
                </a:effectLst>
              </a:rPr>
              <a:t>9 </a:t>
            </a:r>
            <a:r>
              <a:rPr lang="en-US" sz="2400" dirty="0">
                <a:effectLst>
                  <a:outerShdw blurRad="60007" dist="310007" dir="7680000" sy="30000" kx="1300200" algn="ctr" rotWithShape="0">
                    <a:prstClr val="black">
                      <a:alpha val="32000"/>
                    </a:prstClr>
                  </a:outerShdw>
                </a:effectLst>
              </a:rPr>
              <a:t>For I am the least of the apostles, who am not worthy to be called an apostle, because I persecuted the church of God. </a:t>
            </a:r>
          </a:p>
        </p:txBody>
      </p:sp>
    </p:spTree>
    <p:extLst>
      <p:ext uri="{BB962C8B-B14F-4D97-AF65-F5344CB8AC3E}">
        <p14:creationId xmlns:p14="http://schemas.microsoft.com/office/powerpoint/2010/main" val="185375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0" y="1066800"/>
            <a:ext cx="9144000" cy="5791201"/>
          </a:xfrm>
          <a:prstGeom prst="rect">
            <a:avLst/>
          </a:prstGeom>
          <a:noFill/>
          <a:ln w="9525">
            <a:noFill/>
            <a:miter lim="800000"/>
            <a:headEnd/>
            <a:tailEnd/>
          </a:ln>
          <a:effectLst/>
        </p:spPr>
      </p:pic>
      <p:sp>
        <p:nvSpPr>
          <p:cNvPr id="4" name="Rectangle 3"/>
          <p:cNvSpPr/>
          <p:nvPr/>
        </p:nvSpPr>
        <p:spPr>
          <a:xfrm>
            <a:off x="0" y="435114"/>
            <a:ext cx="91440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The Gospel Paul Preached (1-11)</a:t>
            </a:r>
            <a:endParaRPr lang="en-US" sz="40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
        <p:nvSpPr>
          <p:cNvPr id="7" name="Rectangle 6"/>
          <p:cNvSpPr/>
          <p:nvPr/>
        </p:nvSpPr>
        <p:spPr>
          <a:xfrm>
            <a:off x="117764" y="-11438"/>
            <a:ext cx="7959436" cy="369332"/>
          </a:xfrm>
          <a:prstGeom prst="rect">
            <a:avLst/>
          </a:prstGeom>
        </p:spPr>
        <p:txBody>
          <a:bodyPr wrap="square">
            <a:spAutoFit/>
          </a:bodyPr>
          <a:lstStyle/>
          <a:p>
            <a:pPr>
              <a:defRPr/>
            </a:pP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Risen Christ – Our Hope</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 Corinthians 15:1-58</a:t>
            </a:r>
            <a:endParaRPr lang="en-US" b="1" i="1" dirty="0">
              <a:ln w="11430"/>
              <a:solidFill>
                <a:prstClr val="black"/>
              </a:solidFill>
              <a:effectLst>
                <a:glow rad="139700">
                  <a:prstClr val="white">
                    <a:alpha val="85000"/>
                  </a:prstClr>
                </a:glow>
                <a:outerShdw blurRad="50800" dist="39000" dir="5460000" algn="tl">
                  <a:srgbClr val="000000">
                    <a:alpha val="38000"/>
                  </a:srgbClr>
                </a:outerShdw>
              </a:effectLst>
            </a:endParaRPr>
          </a:p>
        </p:txBody>
      </p:sp>
      <p:sp>
        <p:nvSpPr>
          <p:cNvPr id="3" name="Rectangle 2"/>
          <p:cNvSpPr/>
          <p:nvPr/>
        </p:nvSpPr>
        <p:spPr>
          <a:xfrm>
            <a:off x="1066800" y="1371600"/>
            <a:ext cx="6858000" cy="3693319"/>
          </a:xfrm>
          <a:prstGeom prst="rect">
            <a:avLst/>
          </a:prstGeom>
        </p:spPr>
        <p:txBody>
          <a:bodyPr wrap="square">
            <a:spAutoFit/>
          </a:bodyPr>
          <a:lstStyle/>
          <a:p>
            <a:pPr algn="ctr"/>
            <a:r>
              <a:rPr lang="en-US" sz="2400" b="1" dirty="0">
                <a:effectLst>
                  <a:outerShdw blurRad="60007" dist="310007" dir="7680000" sy="30000" kx="1300200" algn="ctr" rotWithShape="0">
                    <a:prstClr val="black">
                      <a:alpha val="32000"/>
                    </a:prstClr>
                  </a:outerShdw>
                </a:effectLst>
              </a:rPr>
              <a:t>1 Corinthians 15:1-11 (NKJV) </a:t>
            </a:r>
            <a:r>
              <a:rPr lang="en-US" sz="2400" dirty="0">
                <a:effectLst>
                  <a:outerShdw blurRad="60007" dist="310007" dir="7680000" sy="30000" kx="1300200" algn="ctr" rotWithShape="0">
                    <a:prstClr val="black">
                      <a:alpha val="32000"/>
                    </a:prstClr>
                  </a:outerShdw>
                </a:effectLst>
              </a:rPr>
              <a:t/>
            </a:r>
            <a:br>
              <a:rPr lang="en-US" sz="2400" dirty="0">
                <a:effectLst>
                  <a:outerShdw blurRad="60007" dist="310007" dir="7680000" sy="30000" kx="1300200" algn="ctr" rotWithShape="0">
                    <a:prstClr val="black">
                      <a:alpha val="32000"/>
                    </a:prstClr>
                  </a:outerShdw>
                </a:effectLst>
              </a:rPr>
            </a:br>
            <a:r>
              <a:rPr lang="en-US" sz="3000" baseline="30000" dirty="0" smtClean="0">
                <a:effectLst>
                  <a:outerShdw blurRad="60007" dist="310007" dir="7680000" sy="30000" kx="1300200" algn="ctr" rotWithShape="0">
                    <a:prstClr val="black">
                      <a:alpha val="32000"/>
                    </a:prstClr>
                  </a:outerShdw>
                </a:effectLst>
              </a:rPr>
              <a:t>10 </a:t>
            </a:r>
            <a:r>
              <a:rPr lang="en-US" sz="3000" dirty="0">
                <a:effectLst>
                  <a:outerShdw blurRad="60007" dist="310007" dir="7680000" sy="30000" kx="1300200" algn="ctr" rotWithShape="0">
                    <a:prstClr val="black">
                      <a:alpha val="32000"/>
                    </a:prstClr>
                  </a:outerShdw>
                </a:effectLst>
              </a:rPr>
              <a:t>But by the grace of God I am what I am, and His grace toward me was not in vain; but I labored more abundantly than they all, yet not I, but the grace of God </a:t>
            </a:r>
            <a:r>
              <a:rPr lang="en-US" sz="3000" i="1" dirty="0">
                <a:effectLst>
                  <a:outerShdw blurRad="60007" dist="310007" dir="7680000" sy="30000" kx="1300200" algn="ctr" rotWithShape="0">
                    <a:prstClr val="black">
                      <a:alpha val="32000"/>
                    </a:prstClr>
                  </a:outerShdw>
                </a:effectLst>
              </a:rPr>
              <a:t>which was</a:t>
            </a:r>
            <a:r>
              <a:rPr lang="en-US" sz="3000" dirty="0">
                <a:effectLst>
                  <a:outerShdw blurRad="60007" dist="310007" dir="7680000" sy="30000" kx="1300200" algn="ctr" rotWithShape="0">
                    <a:prstClr val="black">
                      <a:alpha val="32000"/>
                    </a:prstClr>
                  </a:outerShdw>
                </a:effectLst>
              </a:rPr>
              <a:t> with me. </a:t>
            </a:r>
            <a:r>
              <a:rPr lang="en-US" sz="3000" baseline="30000" dirty="0" smtClean="0">
                <a:effectLst>
                  <a:outerShdw blurRad="60007" dist="310007" dir="7680000" sy="30000" kx="1300200" algn="ctr" rotWithShape="0">
                    <a:prstClr val="black">
                      <a:alpha val="32000"/>
                    </a:prstClr>
                  </a:outerShdw>
                </a:effectLst>
              </a:rPr>
              <a:t>11 </a:t>
            </a:r>
            <a:r>
              <a:rPr lang="en-US" sz="3000" dirty="0">
                <a:effectLst>
                  <a:outerShdw blurRad="60007" dist="310007" dir="7680000" sy="30000" kx="1300200" algn="ctr" rotWithShape="0">
                    <a:prstClr val="black">
                      <a:alpha val="32000"/>
                    </a:prstClr>
                  </a:outerShdw>
                </a:effectLst>
              </a:rPr>
              <a:t>Therefore, whether </a:t>
            </a:r>
            <a:r>
              <a:rPr lang="en-US" sz="3000" i="1" dirty="0">
                <a:effectLst>
                  <a:outerShdw blurRad="60007" dist="310007" dir="7680000" sy="30000" kx="1300200" algn="ctr" rotWithShape="0">
                    <a:prstClr val="black">
                      <a:alpha val="32000"/>
                    </a:prstClr>
                  </a:outerShdw>
                </a:effectLst>
              </a:rPr>
              <a:t>it was</a:t>
            </a:r>
            <a:r>
              <a:rPr lang="en-US" sz="3000" dirty="0">
                <a:effectLst>
                  <a:outerShdw blurRad="60007" dist="310007" dir="7680000" sy="30000" kx="1300200" algn="ctr" rotWithShape="0">
                    <a:prstClr val="black">
                      <a:alpha val="32000"/>
                    </a:prstClr>
                  </a:outerShdw>
                </a:effectLst>
              </a:rPr>
              <a:t> I or they, so we preach and so you believed. </a:t>
            </a:r>
          </a:p>
        </p:txBody>
      </p:sp>
    </p:spTree>
    <p:extLst>
      <p:ext uri="{BB962C8B-B14F-4D97-AF65-F5344CB8AC3E}">
        <p14:creationId xmlns:p14="http://schemas.microsoft.com/office/powerpoint/2010/main" val="206129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3" cstate="print"/>
          <a:srcRect/>
          <a:stretch>
            <a:fillRect/>
          </a:stretch>
        </p:blipFill>
        <p:spPr bwMode="auto">
          <a:xfrm>
            <a:off x="1" y="1389356"/>
            <a:ext cx="4190999" cy="5468644"/>
          </a:xfrm>
          <a:prstGeom prst="rect">
            <a:avLst/>
          </a:prstGeom>
          <a:noFill/>
          <a:ln w="9525">
            <a:noFill/>
            <a:miter lim="800000"/>
            <a:headEnd/>
            <a:tailEnd/>
          </a:ln>
          <a:effectLst/>
        </p:spPr>
      </p:pic>
      <p:sp>
        <p:nvSpPr>
          <p:cNvPr id="12" name="Round Diagonal Corner Rectangle 11"/>
          <p:cNvSpPr/>
          <p:nvPr/>
        </p:nvSpPr>
        <p:spPr>
          <a:xfrm>
            <a:off x="2743200" y="1389356"/>
            <a:ext cx="6172200" cy="5316245"/>
          </a:xfrm>
          <a:prstGeom prst="round2DiagRect">
            <a:avLst/>
          </a:prstGeom>
          <a:solidFill>
            <a:srgbClr val="FFE0C1">
              <a:alpha val="8902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3" name="Rectangle 2"/>
          <p:cNvSpPr/>
          <p:nvPr/>
        </p:nvSpPr>
        <p:spPr>
          <a:xfrm>
            <a:off x="2819400" y="2166640"/>
            <a:ext cx="6019800" cy="4462760"/>
          </a:xfrm>
          <a:prstGeom prst="rect">
            <a:avLst/>
          </a:prstGeom>
        </p:spPr>
        <p:txBody>
          <a:bodyPr wrap="square">
            <a:spAutoFit/>
          </a:bodyPr>
          <a:lstStyle/>
          <a:p>
            <a:pPr marL="457200" indent="-457200">
              <a:spcAft>
                <a:spcPts val="600"/>
              </a:spcAft>
              <a:buClr>
                <a:srgbClr val="DF930C">
                  <a:lumMod val="75000"/>
                </a:srgb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rPr>
              <a:t>They had heard, received and stood in the gospel Paul preached – (1)</a:t>
            </a:r>
            <a:endParaRPr lang="en-US" sz="2400" dirty="0">
              <a:solidFill>
                <a:srgbClr val="000000"/>
              </a:solidFill>
              <a:effectLst>
                <a:outerShdw blurRad="60007" dist="310007" dir="7680000" sy="30000" kx="1300200" algn="ctr" rotWithShape="0">
                  <a:prstClr val="black">
                    <a:alpha val="32000"/>
                  </a:prstClr>
                </a:outerShdw>
              </a:effectLst>
            </a:endParaRPr>
          </a:p>
          <a:p>
            <a:pPr marL="457200" indent="-457200">
              <a:spcAft>
                <a:spcPts val="600"/>
              </a:spcAft>
              <a:buClr>
                <a:srgbClr val="DF930C">
                  <a:lumMod val="75000"/>
                </a:srgb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rPr>
              <a:t>They were saved IF they held fast to the truth of the gospel – [</a:t>
            </a:r>
            <a:r>
              <a:rPr lang="en-US" sz="2400" i="1" dirty="0" smtClean="0">
                <a:solidFill>
                  <a:srgbClr val="000000"/>
                </a:solidFill>
                <a:effectLst>
                  <a:outerShdw blurRad="60007" dist="310007" dir="7680000" sy="30000" kx="1300200" algn="ctr" rotWithShape="0">
                    <a:prstClr val="black">
                      <a:alpha val="32000"/>
                    </a:prstClr>
                  </a:outerShdw>
                </a:effectLst>
              </a:rPr>
              <a:t>They could lose their salvation!! Doctrine matters</a:t>
            </a:r>
            <a:r>
              <a:rPr lang="en-US" sz="2400" dirty="0" smtClean="0">
                <a:solidFill>
                  <a:srgbClr val="000000"/>
                </a:solidFill>
                <a:effectLst>
                  <a:outerShdw blurRad="60007" dist="310007" dir="7680000" sy="30000" kx="1300200" algn="ctr" rotWithShape="0">
                    <a:prstClr val="black">
                      <a:alpha val="32000"/>
                    </a:prstClr>
                  </a:outerShdw>
                </a:effectLst>
              </a:rPr>
              <a:t>] (2)</a:t>
            </a:r>
            <a:endParaRPr lang="en-US" sz="2400" dirty="0">
              <a:solidFill>
                <a:srgbClr val="000000"/>
              </a:solidFill>
              <a:effectLst>
                <a:outerShdw blurRad="60007" dist="310007" dir="7680000" sy="30000" kx="1300200" algn="ctr" rotWithShape="0">
                  <a:prstClr val="black">
                    <a:alpha val="32000"/>
                  </a:prstClr>
                </a:outerShdw>
              </a:effectLst>
            </a:endParaRPr>
          </a:p>
          <a:p>
            <a:pPr marL="457200" indent="-457200">
              <a:spcAft>
                <a:spcPts val="600"/>
              </a:spcAft>
              <a:buClr>
                <a:srgbClr val="DF930C">
                  <a:lumMod val="75000"/>
                </a:srgb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rPr>
              <a:t>The death, burial and resurrection of Jesus Christ – three facts upon which the gospel of our salvation rests – (3,4)</a:t>
            </a:r>
          </a:p>
          <a:p>
            <a:pPr marL="457200" indent="-457200">
              <a:spcAft>
                <a:spcPts val="600"/>
              </a:spcAft>
              <a:buClr>
                <a:srgbClr val="DF930C">
                  <a:lumMod val="75000"/>
                </a:srgb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rPr>
              <a:t> The resurrection of Jesus witnessed by many – (5-8; Mat 28; Mk 14; </a:t>
            </a:r>
            <a:r>
              <a:rPr lang="en-US" sz="2400" dirty="0" err="1" smtClean="0">
                <a:solidFill>
                  <a:srgbClr val="000000"/>
                </a:solidFill>
                <a:effectLst>
                  <a:outerShdw blurRad="60007" dist="310007" dir="7680000" sy="30000" kx="1300200" algn="ctr" rotWithShape="0">
                    <a:prstClr val="black">
                      <a:alpha val="32000"/>
                    </a:prstClr>
                  </a:outerShdw>
                </a:effectLst>
              </a:rPr>
              <a:t>Lk</a:t>
            </a:r>
            <a:r>
              <a:rPr lang="en-US" sz="2400" dirty="0" smtClean="0">
                <a:solidFill>
                  <a:srgbClr val="000000"/>
                </a:solidFill>
                <a:effectLst>
                  <a:outerShdw blurRad="60007" dist="310007" dir="7680000" sy="30000" kx="1300200" algn="ctr" rotWithShape="0">
                    <a:prstClr val="black">
                      <a:alpha val="32000"/>
                    </a:prstClr>
                  </a:outerShdw>
                </a:effectLst>
              </a:rPr>
              <a:t> 24; etc.) </a:t>
            </a:r>
          </a:p>
          <a:p>
            <a:pPr marL="457200" indent="-457200">
              <a:spcAft>
                <a:spcPts val="600"/>
              </a:spcAft>
              <a:buClr>
                <a:srgbClr val="DF930C">
                  <a:lumMod val="75000"/>
                </a:srgb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rPr>
              <a:t>They had believed these facts – (9-11)</a:t>
            </a:r>
            <a:endParaRPr lang="en-US" sz="2400" dirty="0">
              <a:solidFill>
                <a:srgbClr val="000000"/>
              </a:solidFill>
              <a:effectLst>
                <a:outerShdw blurRad="60007" dist="310007" dir="7680000" sy="30000" kx="1300200" algn="ctr" rotWithShape="0">
                  <a:prstClr val="black">
                    <a:alpha val="32000"/>
                  </a:prstClr>
                </a:outerShdw>
              </a:effectLst>
            </a:endParaRPr>
          </a:p>
        </p:txBody>
      </p:sp>
      <p:sp>
        <p:nvSpPr>
          <p:cNvPr id="13" name="Rectangle 12"/>
          <p:cNvSpPr/>
          <p:nvPr/>
        </p:nvSpPr>
        <p:spPr>
          <a:xfrm>
            <a:off x="2895600" y="1524000"/>
            <a:ext cx="6054436" cy="584775"/>
          </a:xfrm>
          <a:prstGeom prst="rect">
            <a:avLst/>
          </a:prstGeom>
        </p:spPr>
        <p:txBody>
          <a:bodyPr wrap="square">
            <a:spAutoFit/>
          </a:bodyPr>
          <a:lstStyle/>
          <a:p>
            <a:pPr algn="ctr"/>
            <a:r>
              <a:rPr lang="en-US" sz="3200" dirty="0" smtClean="0">
                <a:solidFill>
                  <a:srgbClr val="000000"/>
                </a:solidFill>
                <a:effectLst>
                  <a:outerShdw blurRad="60007" dist="310007" dir="7680000" sy="30000" kx="1300200" algn="ctr" rotWithShape="0">
                    <a:prstClr val="black">
                      <a:alpha val="32000"/>
                    </a:prstClr>
                  </a:outerShdw>
                </a:effectLst>
                <a:latin typeface="Dominican Small Caps" pitchFamily="2" charset="0"/>
              </a:rPr>
              <a:t>Facts of The Gospel</a:t>
            </a:r>
            <a:endParaRPr lang="en-US" sz="3200" dirty="0">
              <a:solidFill>
                <a:srgbClr val="000000"/>
              </a:solidFill>
              <a:effectLst>
                <a:outerShdw blurRad="60007" dist="310007" dir="7680000" sy="30000" kx="1300200" algn="ctr" rotWithShape="0">
                  <a:prstClr val="black">
                    <a:alpha val="32000"/>
                  </a:prstClr>
                </a:outerShdw>
              </a:effectLst>
              <a:latin typeface="Dominican Small Caps" pitchFamily="2" charset="0"/>
            </a:endParaRPr>
          </a:p>
        </p:txBody>
      </p:sp>
      <p:sp>
        <p:nvSpPr>
          <p:cNvPr id="10" name="Rectangle 9"/>
          <p:cNvSpPr/>
          <p:nvPr/>
        </p:nvSpPr>
        <p:spPr>
          <a:xfrm>
            <a:off x="117764" y="-11438"/>
            <a:ext cx="7959436" cy="369332"/>
          </a:xfrm>
          <a:prstGeom prst="rect">
            <a:avLst/>
          </a:prstGeom>
        </p:spPr>
        <p:txBody>
          <a:bodyPr wrap="square">
            <a:spAutoFit/>
          </a:bodyPr>
          <a:lstStyle/>
          <a:p>
            <a:pPr>
              <a:defRPr/>
            </a:pP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Risen Christ – Our Hope</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 Corinthians 15:1-58</a:t>
            </a:r>
            <a:endParaRPr lang="en-US" b="1" i="1" dirty="0">
              <a:ln w="11430"/>
              <a:solidFill>
                <a:prstClr val="black"/>
              </a:solidFill>
              <a:effectLst>
                <a:glow rad="139700">
                  <a:prstClr val="white">
                    <a:alpha val="85000"/>
                  </a:prstClr>
                </a:glow>
                <a:outerShdw blurRad="50800" dist="39000" dir="5460000" algn="tl">
                  <a:srgbClr val="000000">
                    <a:alpha val="38000"/>
                  </a:srgbClr>
                </a:outerShdw>
              </a:effectLst>
            </a:endParaRPr>
          </a:p>
        </p:txBody>
      </p:sp>
      <p:sp>
        <p:nvSpPr>
          <p:cNvPr id="8" name="Rectangle 7"/>
          <p:cNvSpPr/>
          <p:nvPr/>
        </p:nvSpPr>
        <p:spPr>
          <a:xfrm>
            <a:off x="0" y="435114"/>
            <a:ext cx="91440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The Gospel Paul Preached (1-11)</a:t>
            </a:r>
            <a:endParaRPr lang="en-US" sz="40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endParaRPr>
          </a:p>
        </p:txBody>
      </p:sp>
    </p:spTree>
    <p:extLst>
      <p:ext uri="{BB962C8B-B14F-4D97-AF65-F5344CB8AC3E}">
        <p14:creationId xmlns:p14="http://schemas.microsoft.com/office/powerpoint/2010/main" val="402025378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3" cstate="print"/>
          <a:srcRect/>
          <a:stretch>
            <a:fillRect/>
          </a:stretch>
        </p:blipFill>
        <p:spPr bwMode="auto">
          <a:xfrm>
            <a:off x="1" y="1389356"/>
            <a:ext cx="4190999" cy="5468644"/>
          </a:xfrm>
          <a:prstGeom prst="rect">
            <a:avLst/>
          </a:prstGeom>
          <a:noFill/>
          <a:ln w="9525">
            <a:noFill/>
            <a:miter lim="800000"/>
            <a:headEnd/>
            <a:tailEnd/>
          </a:ln>
          <a:effectLst/>
        </p:spPr>
      </p:pic>
      <p:sp>
        <p:nvSpPr>
          <p:cNvPr id="12" name="Round Diagonal Corner Rectangle 11"/>
          <p:cNvSpPr/>
          <p:nvPr/>
        </p:nvSpPr>
        <p:spPr>
          <a:xfrm>
            <a:off x="2743200" y="1816387"/>
            <a:ext cx="6172200" cy="4889214"/>
          </a:xfrm>
          <a:prstGeom prst="round2DiagRect">
            <a:avLst/>
          </a:prstGeom>
          <a:solidFill>
            <a:srgbClr val="FFE0C1">
              <a:alpha val="8902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3" name="Rectangle 2"/>
          <p:cNvSpPr/>
          <p:nvPr/>
        </p:nvSpPr>
        <p:spPr>
          <a:xfrm>
            <a:off x="2819400" y="2395240"/>
            <a:ext cx="6019800" cy="4385816"/>
          </a:xfrm>
          <a:prstGeom prst="rect">
            <a:avLst/>
          </a:prstGeom>
        </p:spPr>
        <p:txBody>
          <a:bodyPr wrap="square">
            <a:spAutoFit/>
          </a:bodyPr>
          <a:lstStyle/>
          <a:p>
            <a:pPr marL="457200" indent="-457200">
              <a:spcAft>
                <a:spcPts val="600"/>
              </a:spcAft>
              <a:buClr>
                <a:srgbClr val="DF930C">
                  <a:lumMod val="75000"/>
                </a:srgb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rPr>
              <a:t>How could “some” deny the general resurrection without denying Christ’s resurrection?– (12,13)</a:t>
            </a:r>
            <a:endParaRPr lang="en-US" sz="2400" dirty="0">
              <a:solidFill>
                <a:srgbClr val="000000"/>
              </a:solidFill>
              <a:effectLst>
                <a:outerShdw blurRad="60007" dist="310007" dir="7680000" sy="30000" kx="1300200" algn="ctr" rotWithShape="0">
                  <a:prstClr val="black">
                    <a:alpha val="32000"/>
                  </a:prstClr>
                </a:outerShdw>
              </a:effectLst>
            </a:endParaRPr>
          </a:p>
          <a:p>
            <a:pPr marL="457200" indent="-457200">
              <a:spcAft>
                <a:spcPts val="600"/>
              </a:spcAft>
              <a:buClr>
                <a:srgbClr val="DF930C">
                  <a:lumMod val="75000"/>
                </a:srgb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rPr>
              <a:t>If the dead do not rise – then Jesus was not raised – and the apostles were liars - (14,15)</a:t>
            </a:r>
            <a:endParaRPr lang="en-US" sz="2400" dirty="0">
              <a:solidFill>
                <a:srgbClr val="000000"/>
              </a:solidFill>
              <a:effectLst>
                <a:outerShdw blurRad="60007" dist="310007" dir="7680000" sy="30000" kx="1300200" algn="ctr" rotWithShape="0">
                  <a:prstClr val="black">
                    <a:alpha val="32000"/>
                  </a:prstClr>
                </a:outerShdw>
              </a:effectLst>
            </a:endParaRPr>
          </a:p>
          <a:p>
            <a:pPr marL="457200" indent="-457200">
              <a:spcAft>
                <a:spcPts val="600"/>
              </a:spcAft>
              <a:buClr>
                <a:srgbClr val="DF930C">
                  <a:lumMod val="75000"/>
                </a:srgb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rPr>
              <a:t>If the dead do not rise – the gospel is false and they were still lost - (16,17)</a:t>
            </a:r>
          </a:p>
          <a:p>
            <a:pPr marL="457200" indent="-457200">
              <a:spcAft>
                <a:spcPts val="600"/>
              </a:spcAft>
              <a:buClr>
                <a:srgbClr val="DF930C">
                  <a:lumMod val="75000"/>
                </a:srgbClr>
              </a:buClr>
              <a:buFont typeface="Wingdings 2" pitchFamily="18" charset="2"/>
              <a:buChar char="è"/>
            </a:pPr>
            <a:r>
              <a:rPr lang="en-US" sz="2400" dirty="0" smtClean="0">
                <a:solidFill>
                  <a:srgbClr val="000000"/>
                </a:solidFill>
                <a:effectLst>
                  <a:outerShdw blurRad="60007" dist="310007" dir="7680000" sy="30000" kx="1300200" algn="ctr" rotWithShape="0">
                    <a:prstClr val="black">
                      <a:alpha val="32000"/>
                    </a:prstClr>
                  </a:outerShdw>
                </a:effectLst>
              </a:rPr>
              <a:t> Christians who have died have perished – and suffering for Christ is a worthless endeavor!!!! - (18,19)</a:t>
            </a:r>
            <a:endParaRPr lang="en-US" sz="2400" dirty="0">
              <a:solidFill>
                <a:srgbClr val="000000"/>
              </a:solidFill>
              <a:effectLst>
                <a:outerShdw blurRad="60007" dist="310007" dir="7680000" sy="30000" kx="1300200" algn="ctr" rotWithShape="0">
                  <a:prstClr val="black">
                    <a:alpha val="32000"/>
                  </a:prstClr>
                </a:outerShdw>
              </a:effectLst>
            </a:endParaRPr>
          </a:p>
        </p:txBody>
      </p:sp>
      <p:sp>
        <p:nvSpPr>
          <p:cNvPr id="13" name="Rectangle 12"/>
          <p:cNvSpPr/>
          <p:nvPr/>
        </p:nvSpPr>
        <p:spPr>
          <a:xfrm>
            <a:off x="2819400" y="1853625"/>
            <a:ext cx="6054436" cy="553998"/>
          </a:xfrm>
          <a:prstGeom prst="rect">
            <a:avLst/>
          </a:prstGeom>
        </p:spPr>
        <p:txBody>
          <a:bodyPr wrap="square">
            <a:spAutoFit/>
          </a:bodyPr>
          <a:lstStyle/>
          <a:p>
            <a:pPr algn="ctr"/>
            <a:r>
              <a:rPr lang="en-US" sz="3000" dirty="0" smtClean="0">
                <a:solidFill>
                  <a:srgbClr val="000000"/>
                </a:solidFill>
                <a:effectLst>
                  <a:outerShdw blurRad="60007" dist="310007" dir="7680000" sy="30000" kx="1300200" algn="ctr" rotWithShape="0">
                    <a:prstClr val="black">
                      <a:alpha val="32000"/>
                    </a:prstClr>
                  </a:outerShdw>
                </a:effectLst>
                <a:latin typeface="Dominican Small Caps" pitchFamily="2" charset="0"/>
              </a:rPr>
              <a:t>Contradictory &amp; Illogical </a:t>
            </a:r>
            <a:endParaRPr lang="en-US" sz="3000" dirty="0">
              <a:solidFill>
                <a:srgbClr val="000000"/>
              </a:solidFill>
              <a:effectLst>
                <a:outerShdw blurRad="60007" dist="310007" dir="7680000" sy="30000" kx="1300200" algn="ctr" rotWithShape="0">
                  <a:prstClr val="black">
                    <a:alpha val="32000"/>
                  </a:prstClr>
                </a:outerShdw>
              </a:effectLst>
              <a:latin typeface="Dominican Small Caps" pitchFamily="2" charset="0"/>
            </a:endParaRPr>
          </a:p>
        </p:txBody>
      </p:sp>
      <p:sp>
        <p:nvSpPr>
          <p:cNvPr id="10" name="Rectangle 9"/>
          <p:cNvSpPr/>
          <p:nvPr/>
        </p:nvSpPr>
        <p:spPr>
          <a:xfrm>
            <a:off x="117764" y="-11438"/>
            <a:ext cx="7959436" cy="369332"/>
          </a:xfrm>
          <a:prstGeom prst="rect">
            <a:avLst/>
          </a:prstGeom>
        </p:spPr>
        <p:txBody>
          <a:bodyPr wrap="square">
            <a:spAutoFit/>
          </a:bodyPr>
          <a:lstStyle/>
          <a:p>
            <a:pPr>
              <a:defRPr/>
            </a:pPr>
            <a:r>
              <a:rPr lang="en-US" b="1" i="1" dirty="0">
                <a:ln w="11430"/>
                <a:solidFill>
                  <a:prstClr val="black"/>
                </a:solidFill>
                <a:effectLst>
                  <a:glow rad="139700">
                    <a:prstClr val="white">
                      <a:alpha val="85000"/>
                    </a:prstClr>
                  </a:glow>
                  <a:outerShdw blurRad="50800" dist="39000" dir="5460000" algn="tl">
                    <a:srgbClr val="000000">
                      <a:alpha val="38000"/>
                    </a:srgbClr>
                  </a:outerShdw>
                </a:effectLst>
              </a:rPr>
              <a:t>“The Risen Christ – Our Hope</a:t>
            </a:r>
            <a:r>
              <a:rPr lang="en-US" b="1" i="1" dirty="0" smtClean="0">
                <a:ln w="11430"/>
                <a:solidFill>
                  <a:prstClr val="black"/>
                </a:solidFill>
                <a:effectLst>
                  <a:glow rad="139700">
                    <a:prstClr val="white">
                      <a:alpha val="85000"/>
                    </a:prstClr>
                  </a:glow>
                  <a:outerShdw blurRad="50800" dist="39000" dir="5460000" algn="tl">
                    <a:srgbClr val="000000">
                      <a:alpha val="38000"/>
                    </a:srgbClr>
                  </a:outerShdw>
                </a:effectLst>
              </a:rPr>
              <a:t>” – 1 Corinthians 15:1-58</a:t>
            </a:r>
            <a:endParaRPr lang="en-US" b="1" i="1" dirty="0">
              <a:ln w="11430"/>
              <a:solidFill>
                <a:prstClr val="black"/>
              </a:solidFill>
              <a:effectLst>
                <a:glow rad="139700">
                  <a:prstClr val="white">
                    <a:alpha val="85000"/>
                  </a:prstClr>
                </a:glow>
                <a:outerShdw blurRad="50800" dist="39000" dir="5460000" algn="tl">
                  <a:srgbClr val="000000">
                    <a:alpha val="38000"/>
                  </a:srgbClr>
                </a:outerShdw>
              </a:effectLst>
            </a:endParaRPr>
          </a:p>
        </p:txBody>
      </p:sp>
      <p:sp>
        <p:nvSpPr>
          <p:cNvPr id="8" name="Rectangle 7"/>
          <p:cNvSpPr/>
          <p:nvPr/>
        </p:nvSpPr>
        <p:spPr>
          <a:xfrm>
            <a:off x="0" y="435114"/>
            <a:ext cx="9144000" cy="132343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a:ln w="11430"/>
                <a:gradFill>
                  <a:gsLst>
                    <a:gs pos="0">
                      <a:srgbClr val="F6C46C">
                        <a:tint val="90000"/>
                        <a:satMod val="120000"/>
                      </a:srgbClr>
                    </a:gs>
                    <a:gs pos="25000">
                      <a:srgbClr val="F6C46C">
                        <a:tint val="93000"/>
                        <a:satMod val="120000"/>
                      </a:srgbClr>
                    </a:gs>
                    <a:gs pos="50000">
                      <a:srgbClr val="F6C46C">
                        <a:shade val="89000"/>
                        <a:satMod val="110000"/>
                      </a:srgbClr>
                    </a:gs>
                    <a:gs pos="75000">
                      <a:srgbClr val="F6C46C">
                        <a:tint val="93000"/>
                        <a:satMod val="120000"/>
                      </a:srgbClr>
                    </a:gs>
                    <a:gs pos="100000">
                      <a:srgbClr val="F6C46C">
                        <a:tint val="90000"/>
                        <a:satMod val="120000"/>
                      </a:srgbClr>
                    </a:gs>
                  </a:gsLst>
                  <a:lin ang="5400000"/>
                </a:gradFill>
                <a:effectLst>
                  <a:glow rad="101600">
                    <a:srgbClr val="000000">
                      <a:satMod val="175000"/>
                      <a:alpha val="40000"/>
                    </a:srgbClr>
                  </a:glow>
                  <a:outerShdw blurRad="80000" dist="40000" dir="5040000" algn="tl">
                    <a:srgbClr val="000000">
                      <a:alpha val="30000"/>
                    </a:srgbClr>
                  </a:outerShdw>
                </a:effectLst>
                <a:latin typeface="Dominican Small Caps" pitchFamily="2" charset="0"/>
              </a:rPr>
              <a:t>The Consequences Of A No Resurrection Doctrine:  15:12-19</a:t>
            </a:r>
          </a:p>
        </p:txBody>
      </p:sp>
    </p:spTree>
    <p:extLst>
      <p:ext uri="{BB962C8B-B14F-4D97-AF65-F5344CB8AC3E}">
        <p14:creationId xmlns:p14="http://schemas.microsoft.com/office/powerpoint/2010/main" val="10931962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Brown Custom">
      <a:dk1>
        <a:srgbClr val="000000"/>
      </a:dk1>
      <a:lt1>
        <a:srgbClr val="000000"/>
      </a:lt1>
      <a:dk2>
        <a:srgbClr val="F6C46C"/>
      </a:dk2>
      <a:lt2>
        <a:srgbClr val="FFE693"/>
      </a:lt2>
      <a:accent1>
        <a:srgbClr val="9E6806"/>
      </a:accent1>
      <a:accent2>
        <a:srgbClr val="000000"/>
      </a:accent2>
      <a:accent3>
        <a:srgbClr val="DF930C"/>
      </a:accent3>
      <a:accent4>
        <a:srgbClr val="F8BD52"/>
      </a:accent4>
      <a:accent5>
        <a:srgbClr val="FFE693"/>
      </a:accent5>
      <a:accent6>
        <a:srgbClr val="F6C46C"/>
      </a:accent6>
      <a:hlink>
        <a:srgbClr val="003760"/>
      </a:hlink>
      <a:folHlink>
        <a:srgbClr val="FFCF3E"/>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1684</TotalTime>
  <Words>1271</Words>
  <Application>Microsoft Office PowerPoint</Application>
  <PresentationFormat>On-screen Show (4:3)</PresentationFormat>
  <Paragraphs>120</Paragraphs>
  <Slides>20</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Arial</vt:lpstr>
      <vt:lpstr>Berlin Sans FB Demi</vt:lpstr>
      <vt:lpstr>Book Antiqua</vt:lpstr>
      <vt:lpstr>Calibri</vt:lpstr>
      <vt:lpstr>Constantia</vt:lpstr>
      <vt:lpstr>Dominican Small Caps</vt:lpstr>
      <vt:lpstr>Footlight MT Light</vt:lpstr>
      <vt:lpstr>Monotype Sorts</vt:lpstr>
      <vt:lpstr>Pythagoras</vt:lpstr>
      <vt:lpstr>Times New Roman</vt:lpstr>
      <vt:lpstr>Wingdings 2</vt:lpstr>
      <vt:lpstr>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mac</cp:lastModifiedBy>
  <cp:revision>24</cp:revision>
  <dcterms:created xsi:type="dcterms:W3CDTF">2011-09-17T21:15:47Z</dcterms:created>
  <dcterms:modified xsi:type="dcterms:W3CDTF">2017-10-11T19:32:07Z</dcterms:modified>
</cp:coreProperties>
</file>