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20" r:id="rId2"/>
    <p:sldId id="319" r:id="rId3"/>
    <p:sldId id="321" r:id="rId4"/>
    <p:sldId id="256" r:id="rId5"/>
    <p:sldId id="257" r:id="rId6"/>
    <p:sldId id="258" r:id="rId7"/>
    <p:sldId id="260" r:id="rId8"/>
    <p:sldId id="261" r:id="rId9"/>
    <p:sldId id="322" r:id="rId10"/>
    <p:sldId id="312" r:id="rId11"/>
    <p:sldId id="324" r:id="rId12"/>
    <p:sldId id="323" r:id="rId13"/>
    <p:sldId id="313" r:id="rId14"/>
    <p:sldId id="314" r:id="rId15"/>
    <p:sldId id="315" r:id="rId16"/>
    <p:sldId id="316" r:id="rId17"/>
    <p:sldId id="317" r:id="rId18"/>
    <p:sldId id="262" r:id="rId19"/>
    <p:sldId id="270" r:id="rId20"/>
    <p:sldId id="325" r:id="rId21"/>
    <p:sldId id="271" r:id="rId22"/>
    <p:sldId id="326" r:id="rId23"/>
    <p:sldId id="327" r:id="rId24"/>
    <p:sldId id="328" r:id="rId25"/>
    <p:sldId id="334" r:id="rId26"/>
    <p:sldId id="276" r:id="rId27"/>
    <p:sldId id="329" r:id="rId28"/>
    <p:sldId id="330" r:id="rId29"/>
    <p:sldId id="331" r:id="rId30"/>
    <p:sldId id="332" r:id="rId31"/>
    <p:sldId id="336" r:id="rId32"/>
    <p:sldId id="338" r:id="rId33"/>
    <p:sldId id="333"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97" autoAdjust="0"/>
    <p:restoredTop sz="94660"/>
  </p:normalViewPr>
  <p:slideViewPr>
    <p:cSldViewPr snapToGrid="0">
      <p:cViewPr varScale="1">
        <p:scale>
          <a:sx n="100" d="100"/>
          <a:sy n="100" d="100"/>
        </p:scale>
        <p:origin x="12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9C3D7FB-97DA-4628-902B-DEFB1EF3E1A8}" type="datetimeFigureOut">
              <a:rPr lang="en-US" smtClean="0"/>
              <a:t>3/26/2016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ED98B4-58AF-4117-AC8A-CE608B4F41F0}" type="slidenum">
              <a:rPr lang="en-US" smtClean="0"/>
              <a:t>‹#›</a:t>
            </a:fld>
            <a:endParaRPr lang="en-US"/>
          </a:p>
        </p:txBody>
      </p:sp>
    </p:spTree>
    <p:extLst>
      <p:ext uri="{BB962C8B-B14F-4D97-AF65-F5344CB8AC3E}">
        <p14:creationId xmlns:p14="http://schemas.microsoft.com/office/powerpoint/2010/main" val="2908747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9C3D7FB-97DA-4628-902B-DEFB1EF3E1A8}" type="datetimeFigureOut">
              <a:rPr lang="en-US" smtClean="0"/>
              <a:t>3/26/2016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ED98B4-58AF-4117-AC8A-CE608B4F41F0}" type="slidenum">
              <a:rPr lang="en-US" smtClean="0"/>
              <a:t>‹#›</a:t>
            </a:fld>
            <a:endParaRPr lang="en-US"/>
          </a:p>
        </p:txBody>
      </p:sp>
    </p:spTree>
    <p:extLst>
      <p:ext uri="{BB962C8B-B14F-4D97-AF65-F5344CB8AC3E}">
        <p14:creationId xmlns:p14="http://schemas.microsoft.com/office/powerpoint/2010/main" val="27404066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9C3D7FB-97DA-4628-902B-DEFB1EF3E1A8}" type="datetimeFigureOut">
              <a:rPr lang="en-US" smtClean="0"/>
              <a:t>3/26/2016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ED98B4-58AF-4117-AC8A-CE608B4F41F0}" type="slidenum">
              <a:rPr lang="en-US" smtClean="0"/>
              <a:t>‹#›</a:t>
            </a:fld>
            <a:endParaRPr lang="en-US"/>
          </a:p>
        </p:txBody>
      </p:sp>
    </p:spTree>
    <p:extLst>
      <p:ext uri="{BB962C8B-B14F-4D97-AF65-F5344CB8AC3E}">
        <p14:creationId xmlns:p14="http://schemas.microsoft.com/office/powerpoint/2010/main" val="128327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9C3D7FB-97DA-4628-902B-DEFB1EF3E1A8}" type="datetimeFigureOut">
              <a:rPr lang="en-US" smtClean="0"/>
              <a:t>3/26/2016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ED98B4-58AF-4117-AC8A-CE608B4F41F0}" type="slidenum">
              <a:rPr lang="en-US" smtClean="0"/>
              <a:t>‹#›</a:t>
            </a:fld>
            <a:endParaRPr lang="en-US"/>
          </a:p>
        </p:txBody>
      </p:sp>
    </p:spTree>
    <p:extLst>
      <p:ext uri="{BB962C8B-B14F-4D97-AF65-F5344CB8AC3E}">
        <p14:creationId xmlns:p14="http://schemas.microsoft.com/office/powerpoint/2010/main" val="824214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9C3D7FB-97DA-4628-902B-DEFB1EF3E1A8}" type="datetimeFigureOut">
              <a:rPr lang="en-US" smtClean="0"/>
              <a:t>3/26/2016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ED98B4-58AF-4117-AC8A-CE608B4F41F0}" type="slidenum">
              <a:rPr lang="en-US" smtClean="0"/>
              <a:t>‹#›</a:t>
            </a:fld>
            <a:endParaRPr lang="en-US"/>
          </a:p>
        </p:txBody>
      </p:sp>
    </p:spTree>
    <p:extLst>
      <p:ext uri="{BB962C8B-B14F-4D97-AF65-F5344CB8AC3E}">
        <p14:creationId xmlns:p14="http://schemas.microsoft.com/office/powerpoint/2010/main" val="192929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9C3D7FB-97DA-4628-902B-DEFB1EF3E1A8}" type="datetimeFigureOut">
              <a:rPr lang="en-US" smtClean="0"/>
              <a:t>3/26/2016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ED98B4-58AF-4117-AC8A-CE608B4F41F0}" type="slidenum">
              <a:rPr lang="en-US" smtClean="0"/>
              <a:t>‹#›</a:t>
            </a:fld>
            <a:endParaRPr lang="en-US"/>
          </a:p>
        </p:txBody>
      </p:sp>
    </p:spTree>
    <p:extLst>
      <p:ext uri="{BB962C8B-B14F-4D97-AF65-F5344CB8AC3E}">
        <p14:creationId xmlns:p14="http://schemas.microsoft.com/office/powerpoint/2010/main" val="12994246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9C3D7FB-97DA-4628-902B-DEFB1EF3E1A8}" type="datetimeFigureOut">
              <a:rPr lang="en-US" smtClean="0"/>
              <a:t>3/26/2016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5ED98B4-58AF-4117-AC8A-CE608B4F41F0}" type="slidenum">
              <a:rPr lang="en-US" smtClean="0"/>
              <a:t>‹#›</a:t>
            </a:fld>
            <a:endParaRPr lang="en-US"/>
          </a:p>
        </p:txBody>
      </p:sp>
    </p:spTree>
    <p:extLst>
      <p:ext uri="{BB962C8B-B14F-4D97-AF65-F5344CB8AC3E}">
        <p14:creationId xmlns:p14="http://schemas.microsoft.com/office/powerpoint/2010/main" val="592219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9C3D7FB-97DA-4628-902B-DEFB1EF3E1A8}" type="datetimeFigureOut">
              <a:rPr lang="en-US" smtClean="0"/>
              <a:t>3/26/2016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5ED98B4-58AF-4117-AC8A-CE608B4F41F0}" type="slidenum">
              <a:rPr lang="en-US" smtClean="0"/>
              <a:t>‹#›</a:t>
            </a:fld>
            <a:endParaRPr lang="en-US"/>
          </a:p>
        </p:txBody>
      </p:sp>
    </p:spTree>
    <p:extLst>
      <p:ext uri="{BB962C8B-B14F-4D97-AF65-F5344CB8AC3E}">
        <p14:creationId xmlns:p14="http://schemas.microsoft.com/office/powerpoint/2010/main" val="18241953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C3D7FB-97DA-4628-902B-DEFB1EF3E1A8}" type="datetimeFigureOut">
              <a:rPr lang="en-US" smtClean="0"/>
              <a:t>3/26/2016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5ED98B4-58AF-4117-AC8A-CE608B4F41F0}" type="slidenum">
              <a:rPr lang="en-US" smtClean="0"/>
              <a:t>‹#›</a:t>
            </a:fld>
            <a:endParaRPr lang="en-US"/>
          </a:p>
        </p:txBody>
      </p:sp>
    </p:spTree>
    <p:extLst>
      <p:ext uri="{BB962C8B-B14F-4D97-AF65-F5344CB8AC3E}">
        <p14:creationId xmlns:p14="http://schemas.microsoft.com/office/powerpoint/2010/main" val="39817917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9C3D7FB-97DA-4628-902B-DEFB1EF3E1A8}" type="datetimeFigureOut">
              <a:rPr lang="en-US" smtClean="0"/>
              <a:t>3/26/2016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ED98B4-58AF-4117-AC8A-CE608B4F41F0}" type="slidenum">
              <a:rPr lang="en-US" smtClean="0"/>
              <a:t>‹#›</a:t>
            </a:fld>
            <a:endParaRPr lang="en-US"/>
          </a:p>
        </p:txBody>
      </p:sp>
    </p:spTree>
    <p:extLst>
      <p:ext uri="{BB962C8B-B14F-4D97-AF65-F5344CB8AC3E}">
        <p14:creationId xmlns:p14="http://schemas.microsoft.com/office/powerpoint/2010/main" val="9286196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9C3D7FB-97DA-4628-902B-DEFB1EF3E1A8}" type="datetimeFigureOut">
              <a:rPr lang="en-US" smtClean="0"/>
              <a:t>3/26/2016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ED98B4-58AF-4117-AC8A-CE608B4F41F0}" type="slidenum">
              <a:rPr lang="en-US" smtClean="0"/>
              <a:t>‹#›</a:t>
            </a:fld>
            <a:endParaRPr lang="en-US"/>
          </a:p>
        </p:txBody>
      </p:sp>
    </p:spTree>
    <p:extLst>
      <p:ext uri="{BB962C8B-B14F-4D97-AF65-F5344CB8AC3E}">
        <p14:creationId xmlns:p14="http://schemas.microsoft.com/office/powerpoint/2010/main" val="1638826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C3D7FB-97DA-4628-902B-DEFB1EF3E1A8}" type="datetimeFigureOut">
              <a:rPr lang="en-US" smtClean="0"/>
              <a:t>3/26/2016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ED98B4-58AF-4117-AC8A-CE608B4F41F0}" type="slidenum">
              <a:rPr lang="en-US" smtClean="0"/>
              <a:t>‹#›</a:t>
            </a:fld>
            <a:endParaRPr lang="en-US"/>
          </a:p>
        </p:txBody>
      </p:sp>
    </p:spTree>
    <p:extLst>
      <p:ext uri="{BB962C8B-B14F-4D97-AF65-F5344CB8AC3E}">
        <p14:creationId xmlns:p14="http://schemas.microsoft.com/office/powerpoint/2010/main" val="39142124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0" y="0"/>
            <a:ext cx="12192000" cy="6965243"/>
          </a:xfrm>
        </p:spPr>
      </p:pic>
    </p:spTree>
    <p:extLst>
      <p:ext uri="{BB962C8B-B14F-4D97-AF65-F5344CB8AC3E}">
        <p14:creationId xmlns:p14="http://schemas.microsoft.com/office/powerpoint/2010/main" val="15974657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Job 19:25-27  1</a:t>
            </a:r>
            <a:r>
              <a:rPr lang="en-US" b="1" baseline="30000" dirty="0" smtClean="0">
                <a:solidFill>
                  <a:srgbClr val="FF0000"/>
                </a:solidFill>
              </a:rPr>
              <a:t>st</a:t>
            </a:r>
            <a:r>
              <a:rPr lang="en-US" b="1" dirty="0" smtClean="0">
                <a:solidFill>
                  <a:srgbClr val="FF0000"/>
                </a:solidFill>
              </a:rPr>
              <a:t> mentioned of a resurrection of the body..</a:t>
            </a:r>
            <a:endParaRPr lang="en-US" b="1" dirty="0">
              <a:solidFill>
                <a:srgbClr val="FF0000"/>
              </a:solidFill>
            </a:endParaRPr>
          </a:p>
        </p:txBody>
      </p:sp>
      <p:sp>
        <p:nvSpPr>
          <p:cNvPr id="3" name="Content Placeholder 2"/>
          <p:cNvSpPr>
            <a:spLocks noGrp="1"/>
          </p:cNvSpPr>
          <p:nvPr>
            <p:ph idx="1"/>
          </p:nvPr>
        </p:nvSpPr>
        <p:spPr/>
        <p:txBody>
          <a:bodyPr/>
          <a:lstStyle/>
          <a:p>
            <a:r>
              <a:rPr lang="en-US" sz="4000" b="1" baseline="30000" dirty="0" smtClean="0">
                <a:solidFill>
                  <a:srgbClr val="00B050"/>
                </a:solidFill>
              </a:rPr>
              <a:t>25 </a:t>
            </a:r>
            <a:r>
              <a:rPr lang="en-US" sz="4000" b="1" dirty="0" smtClean="0">
                <a:solidFill>
                  <a:srgbClr val="00B050"/>
                </a:solidFill>
              </a:rPr>
              <a:t>For I know that my redeemer </a:t>
            </a:r>
            <a:r>
              <a:rPr lang="en-US" sz="4000" b="1" dirty="0" err="1" smtClean="0">
                <a:solidFill>
                  <a:srgbClr val="00B050"/>
                </a:solidFill>
              </a:rPr>
              <a:t>liveth</a:t>
            </a:r>
            <a:r>
              <a:rPr lang="en-US" sz="4000" b="1" dirty="0" smtClean="0">
                <a:solidFill>
                  <a:srgbClr val="00B050"/>
                </a:solidFill>
              </a:rPr>
              <a:t>, and that he shall stand at the latter day upon the earth:</a:t>
            </a:r>
          </a:p>
          <a:p>
            <a:r>
              <a:rPr lang="en-US" sz="4000" b="1" baseline="30000" dirty="0" smtClean="0">
                <a:solidFill>
                  <a:srgbClr val="00B050"/>
                </a:solidFill>
              </a:rPr>
              <a:t>26 </a:t>
            </a:r>
            <a:r>
              <a:rPr lang="en-US" sz="4000" b="1" dirty="0" smtClean="0">
                <a:solidFill>
                  <a:srgbClr val="00B050"/>
                </a:solidFill>
              </a:rPr>
              <a:t>And though after my skin worms destroy this body, yet in my flesh shall I see God:</a:t>
            </a:r>
          </a:p>
          <a:p>
            <a:r>
              <a:rPr lang="en-US" sz="4000" b="1" baseline="30000" dirty="0" smtClean="0">
                <a:solidFill>
                  <a:srgbClr val="00B050"/>
                </a:solidFill>
              </a:rPr>
              <a:t>27 </a:t>
            </a:r>
            <a:r>
              <a:rPr lang="en-US" sz="4000" b="1" u="sng" dirty="0" smtClean="0">
                <a:solidFill>
                  <a:srgbClr val="7030A0"/>
                </a:solidFill>
              </a:rPr>
              <a:t>Whom I shall see for myself, and mine eyes shall behold</a:t>
            </a:r>
            <a:r>
              <a:rPr lang="en-US" sz="4000" b="1" dirty="0" smtClean="0">
                <a:solidFill>
                  <a:srgbClr val="00B050"/>
                </a:solidFill>
              </a:rPr>
              <a:t>, and not another; though my reins be consumed within me.</a:t>
            </a:r>
          </a:p>
          <a:p>
            <a:endParaRPr lang="en-US" dirty="0"/>
          </a:p>
        </p:txBody>
      </p:sp>
    </p:spTree>
    <p:extLst>
      <p:ext uri="{BB962C8B-B14F-4D97-AF65-F5344CB8AC3E}">
        <p14:creationId xmlns:p14="http://schemas.microsoft.com/office/powerpoint/2010/main" val="18599305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sz="5400" b="1" dirty="0">
                <a:solidFill>
                  <a:srgbClr val="0070C0"/>
                </a:solidFill>
              </a:rPr>
              <a:t>Job knew he was a sinner who would die. </a:t>
            </a:r>
            <a:endParaRPr lang="en-US" sz="5400" b="1" dirty="0" smtClean="0">
              <a:solidFill>
                <a:srgbClr val="0070C0"/>
              </a:solidFill>
            </a:endParaRPr>
          </a:p>
          <a:p>
            <a:r>
              <a:rPr lang="en-US" sz="5400" b="1" dirty="0" smtClean="0">
                <a:solidFill>
                  <a:srgbClr val="0070C0"/>
                </a:solidFill>
              </a:rPr>
              <a:t>But </a:t>
            </a:r>
            <a:r>
              <a:rPr lang="en-US" sz="5400" b="1" dirty="0">
                <a:solidFill>
                  <a:srgbClr val="0070C0"/>
                </a:solidFill>
              </a:rPr>
              <a:t>he also knew that God would send a redeemer to pay the price for his sins</a:t>
            </a:r>
            <a:r>
              <a:rPr lang="en-US" sz="5400" b="1" dirty="0" smtClean="0">
                <a:solidFill>
                  <a:srgbClr val="0070C0"/>
                </a:solidFill>
              </a:rPr>
              <a:t>,</a:t>
            </a:r>
          </a:p>
          <a:p>
            <a:r>
              <a:rPr lang="en-US" sz="5400" b="1" dirty="0" smtClean="0">
                <a:solidFill>
                  <a:srgbClr val="0070C0"/>
                </a:solidFill>
              </a:rPr>
              <a:t> </a:t>
            </a:r>
            <a:r>
              <a:rPr lang="en-US" sz="5400" b="1" dirty="0">
                <a:solidFill>
                  <a:srgbClr val="0070C0"/>
                </a:solidFill>
              </a:rPr>
              <a:t>enabling him to live again</a:t>
            </a:r>
          </a:p>
        </p:txBody>
      </p:sp>
    </p:spTree>
    <p:extLst>
      <p:ext uri="{BB962C8B-B14F-4D97-AF65-F5344CB8AC3E}">
        <p14:creationId xmlns:p14="http://schemas.microsoft.com/office/powerpoint/2010/main" val="10654924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b="1" dirty="0" smtClean="0">
                <a:solidFill>
                  <a:srgbClr val="7030A0"/>
                </a:solidFill>
              </a:rPr>
              <a:t>Other Scriptures</a:t>
            </a:r>
            <a:endParaRPr lang="en-US" sz="6600" b="1" dirty="0">
              <a:solidFill>
                <a:srgbClr val="7030A0"/>
              </a:solidFill>
            </a:endParaRPr>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419657091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smtClean="0">
                <a:solidFill>
                  <a:srgbClr val="00B050"/>
                </a:solidFill>
              </a:rPr>
              <a:t>Isa. 26:19</a:t>
            </a:r>
            <a:endParaRPr lang="en-US" sz="6000" b="1" dirty="0">
              <a:solidFill>
                <a:srgbClr val="00B050"/>
              </a:solidFill>
            </a:endParaRPr>
          </a:p>
        </p:txBody>
      </p:sp>
      <p:sp>
        <p:nvSpPr>
          <p:cNvPr id="3" name="Content Placeholder 2"/>
          <p:cNvSpPr>
            <a:spLocks noGrp="1"/>
          </p:cNvSpPr>
          <p:nvPr>
            <p:ph idx="1"/>
          </p:nvPr>
        </p:nvSpPr>
        <p:spPr/>
        <p:txBody>
          <a:bodyPr>
            <a:normAutofit fontScale="92500" lnSpcReduction="10000"/>
          </a:bodyPr>
          <a:lstStyle/>
          <a:p>
            <a:r>
              <a:rPr lang="en-US" sz="4800" b="1" baseline="30000" dirty="0" smtClean="0">
                <a:solidFill>
                  <a:srgbClr val="FF0000"/>
                </a:solidFill>
              </a:rPr>
              <a:t>19 </a:t>
            </a:r>
            <a:r>
              <a:rPr lang="en-US" sz="4800" b="1" dirty="0" smtClean="0">
                <a:solidFill>
                  <a:srgbClr val="FF0000"/>
                </a:solidFill>
              </a:rPr>
              <a:t>Thy dead men shall live, together with my dead body shall they arise. Awake and sing, ye that dwell in dust: for thy dew is as the dew of herbs, and the earth shall cast out the dead.</a:t>
            </a:r>
          </a:p>
          <a:p>
            <a:r>
              <a:rPr lang="en-US" sz="4800" b="1" dirty="0" smtClean="0">
                <a:solidFill>
                  <a:srgbClr val="FF0000"/>
                </a:solidFill>
              </a:rPr>
              <a:t>  </a:t>
            </a:r>
            <a:r>
              <a:rPr lang="en-US" sz="2400" b="1" dirty="0" smtClean="0">
                <a:solidFill>
                  <a:srgbClr val="FF0000"/>
                </a:solidFill>
              </a:rPr>
              <a:t> </a:t>
            </a:r>
            <a:r>
              <a:rPr lang="en-US" sz="4800" dirty="0"/>
              <a:t>Isaiah also spoke of a bodily resurrection in which he would participate.</a:t>
            </a:r>
          </a:p>
          <a:p>
            <a:endParaRPr lang="en-US" sz="4800" b="1" dirty="0">
              <a:solidFill>
                <a:srgbClr val="FF0000"/>
              </a:solidFill>
            </a:endParaRPr>
          </a:p>
        </p:txBody>
      </p:sp>
    </p:spTree>
    <p:extLst>
      <p:ext uri="{BB962C8B-B14F-4D97-AF65-F5344CB8AC3E}">
        <p14:creationId xmlns:p14="http://schemas.microsoft.com/office/powerpoint/2010/main" val="2842303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smtClean="0">
                <a:solidFill>
                  <a:srgbClr val="FF0000"/>
                </a:solidFill>
              </a:rPr>
              <a:t>Daniel 12:1-2</a:t>
            </a:r>
            <a:endParaRPr lang="en-US" sz="6000" b="1" dirty="0">
              <a:solidFill>
                <a:srgbClr val="FF0000"/>
              </a:solidFill>
            </a:endParaRPr>
          </a:p>
        </p:txBody>
      </p:sp>
      <p:sp>
        <p:nvSpPr>
          <p:cNvPr id="3" name="Content Placeholder 2"/>
          <p:cNvSpPr>
            <a:spLocks noGrp="1"/>
          </p:cNvSpPr>
          <p:nvPr>
            <p:ph idx="1"/>
          </p:nvPr>
        </p:nvSpPr>
        <p:spPr/>
        <p:txBody>
          <a:bodyPr>
            <a:normAutofit fontScale="92500" lnSpcReduction="20000"/>
          </a:bodyPr>
          <a:lstStyle/>
          <a:p>
            <a:r>
              <a:rPr lang="en-US" sz="3600" b="1" dirty="0" smtClean="0">
                <a:solidFill>
                  <a:srgbClr val="00B050"/>
                </a:solidFill>
              </a:rPr>
              <a:t>1 And at that time shall Michael stand up, the great prince which </a:t>
            </a:r>
            <a:r>
              <a:rPr lang="en-US" sz="3600" b="1" dirty="0" err="1" smtClean="0">
                <a:solidFill>
                  <a:srgbClr val="00B050"/>
                </a:solidFill>
              </a:rPr>
              <a:t>standeth</a:t>
            </a:r>
            <a:r>
              <a:rPr lang="en-US" sz="3600" b="1" dirty="0" smtClean="0">
                <a:solidFill>
                  <a:srgbClr val="00B050"/>
                </a:solidFill>
              </a:rPr>
              <a:t> for the children of thy people: and there shall be a time of trouble, such as never was since there was a nation even to that same time: and at that time thy people shall be delivered, every one that shall be found written in the book.</a:t>
            </a:r>
          </a:p>
          <a:p>
            <a:r>
              <a:rPr lang="en-US" sz="3600" b="1" u="sng" baseline="30000" dirty="0" smtClean="0">
                <a:solidFill>
                  <a:srgbClr val="7030A0"/>
                </a:solidFill>
              </a:rPr>
              <a:t>2 </a:t>
            </a:r>
            <a:r>
              <a:rPr lang="en-US" sz="3600" b="1" u="sng" dirty="0" smtClean="0">
                <a:solidFill>
                  <a:srgbClr val="7030A0"/>
                </a:solidFill>
              </a:rPr>
              <a:t>And many of them that sleep in the dust of the earth shall awake, some to everlasting life, and some to shame and everlasting contempt.</a:t>
            </a:r>
          </a:p>
          <a:p>
            <a:r>
              <a:rPr lang="en-US" sz="3600" b="1" u="sng" dirty="0">
                <a:solidFill>
                  <a:srgbClr val="7030A0"/>
                </a:solidFill>
              </a:rPr>
              <a:t> </a:t>
            </a:r>
            <a:r>
              <a:rPr lang="en-US" sz="3600" b="1" u="sng" dirty="0" smtClean="0">
                <a:solidFill>
                  <a:srgbClr val="7030A0"/>
                </a:solidFill>
              </a:rPr>
              <a:t> </a:t>
            </a:r>
          </a:p>
          <a:p>
            <a:endParaRPr lang="en-US" sz="3600" dirty="0" smtClean="0"/>
          </a:p>
          <a:p>
            <a:endParaRPr lang="en-US" sz="3600" b="1" u="sng" dirty="0" smtClean="0">
              <a:solidFill>
                <a:srgbClr val="7030A0"/>
              </a:solidFill>
            </a:endParaRPr>
          </a:p>
          <a:p>
            <a:endParaRPr lang="en-US" dirty="0"/>
          </a:p>
        </p:txBody>
      </p:sp>
    </p:spTree>
    <p:extLst>
      <p:ext uri="{BB962C8B-B14F-4D97-AF65-F5344CB8AC3E}">
        <p14:creationId xmlns:p14="http://schemas.microsoft.com/office/powerpoint/2010/main" val="157434675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C00000"/>
                </a:solidFill>
              </a:rPr>
              <a:t>John 5:28-29</a:t>
            </a:r>
            <a:endParaRPr lang="en-US" b="1" dirty="0">
              <a:solidFill>
                <a:srgbClr val="C00000"/>
              </a:solidFill>
            </a:endParaRPr>
          </a:p>
        </p:txBody>
      </p:sp>
      <p:sp>
        <p:nvSpPr>
          <p:cNvPr id="3" name="Content Placeholder 2"/>
          <p:cNvSpPr>
            <a:spLocks noGrp="1"/>
          </p:cNvSpPr>
          <p:nvPr>
            <p:ph idx="1"/>
          </p:nvPr>
        </p:nvSpPr>
        <p:spPr/>
        <p:txBody>
          <a:bodyPr>
            <a:normAutofit lnSpcReduction="10000"/>
          </a:bodyPr>
          <a:lstStyle/>
          <a:p>
            <a:r>
              <a:rPr lang="en-US" sz="4400" b="1" baseline="30000" dirty="0" smtClean="0">
                <a:solidFill>
                  <a:srgbClr val="7030A0"/>
                </a:solidFill>
              </a:rPr>
              <a:t>28 </a:t>
            </a:r>
            <a:r>
              <a:rPr lang="en-US" sz="4400" b="1" dirty="0" smtClean="0">
                <a:solidFill>
                  <a:srgbClr val="7030A0"/>
                </a:solidFill>
              </a:rPr>
              <a:t>Marvel not at this: for the hour is coming, in the which all that are in the graves shall hear his voice,</a:t>
            </a:r>
          </a:p>
          <a:p>
            <a:r>
              <a:rPr lang="en-US" sz="4400" b="1" baseline="30000" dirty="0" smtClean="0">
                <a:solidFill>
                  <a:srgbClr val="7030A0"/>
                </a:solidFill>
              </a:rPr>
              <a:t>29 </a:t>
            </a:r>
            <a:r>
              <a:rPr lang="en-US" sz="4800" b="1" u="sng" dirty="0" smtClean="0">
                <a:solidFill>
                  <a:srgbClr val="0070C0"/>
                </a:solidFill>
              </a:rPr>
              <a:t>And shall come forth</a:t>
            </a:r>
            <a:r>
              <a:rPr lang="en-US" sz="4400" b="1" dirty="0" smtClean="0">
                <a:solidFill>
                  <a:srgbClr val="7030A0"/>
                </a:solidFill>
              </a:rPr>
              <a:t>; they that have done good, unto the resurrection of life; and they that have done evil, unto the resurrection of damnation.</a:t>
            </a:r>
          </a:p>
          <a:p>
            <a:endParaRPr lang="en-US" dirty="0"/>
          </a:p>
        </p:txBody>
      </p:sp>
    </p:spTree>
    <p:extLst>
      <p:ext uri="{BB962C8B-B14F-4D97-AF65-F5344CB8AC3E}">
        <p14:creationId xmlns:p14="http://schemas.microsoft.com/office/powerpoint/2010/main" val="301356778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smtClean="0">
                <a:solidFill>
                  <a:srgbClr val="7030A0"/>
                </a:solidFill>
              </a:rPr>
              <a:t>I John 3:2</a:t>
            </a:r>
            <a:endParaRPr lang="en-US" sz="6000" b="1" dirty="0">
              <a:solidFill>
                <a:srgbClr val="7030A0"/>
              </a:solidFill>
            </a:endParaRPr>
          </a:p>
        </p:txBody>
      </p:sp>
      <p:sp>
        <p:nvSpPr>
          <p:cNvPr id="3" name="Content Placeholder 2"/>
          <p:cNvSpPr>
            <a:spLocks noGrp="1"/>
          </p:cNvSpPr>
          <p:nvPr>
            <p:ph idx="1"/>
          </p:nvPr>
        </p:nvSpPr>
        <p:spPr/>
        <p:txBody>
          <a:bodyPr>
            <a:normAutofit lnSpcReduction="10000"/>
          </a:bodyPr>
          <a:lstStyle/>
          <a:p>
            <a:r>
              <a:rPr lang="en-US" sz="4000" dirty="0" smtClean="0">
                <a:solidFill>
                  <a:srgbClr val="00B050"/>
                </a:solidFill>
              </a:rPr>
              <a:t>3 Behold, what manner of love the Father hath bestowed upon us, that we should be called the sons of God: therefore the world </a:t>
            </a:r>
            <a:r>
              <a:rPr lang="en-US" sz="4000" dirty="0" err="1" smtClean="0">
                <a:solidFill>
                  <a:srgbClr val="00B050"/>
                </a:solidFill>
              </a:rPr>
              <a:t>knoweth</a:t>
            </a:r>
            <a:r>
              <a:rPr lang="en-US" sz="4000" dirty="0" smtClean="0">
                <a:solidFill>
                  <a:srgbClr val="00B050"/>
                </a:solidFill>
              </a:rPr>
              <a:t> us not, because it knew him not.</a:t>
            </a:r>
          </a:p>
          <a:p>
            <a:r>
              <a:rPr lang="en-US" sz="4000" baseline="30000" dirty="0" smtClean="0">
                <a:solidFill>
                  <a:srgbClr val="00B050"/>
                </a:solidFill>
              </a:rPr>
              <a:t>2 </a:t>
            </a:r>
            <a:r>
              <a:rPr lang="en-US" sz="4000" dirty="0" smtClean="0">
                <a:solidFill>
                  <a:srgbClr val="00B050"/>
                </a:solidFill>
              </a:rPr>
              <a:t>Beloved, now are we the sons of God, and it doth not yet appear what we shall be: but we know that, when he shall appear, </a:t>
            </a:r>
            <a:r>
              <a:rPr lang="en-US" sz="4000" b="1" u="sng" dirty="0" smtClean="0">
                <a:solidFill>
                  <a:srgbClr val="0070C0"/>
                </a:solidFill>
              </a:rPr>
              <a:t>we shall be like him</a:t>
            </a:r>
            <a:r>
              <a:rPr lang="en-US" sz="4000" dirty="0" smtClean="0">
                <a:solidFill>
                  <a:srgbClr val="00B050"/>
                </a:solidFill>
              </a:rPr>
              <a:t>; for we shall see him as he is.</a:t>
            </a:r>
          </a:p>
          <a:p>
            <a:endParaRPr lang="en-US" dirty="0"/>
          </a:p>
        </p:txBody>
      </p:sp>
    </p:spTree>
    <p:extLst>
      <p:ext uri="{BB962C8B-B14F-4D97-AF65-F5344CB8AC3E}">
        <p14:creationId xmlns:p14="http://schemas.microsoft.com/office/powerpoint/2010/main" val="251271772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14650" y="-11113"/>
            <a:ext cx="10515600" cy="1325563"/>
          </a:xfrm>
        </p:spPr>
        <p:txBody>
          <a:bodyPr>
            <a:normAutofit/>
          </a:bodyPr>
          <a:lstStyle/>
          <a:p>
            <a:r>
              <a:rPr lang="en-US" sz="6000" b="1" dirty="0" smtClean="0">
                <a:solidFill>
                  <a:srgbClr val="7030A0"/>
                </a:solidFill>
              </a:rPr>
              <a:t>Luke 24:36-43</a:t>
            </a:r>
            <a:endParaRPr lang="en-US" sz="6000" b="1" dirty="0">
              <a:solidFill>
                <a:srgbClr val="7030A0"/>
              </a:solidFill>
            </a:endParaRPr>
          </a:p>
        </p:txBody>
      </p:sp>
      <p:sp>
        <p:nvSpPr>
          <p:cNvPr id="3" name="Content Placeholder 2"/>
          <p:cNvSpPr>
            <a:spLocks noGrp="1"/>
          </p:cNvSpPr>
          <p:nvPr>
            <p:ph idx="1"/>
          </p:nvPr>
        </p:nvSpPr>
        <p:spPr>
          <a:xfrm>
            <a:off x="838200" y="1314450"/>
            <a:ext cx="11353800" cy="5543549"/>
          </a:xfrm>
        </p:spPr>
        <p:txBody>
          <a:bodyPr>
            <a:normAutofit fontScale="85000" lnSpcReduction="20000"/>
          </a:bodyPr>
          <a:lstStyle/>
          <a:p>
            <a:r>
              <a:rPr lang="en-US" sz="3400" baseline="30000" dirty="0" smtClean="0">
                <a:solidFill>
                  <a:srgbClr val="FF0000"/>
                </a:solidFill>
              </a:rPr>
              <a:t>36 </a:t>
            </a:r>
            <a:r>
              <a:rPr lang="en-US" sz="3400" dirty="0" smtClean="0">
                <a:solidFill>
                  <a:srgbClr val="FF0000"/>
                </a:solidFill>
              </a:rPr>
              <a:t>And as they thus </a:t>
            </a:r>
            <a:r>
              <a:rPr lang="en-US" sz="3400" dirty="0" err="1" smtClean="0">
                <a:solidFill>
                  <a:srgbClr val="FF0000"/>
                </a:solidFill>
              </a:rPr>
              <a:t>spake</a:t>
            </a:r>
            <a:r>
              <a:rPr lang="en-US" sz="3400" dirty="0" smtClean="0">
                <a:solidFill>
                  <a:srgbClr val="FF0000"/>
                </a:solidFill>
              </a:rPr>
              <a:t>, Jesus himself stood in the midst of them, and </a:t>
            </a:r>
            <a:r>
              <a:rPr lang="en-US" sz="3400" dirty="0" err="1" smtClean="0">
                <a:solidFill>
                  <a:srgbClr val="FF0000"/>
                </a:solidFill>
              </a:rPr>
              <a:t>saith</a:t>
            </a:r>
            <a:r>
              <a:rPr lang="en-US" sz="3400" dirty="0" smtClean="0">
                <a:solidFill>
                  <a:srgbClr val="FF0000"/>
                </a:solidFill>
              </a:rPr>
              <a:t> unto them, Peace be unto you.</a:t>
            </a:r>
          </a:p>
          <a:p>
            <a:r>
              <a:rPr lang="en-US" sz="3400" baseline="30000" dirty="0" smtClean="0">
                <a:solidFill>
                  <a:srgbClr val="FF0000"/>
                </a:solidFill>
              </a:rPr>
              <a:t>37 </a:t>
            </a:r>
            <a:r>
              <a:rPr lang="en-US" sz="3400" dirty="0" smtClean="0">
                <a:solidFill>
                  <a:srgbClr val="FF0000"/>
                </a:solidFill>
              </a:rPr>
              <a:t>But they were terrified and affrighted, and supposed that they had seen a spirit.</a:t>
            </a:r>
          </a:p>
          <a:p>
            <a:r>
              <a:rPr lang="en-US" sz="3400" baseline="30000" dirty="0" smtClean="0">
                <a:solidFill>
                  <a:srgbClr val="FF0000"/>
                </a:solidFill>
              </a:rPr>
              <a:t>38 </a:t>
            </a:r>
            <a:r>
              <a:rPr lang="en-US" sz="3400" dirty="0" smtClean="0">
                <a:solidFill>
                  <a:srgbClr val="FF0000"/>
                </a:solidFill>
              </a:rPr>
              <a:t>And he said unto them, Why are ye troubled? and why do thoughts arise in your hearts?</a:t>
            </a:r>
          </a:p>
          <a:p>
            <a:r>
              <a:rPr lang="en-US" sz="3400" baseline="30000" dirty="0" smtClean="0">
                <a:solidFill>
                  <a:srgbClr val="FF0000"/>
                </a:solidFill>
              </a:rPr>
              <a:t>39 </a:t>
            </a:r>
            <a:r>
              <a:rPr lang="en-US" sz="3400" dirty="0" smtClean="0">
                <a:solidFill>
                  <a:srgbClr val="FF0000"/>
                </a:solidFill>
              </a:rPr>
              <a:t>Behold my hands and my feet, that it is I myself: handle me, and see; for a spirit hath not flesh and bones, as ye see me have.</a:t>
            </a:r>
          </a:p>
          <a:p>
            <a:r>
              <a:rPr lang="en-US" sz="3400" baseline="30000" dirty="0" smtClean="0">
                <a:solidFill>
                  <a:srgbClr val="FF0000"/>
                </a:solidFill>
              </a:rPr>
              <a:t>40 </a:t>
            </a:r>
            <a:r>
              <a:rPr lang="en-US" sz="3400" dirty="0" smtClean="0">
                <a:solidFill>
                  <a:srgbClr val="FF0000"/>
                </a:solidFill>
              </a:rPr>
              <a:t>And when he had thus spoken, he shewed them his hands and his feet.</a:t>
            </a:r>
          </a:p>
          <a:p>
            <a:r>
              <a:rPr lang="en-US" sz="3400" baseline="30000" dirty="0" smtClean="0">
                <a:solidFill>
                  <a:srgbClr val="FF0000"/>
                </a:solidFill>
              </a:rPr>
              <a:t>41 </a:t>
            </a:r>
            <a:r>
              <a:rPr lang="en-US" sz="3400" dirty="0" smtClean="0">
                <a:solidFill>
                  <a:srgbClr val="FF0000"/>
                </a:solidFill>
              </a:rPr>
              <a:t>And while they yet believed not for joy, and wondered, he said unto them, Have ye here any meat?</a:t>
            </a:r>
          </a:p>
          <a:p>
            <a:r>
              <a:rPr lang="en-US" sz="3400" baseline="30000" dirty="0" smtClean="0">
                <a:solidFill>
                  <a:srgbClr val="FF0000"/>
                </a:solidFill>
              </a:rPr>
              <a:t>42 </a:t>
            </a:r>
            <a:r>
              <a:rPr lang="en-US" sz="3400" dirty="0" smtClean="0">
                <a:solidFill>
                  <a:srgbClr val="FF0000"/>
                </a:solidFill>
              </a:rPr>
              <a:t>And they gave him a piece of a broiled fish, and of an honeycomb.</a:t>
            </a:r>
          </a:p>
          <a:p>
            <a:r>
              <a:rPr lang="en-US" sz="3400" baseline="30000" dirty="0" smtClean="0">
                <a:solidFill>
                  <a:srgbClr val="FF0000"/>
                </a:solidFill>
              </a:rPr>
              <a:t>43 </a:t>
            </a:r>
            <a:r>
              <a:rPr lang="en-US" sz="3400" u="sng" dirty="0" smtClean="0">
                <a:solidFill>
                  <a:srgbClr val="0070C0"/>
                </a:solidFill>
              </a:rPr>
              <a:t>And he took it, and did eat before them.</a:t>
            </a:r>
          </a:p>
          <a:p>
            <a:endParaRPr lang="en-US" dirty="0"/>
          </a:p>
        </p:txBody>
      </p:sp>
    </p:spTree>
    <p:extLst>
      <p:ext uri="{BB962C8B-B14F-4D97-AF65-F5344CB8AC3E}">
        <p14:creationId xmlns:p14="http://schemas.microsoft.com/office/powerpoint/2010/main" val="165055614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i="1" u="sng" dirty="0" smtClean="0">
                <a:solidFill>
                  <a:srgbClr val="FF0000"/>
                </a:solidFill>
              </a:rPr>
              <a:t>For believers, the resurrection from the dead is perhaps the greatest promise the Bible offers</a:t>
            </a:r>
            <a:r>
              <a:rPr lang="en-US" b="1" i="1" u="sng" dirty="0" smtClean="0"/>
              <a:t>.</a:t>
            </a:r>
            <a:endParaRPr lang="en-US" b="1" i="1" u="sng" dirty="0"/>
          </a:p>
        </p:txBody>
      </p:sp>
      <p:sp>
        <p:nvSpPr>
          <p:cNvPr id="3" name="Content Placeholder 2"/>
          <p:cNvSpPr>
            <a:spLocks noGrp="1"/>
          </p:cNvSpPr>
          <p:nvPr>
            <p:ph idx="1"/>
          </p:nvPr>
        </p:nvSpPr>
        <p:spPr/>
        <p:txBody>
          <a:bodyPr>
            <a:normAutofit fontScale="92500" lnSpcReduction="10000"/>
          </a:bodyPr>
          <a:lstStyle/>
          <a:p>
            <a:r>
              <a:rPr lang="en-US" sz="4000" b="1" dirty="0" smtClean="0"/>
              <a:t>The idea of eternal life in a state of perpetual bliss goes well beyond amazing for those who read the Scriptures </a:t>
            </a:r>
          </a:p>
          <a:p>
            <a:r>
              <a:rPr lang="en-US" sz="4000" b="1" dirty="0" smtClean="0"/>
              <a:t>Most of what we know about the resurrection comes from the New Testament. But from reading about it there we can tell it isn’t exclusively a New Testament idea. </a:t>
            </a:r>
            <a:r>
              <a:rPr lang="en-US" sz="4000" b="1" u="sng" dirty="0" smtClean="0">
                <a:solidFill>
                  <a:srgbClr val="0070C0"/>
                </a:solidFill>
              </a:rPr>
              <a:t>As an example, the Sadducees knew about a resurrection, even though they didn’t believe in one (Matt. 22:23).</a:t>
            </a:r>
          </a:p>
          <a:p>
            <a:endParaRPr lang="en-US" dirty="0"/>
          </a:p>
        </p:txBody>
      </p:sp>
    </p:spTree>
    <p:extLst>
      <p:ext uri="{BB962C8B-B14F-4D97-AF65-F5344CB8AC3E}">
        <p14:creationId xmlns:p14="http://schemas.microsoft.com/office/powerpoint/2010/main" val="304567810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81755" y="1"/>
            <a:ext cx="11274777" cy="6858000"/>
          </a:xfrm>
        </p:spPr>
        <p:txBody>
          <a:bodyPr>
            <a:normAutofit lnSpcReduction="10000"/>
          </a:bodyPr>
          <a:lstStyle/>
          <a:p>
            <a:r>
              <a:rPr lang="en-US" dirty="0" smtClean="0">
                <a:solidFill>
                  <a:srgbClr val="7030A0"/>
                </a:solidFill>
              </a:rPr>
              <a:t>Paul began by reminding his readers how important the Lord’s resurrection is to believers. </a:t>
            </a:r>
            <a:r>
              <a:rPr lang="en-US" b="1" u="sng" dirty="0" smtClean="0">
                <a:solidFill>
                  <a:srgbClr val="7030A0"/>
                </a:solidFill>
              </a:rPr>
              <a:t>In fact it’s so important that our salvation depends on believing in it.</a:t>
            </a:r>
          </a:p>
          <a:p>
            <a:r>
              <a:rPr lang="en-US" sz="3600" b="1" dirty="0" smtClean="0">
                <a:solidFill>
                  <a:srgbClr val="0070C0"/>
                </a:solidFill>
              </a:rPr>
              <a:t>I Cor. 15</a:t>
            </a:r>
          </a:p>
          <a:p>
            <a:r>
              <a:rPr lang="en-US" sz="3600" b="1" dirty="0" smtClean="0">
                <a:solidFill>
                  <a:srgbClr val="0070C0"/>
                </a:solidFill>
              </a:rPr>
              <a:t>1Moreover</a:t>
            </a:r>
            <a:r>
              <a:rPr lang="en-US" sz="3600" b="1" dirty="0">
                <a:solidFill>
                  <a:srgbClr val="0070C0"/>
                </a:solidFill>
              </a:rPr>
              <a:t>, brethren, I declare unto you the gospel which I preached unto you, which also ye have received, and wherein ye stand;</a:t>
            </a:r>
          </a:p>
          <a:p>
            <a:r>
              <a:rPr lang="en-US" sz="3600" b="1" baseline="30000" dirty="0">
                <a:solidFill>
                  <a:srgbClr val="0070C0"/>
                </a:solidFill>
              </a:rPr>
              <a:t>2 </a:t>
            </a:r>
            <a:r>
              <a:rPr lang="en-US" sz="3600" b="1" dirty="0">
                <a:solidFill>
                  <a:srgbClr val="0070C0"/>
                </a:solidFill>
              </a:rPr>
              <a:t>By which also ye are saved, if ye keep in memory what I preached unto you, unless ye have believed in vain.</a:t>
            </a:r>
          </a:p>
          <a:p>
            <a:r>
              <a:rPr lang="en-US" sz="3600" b="1" baseline="30000" dirty="0">
                <a:solidFill>
                  <a:srgbClr val="0070C0"/>
                </a:solidFill>
              </a:rPr>
              <a:t>3 </a:t>
            </a:r>
            <a:r>
              <a:rPr lang="en-US" sz="3600" b="1" dirty="0">
                <a:solidFill>
                  <a:srgbClr val="0070C0"/>
                </a:solidFill>
              </a:rPr>
              <a:t>For I delivered unto you first of all that which I also received, how that Christ died for our sins according to the scriptures;</a:t>
            </a:r>
          </a:p>
          <a:p>
            <a:r>
              <a:rPr lang="en-US" sz="3600" b="1" baseline="30000" dirty="0">
                <a:solidFill>
                  <a:srgbClr val="0070C0"/>
                </a:solidFill>
              </a:rPr>
              <a:t>4 </a:t>
            </a:r>
            <a:r>
              <a:rPr lang="en-US" sz="3600" b="1" dirty="0">
                <a:solidFill>
                  <a:srgbClr val="0070C0"/>
                </a:solidFill>
              </a:rPr>
              <a:t>And that he was buried, and </a:t>
            </a:r>
            <a:r>
              <a:rPr lang="en-US" sz="3600" b="1" u="sng" dirty="0">
                <a:solidFill>
                  <a:srgbClr val="7030A0"/>
                </a:solidFill>
              </a:rPr>
              <a:t>that he rose again the third day according to the scriptures:</a:t>
            </a:r>
          </a:p>
          <a:p>
            <a:endParaRPr lang="en-US" dirty="0"/>
          </a:p>
        </p:txBody>
      </p:sp>
    </p:spTree>
    <p:extLst>
      <p:ext uri="{BB962C8B-B14F-4D97-AF65-F5344CB8AC3E}">
        <p14:creationId xmlns:p14="http://schemas.microsoft.com/office/powerpoint/2010/main" val="23137975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004711"/>
            <a:ext cx="12192000" cy="7975600"/>
          </a:xfrm>
        </p:spPr>
      </p:pic>
    </p:spTree>
    <p:extLst>
      <p:ext uri="{BB962C8B-B14F-4D97-AF65-F5344CB8AC3E}">
        <p14:creationId xmlns:p14="http://schemas.microsoft.com/office/powerpoint/2010/main" val="37597707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2192000" cy="6762044"/>
          </a:xfrm>
        </p:spPr>
        <p:txBody>
          <a:bodyPr>
            <a:normAutofit fontScale="92500" lnSpcReduction="10000"/>
          </a:bodyPr>
          <a:lstStyle/>
          <a:p>
            <a:r>
              <a:rPr lang="en-US" sz="3500" b="1" baseline="30000" dirty="0">
                <a:solidFill>
                  <a:srgbClr val="002060"/>
                </a:solidFill>
              </a:rPr>
              <a:t>5 </a:t>
            </a:r>
            <a:r>
              <a:rPr lang="en-US" sz="3500" b="1" dirty="0">
                <a:solidFill>
                  <a:srgbClr val="002060"/>
                </a:solidFill>
              </a:rPr>
              <a:t>And that he was seen of Cephas, then of the twelve:</a:t>
            </a:r>
          </a:p>
          <a:p>
            <a:r>
              <a:rPr lang="en-US" sz="3500" b="1" baseline="30000" dirty="0">
                <a:solidFill>
                  <a:srgbClr val="002060"/>
                </a:solidFill>
              </a:rPr>
              <a:t>6 </a:t>
            </a:r>
            <a:r>
              <a:rPr lang="en-US" sz="3500" b="1" dirty="0">
                <a:solidFill>
                  <a:srgbClr val="002060"/>
                </a:solidFill>
              </a:rPr>
              <a:t>After that, he was seen of above five hundred brethren at once; of whom the greater part remain unto this present, but some are fallen asleep.</a:t>
            </a:r>
          </a:p>
          <a:p>
            <a:r>
              <a:rPr lang="en-US" sz="3500" b="1" baseline="30000" dirty="0">
                <a:solidFill>
                  <a:srgbClr val="002060"/>
                </a:solidFill>
              </a:rPr>
              <a:t>7 </a:t>
            </a:r>
            <a:r>
              <a:rPr lang="en-US" sz="3500" b="1" dirty="0">
                <a:solidFill>
                  <a:srgbClr val="002060"/>
                </a:solidFill>
              </a:rPr>
              <a:t>After that, he was seen of James; then of all the apostles.</a:t>
            </a:r>
          </a:p>
          <a:p>
            <a:r>
              <a:rPr lang="en-US" sz="3500" b="1" baseline="30000" dirty="0">
                <a:solidFill>
                  <a:srgbClr val="002060"/>
                </a:solidFill>
              </a:rPr>
              <a:t>8 </a:t>
            </a:r>
            <a:r>
              <a:rPr lang="en-US" sz="3500" b="1" dirty="0">
                <a:solidFill>
                  <a:srgbClr val="002060"/>
                </a:solidFill>
              </a:rPr>
              <a:t>And last of all he was seen of me also, as of one born out of due time.</a:t>
            </a:r>
          </a:p>
          <a:p>
            <a:r>
              <a:rPr lang="en-US" sz="3500" b="1" baseline="30000" dirty="0">
                <a:solidFill>
                  <a:srgbClr val="002060"/>
                </a:solidFill>
              </a:rPr>
              <a:t>9 </a:t>
            </a:r>
            <a:r>
              <a:rPr lang="en-US" sz="3500" b="1" dirty="0">
                <a:solidFill>
                  <a:srgbClr val="002060"/>
                </a:solidFill>
              </a:rPr>
              <a:t>For I am the least of the apostles, that am not meet to be called an apostle, because I persecuted the church of God.</a:t>
            </a:r>
          </a:p>
          <a:p>
            <a:r>
              <a:rPr lang="en-US" sz="3500" b="1" baseline="30000" dirty="0">
                <a:solidFill>
                  <a:srgbClr val="002060"/>
                </a:solidFill>
              </a:rPr>
              <a:t>10 </a:t>
            </a:r>
            <a:r>
              <a:rPr lang="en-US" sz="3500" b="1" dirty="0">
                <a:solidFill>
                  <a:srgbClr val="002060"/>
                </a:solidFill>
              </a:rPr>
              <a:t>But by the grace of God I am what I am: and his grace which was bestowed upon me was not in vain; but I </a:t>
            </a:r>
            <a:r>
              <a:rPr lang="en-US" sz="3500" b="1" dirty="0" err="1">
                <a:solidFill>
                  <a:srgbClr val="002060"/>
                </a:solidFill>
              </a:rPr>
              <a:t>laboured</a:t>
            </a:r>
            <a:r>
              <a:rPr lang="en-US" sz="3500" b="1" dirty="0">
                <a:solidFill>
                  <a:srgbClr val="002060"/>
                </a:solidFill>
              </a:rPr>
              <a:t> more abundantly than they all: yet not I, but the grace of God which was with me.</a:t>
            </a:r>
          </a:p>
          <a:p>
            <a:r>
              <a:rPr lang="en-US" sz="3500" b="1" baseline="30000" dirty="0">
                <a:solidFill>
                  <a:srgbClr val="002060"/>
                </a:solidFill>
              </a:rPr>
              <a:t>11 </a:t>
            </a:r>
            <a:r>
              <a:rPr lang="en-US" sz="3500" b="1" dirty="0">
                <a:solidFill>
                  <a:srgbClr val="002060"/>
                </a:solidFill>
              </a:rPr>
              <a:t>Therefore whether it were I or they, so we preach, and so ye believed.</a:t>
            </a:r>
          </a:p>
          <a:p>
            <a:endParaRPr lang="en-US" dirty="0"/>
          </a:p>
        </p:txBody>
      </p:sp>
    </p:spTree>
    <p:extLst>
      <p:ext uri="{BB962C8B-B14F-4D97-AF65-F5344CB8AC3E}">
        <p14:creationId xmlns:p14="http://schemas.microsoft.com/office/powerpoint/2010/main" val="379271678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0"/>
            <a:ext cx="11353800" cy="6858000"/>
          </a:xfrm>
        </p:spPr>
        <p:txBody>
          <a:bodyPr>
            <a:noAutofit/>
          </a:bodyPr>
          <a:lstStyle/>
          <a:p>
            <a:pPr marL="0" indent="0">
              <a:buNone/>
            </a:pPr>
            <a:r>
              <a:rPr lang="en-US" sz="4400" b="1" dirty="0" smtClean="0">
                <a:solidFill>
                  <a:srgbClr val="7030A0"/>
                </a:solidFill>
              </a:rPr>
              <a:t>Romans 10:8-10</a:t>
            </a:r>
            <a:r>
              <a:rPr lang="en-US" sz="3600" b="1" baseline="30000" dirty="0" smtClean="0">
                <a:solidFill>
                  <a:srgbClr val="7030A0"/>
                </a:solidFill>
              </a:rPr>
              <a:t>8</a:t>
            </a:r>
            <a:r>
              <a:rPr lang="en-US" sz="3600" b="1" baseline="30000" dirty="0">
                <a:solidFill>
                  <a:srgbClr val="7030A0"/>
                </a:solidFill>
              </a:rPr>
              <a:t> </a:t>
            </a:r>
            <a:r>
              <a:rPr lang="en-US" sz="3600" b="1" dirty="0">
                <a:solidFill>
                  <a:srgbClr val="7030A0"/>
                </a:solidFill>
              </a:rPr>
              <a:t>But what </a:t>
            </a:r>
            <a:r>
              <a:rPr lang="en-US" sz="3600" b="1" dirty="0" err="1">
                <a:solidFill>
                  <a:srgbClr val="7030A0"/>
                </a:solidFill>
              </a:rPr>
              <a:t>saith</a:t>
            </a:r>
            <a:r>
              <a:rPr lang="en-US" sz="3600" b="1" dirty="0">
                <a:solidFill>
                  <a:srgbClr val="7030A0"/>
                </a:solidFill>
              </a:rPr>
              <a:t> it? The word is nigh thee, even in thy mouth, and in thy heart: that is, the word of faith, which we preach;</a:t>
            </a:r>
          </a:p>
          <a:p>
            <a:r>
              <a:rPr lang="en-US" sz="3600" b="1" baseline="30000" dirty="0">
                <a:solidFill>
                  <a:srgbClr val="7030A0"/>
                </a:solidFill>
              </a:rPr>
              <a:t>9 </a:t>
            </a:r>
            <a:r>
              <a:rPr lang="en-US" sz="3600" b="1" dirty="0">
                <a:solidFill>
                  <a:srgbClr val="7030A0"/>
                </a:solidFill>
              </a:rPr>
              <a:t>That if thou shalt confess with thy mouth the Lord Jesus, and</a:t>
            </a:r>
            <a:r>
              <a:rPr lang="en-US" sz="3600" b="1" u="sng" dirty="0">
                <a:solidFill>
                  <a:srgbClr val="7030A0"/>
                </a:solidFill>
              </a:rPr>
              <a:t> </a:t>
            </a:r>
            <a:r>
              <a:rPr lang="en-US" sz="3600" b="1" u="sng" dirty="0">
                <a:solidFill>
                  <a:srgbClr val="FF0000"/>
                </a:solidFill>
              </a:rPr>
              <a:t>shalt believe in thine heart that God hath raised him from the dead</a:t>
            </a:r>
            <a:r>
              <a:rPr lang="en-US" sz="3600" b="1" dirty="0">
                <a:solidFill>
                  <a:srgbClr val="7030A0"/>
                </a:solidFill>
              </a:rPr>
              <a:t>, thou shalt be saved.</a:t>
            </a:r>
          </a:p>
          <a:p>
            <a:r>
              <a:rPr lang="en-US" sz="3600" b="1" baseline="30000" dirty="0">
                <a:solidFill>
                  <a:srgbClr val="7030A0"/>
                </a:solidFill>
              </a:rPr>
              <a:t>10 </a:t>
            </a:r>
            <a:r>
              <a:rPr lang="en-US" sz="3600" b="1" dirty="0">
                <a:solidFill>
                  <a:srgbClr val="7030A0"/>
                </a:solidFill>
              </a:rPr>
              <a:t>For with the heart man believeth unto righteousness; and with the mouth confession is made unto salvation</a:t>
            </a:r>
            <a:r>
              <a:rPr lang="en-US" sz="3600" b="1" dirty="0" smtClean="0">
                <a:solidFill>
                  <a:srgbClr val="7030A0"/>
                </a:solidFill>
              </a:rPr>
              <a:t>.</a:t>
            </a:r>
          </a:p>
          <a:p>
            <a:r>
              <a:rPr lang="en-US" sz="3600" b="1" dirty="0" smtClean="0">
                <a:solidFill>
                  <a:srgbClr val="0070C0"/>
                </a:solidFill>
              </a:rPr>
              <a:t>This </a:t>
            </a:r>
            <a:r>
              <a:rPr lang="en-US" sz="3600" b="1" dirty="0">
                <a:solidFill>
                  <a:srgbClr val="0070C0"/>
                </a:solidFill>
              </a:rPr>
              <a:t>verse made it official. </a:t>
            </a:r>
          </a:p>
          <a:p>
            <a:r>
              <a:rPr lang="en-US" sz="3600" b="1" dirty="0">
                <a:solidFill>
                  <a:srgbClr val="FF0000"/>
                </a:solidFill>
              </a:rPr>
              <a:t>Belief in the Lord’s resurrection is a requirement for salvation.</a:t>
            </a:r>
          </a:p>
          <a:p>
            <a:endParaRPr lang="en-US" dirty="0"/>
          </a:p>
          <a:p>
            <a:endParaRPr lang="en-US" sz="6000" b="1" dirty="0">
              <a:solidFill>
                <a:srgbClr val="FF0000"/>
              </a:solidFill>
            </a:endParaRPr>
          </a:p>
        </p:txBody>
      </p:sp>
    </p:spTree>
    <p:extLst>
      <p:ext uri="{BB962C8B-B14F-4D97-AF65-F5344CB8AC3E}">
        <p14:creationId xmlns:p14="http://schemas.microsoft.com/office/powerpoint/2010/main" val="170177273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5956"/>
            <a:ext cx="12079111" cy="6767688"/>
          </a:xfrm>
        </p:spPr>
        <p:txBody>
          <a:bodyPr>
            <a:normAutofit/>
          </a:bodyPr>
          <a:lstStyle/>
          <a:p>
            <a:r>
              <a:rPr lang="en-US" sz="3200" baseline="30000" dirty="0" smtClean="0">
                <a:solidFill>
                  <a:srgbClr val="7030A0"/>
                </a:solidFill>
              </a:rPr>
              <a:t>12</a:t>
            </a:r>
            <a:r>
              <a:rPr lang="en-US" sz="3200" baseline="30000" dirty="0">
                <a:solidFill>
                  <a:srgbClr val="7030A0"/>
                </a:solidFill>
              </a:rPr>
              <a:t> </a:t>
            </a:r>
            <a:r>
              <a:rPr lang="en-US" sz="3200" dirty="0">
                <a:solidFill>
                  <a:srgbClr val="7030A0"/>
                </a:solidFill>
              </a:rPr>
              <a:t>Now if Christ be preached that he rose from the dead, </a:t>
            </a:r>
            <a:r>
              <a:rPr lang="en-US" sz="3200" u="sng" dirty="0">
                <a:solidFill>
                  <a:srgbClr val="0070C0"/>
                </a:solidFill>
              </a:rPr>
              <a:t>how say some among you that there is no resurrection of the dead?</a:t>
            </a:r>
          </a:p>
          <a:p>
            <a:r>
              <a:rPr lang="en-US" sz="3200" baseline="30000" dirty="0">
                <a:solidFill>
                  <a:srgbClr val="7030A0"/>
                </a:solidFill>
              </a:rPr>
              <a:t>13 </a:t>
            </a:r>
            <a:r>
              <a:rPr lang="en-US" sz="3200" dirty="0">
                <a:solidFill>
                  <a:srgbClr val="7030A0"/>
                </a:solidFill>
              </a:rPr>
              <a:t>But </a:t>
            </a:r>
            <a:r>
              <a:rPr lang="en-US" sz="3200" u="sng" dirty="0">
                <a:solidFill>
                  <a:srgbClr val="7030A0"/>
                </a:solidFill>
              </a:rPr>
              <a:t>if there be no resurrection of the dead, </a:t>
            </a:r>
            <a:r>
              <a:rPr lang="en-US" sz="3200" dirty="0">
                <a:solidFill>
                  <a:srgbClr val="7030A0"/>
                </a:solidFill>
              </a:rPr>
              <a:t>then is Christ not risen:</a:t>
            </a:r>
          </a:p>
          <a:p>
            <a:r>
              <a:rPr lang="en-US" sz="3200" baseline="30000" dirty="0">
                <a:solidFill>
                  <a:srgbClr val="7030A0"/>
                </a:solidFill>
              </a:rPr>
              <a:t>14 </a:t>
            </a:r>
            <a:r>
              <a:rPr lang="en-US" sz="3200" dirty="0">
                <a:solidFill>
                  <a:srgbClr val="7030A0"/>
                </a:solidFill>
              </a:rPr>
              <a:t>And if Christ be not risen, then is our </a:t>
            </a:r>
            <a:r>
              <a:rPr lang="en-US" sz="3200" u="sng" dirty="0">
                <a:solidFill>
                  <a:srgbClr val="C00000"/>
                </a:solidFill>
              </a:rPr>
              <a:t>preaching </a:t>
            </a:r>
            <a:r>
              <a:rPr lang="en-US" sz="3200" dirty="0">
                <a:solidFill>
                  <a:srgbClr val="7030A0"/>
                </a:solidFill>
              </a:rPr>
              <a:t>vain, and your</a:t>
            </a:r>
            <a:r>
              <a:rPr lang="en-US" sz="3200" b="1" u="sng" dirty="0">
                <a:solidFill>
                  <a:srgbClr val="C00000"/>
                </a:solidFill>
              </a:rPr>
              <a:t> faith </a:t>
            </a:r>
            <a:r>
              <a:rPr lang="en-US" sz="3200" dirty="0">
                <a:solidFill>
                  <a:srgbClr val="7030A0"/>
                </a:solidFill>
              </a:rPr>
              <a:t>is also vain.</a:t>
            </a:r>
          </a:p>
          <a:p>
            <a:r>
              <a:rPr lang="en-US" sz="3200" baseline="30000" dirty="0">
                <a:solidFill>
                  <a:srgbClr val="7030A0"/>
                </a:solidFill>
              </a:rPr>
              <a:t>15 </a:t>
            </a:r>
            <a:r>
              <a:rPr lang="en-US" sz="3200" dirty="0">
                <a:solidFill>
                  <a:srgbClr val="7030A0"/>
                </a:solidFill>
              </a:rPr>
              <a:t>Yea, and we are found </a:t>
            </a:r>
            <a:r>
              <a:rPr lang="en-US" sz="3200" b="1" u="sng" dirty="0">
                <a:solidFill>
                  <a:srgbClr val="C00000"/>
                </a:solidFill>
              </a:rPr>
              <a:t>false witnesses </a:t>
            </a:r>
            <a:r>
              <a:rPr lang="en-US" sz="3200" dirty="0">
                <a:solidFill>
                  <a:srgbClr val="7030A0"/>
                </a:solidFill>
              </a:rPr>
              <a:t>of God; because we have testified of God that he raised up Christ: whom he raised not up, if so be that the dead rise not.</a:t>
            </a:r>
          </a:p>
          <a:p>
            <a:r>
              <a:rPr lang="en-US" sz="3200" baseline="30000" dirty="0">
                <a:solidFill>
                  <a:srgbClr val="7030A0"/>
                </a:solidFill>
              </a:rPr>
              <a:t>16 </a:t>
            </a:r>
            <a:r>
              <a:rPr lang="en-US" sz="3200" dirty="0">
                <a:solidFill>
                  <a:srgbClr val="7030A0"/>
                </a:solidFill>
              </a:rPr>
              <a:t>For if the dead rise not, </a:t>
            </a:r>
            <a:r>
              <a:rPr lang="en-US" sz="3200" b="1" u="sng" dirty="0">
                <a:solidFill>
                  <a:srgbClr val="C00000"/>
                </a:solidFill>
              </a:rPr>
              <a:t>then is not Christ raised</a:t>
            </a:r>
            <a:r>
              <a:rPr lang="en-US" sz="3200" dirty="0">
                <a:solidFill>
                  <a:srgbClr val="7030A0"/>
                </a:solidFill>
              </a:rPr>
              <a:t>:</a:t>
            </a:r>
          </a:p>
          <a:p>
            <a:r>
              <a:rPr lang="en-US" sz="3200" baseline="30000" dirty="0">
                <a:solidFill>
                  <a:srgbClr val="7030A0"/>
                </a:solidFill>
              </a:rPr>
              <a:t>17 </a:t>
            </a:r>
            <a:r>
              <a:rPr lang="en-US" sz="3200" dirty="0">
                <a:solidFill>
                  <a:srgbClr val="7030A0"/>
                </a:solidFill>
              </a:rPr>
              <a:t>And </a:t>
            </a:r>
            <a:r>
              <a:rPr lang="en-US" sz="3200" dirty="0">
                <a:solidFill>
                  <a:srgbClr val="C00000"/>
                </a:solidFill>
              </a:rPr>
              <a:t>if</a:t>
            </a:r>
            <a:r>
              <a:rPr lang="en-US" sz="3200" dirty="0">
                <a:solidFill>
                  <a:srgbClr val="7030A0"/>
                </a:solidFill>
              </a:rPr>
              <a:t> Christ be not raised, </a:t>
            </a:r>
            <a:r>
              <a:rPr lang="en-US" sz="3200" b="1" i="1" u="sng" dirty="0">
                <a:solidFill>
                  <a:srgbClr val="C00000"/>
                </a:solidFill>
              </a:rPr>
              <a:t>your faith is vain; ye are yet in your sins.</a:t>
            </a:r>
          </a:p>
          <a:p>
            <a:r>
              <a:rPr lang="en-US" sz="3200" baseline="30000" dirty="0">
                <a:solidFill>
                  <a:srgbClr val="7030A0"/>
                </a:solidFill>
              </a:rPr>
              <a:t>18 </a:t>
            </a:r>
            <a:r>
              <a:rPr lang="en-US" sz="3200" dirty="0">
                <a:solidFill>
                  <a:srgbClr val="7030A0"/>
                </a:solidFill>
              </a:rPr>
              <a:t>Then they also which are fallen asleep in Christ </a:t>
            </a:r>
            <a:r>
              <a:rPr lang="en-US" sz="3200" b="1" u="sng" dirty="0">
                <a:solidFill>
                  <a:srgbClr val="C00000"/>
                </a:solidFill>
              </a:rPr>
              <a:t>are perished</a:t>
            </a:r>
            <a:r>
              <a:rPr lang="en-US" sz="3200" dirty="0">
                <a:solidFill>
                  <a:srgbClr val="7030A0"/>
                </a:solidFill>
              </a:rPr>
              <a:t>.</a:t>
            </a:r>
          </a:p>
          <a:p>
            <a:r>
              <a:rPr lang="en-US" sz="3200" baseline="30000" dirty="0">
                <a:solidFill>
                  <a:srgbClr val="7030A0"/>
                </a:solidFill>
              </a:rPr>
              <a:t>19 </a:t>
            </a:r>
            <a:r>
              <a:rPr lang="en-US" sz="3200" dirty="0">
                <a:solidFill>
                  <a:srgbClr val="7030A0"/>
                </a:solidFill>
              </a:rPr>
              <a:t>If in this life only we have hope in Christ, we are of all men most miserable.</a:t>
            </a:r>
          </a:p>
          <a:p>
            <a:endParaRPr lang="en-US" dirty="0"/>
          </a:p>
        </p:txBody>
      </p:sp>
    </p:spTree>
    <p:extLst>
      <p:ext uri="{BB962C8B-B14F-4D97-AF65-F5344CB8AC3E}">
        <p14:creationId xmlns:p14="http://schemas.microsoft.com/office/powerpoint/2010/main" val="228007323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12890"/>
            <a:ext cx="12144022" cy="6745110"/>
          </a:xfrm>
        </p:spPr>
        <p:txBody>
          <a:bodyPr>
            <a:normAutofit fontScale="92500" lnSpcReduction="10000"/>
          </a:bodyPr>
          <a:lstStyle/>
          <a:p>
            <a:r>
              <a:rPr lang="en-US" sz="3200" b="1" i="1" u="sng" baseline="30000" dirty="0">
                <a:solidFill>
                  <a:srgbClr val="7030A0"/>
                </a:solidFill>
              </a:rPr>
              <a:t>20 </a:t>
            </a:r>
            <a:r>
              <a:rPr lang="en-US" sz="3200" b="1" i="1" u="sng" dirty="0">
                <a:solidFill>
                  <a:srgbClr val="7030A0"/>
                </a:solidFill>
              </a:rPr>
              <a:t>But now is Christ risen from the dead</a:t>
            </a:r>
            <a:r>
              <a:rPr lang="en-US" sz="3200" dirty="0">
                <a:solidFill>
                  <a:srgbClr val="7030A0"/>
                </a:solidFill>
              </a:rPr>
              <a:t>, and become the </a:t>
            </a:r>
            <a:r>
              <a:rPr lang="en-US" sz="3200" dirty="0" err="1">
                <a:solidFill>
                  <a:srgbClr val="7030A0"/>
                </a:solidFill>
              </a:rPr>
              <a:t>firstfruits</a:t>
            </a:r>
            <a:r>
              <a:rPr lang="en-US" sz="3200" dirty="0">
                <a:solidFill>
                  <a:srgbClr val="7030A0"/>
                </a:solidFill>
              </a:rPr>
              <a:t> of them that slept.</a:t>
            </a:r>
          </a:p>
          <a:p>
            <a:r>
              <a:rPr lang="en-US" sz="3200" baseline="30000" dirty="0">
                <a:solidFill>
                  <a:srgbClr val="7030A0"/>
                </a:solidFill>
              </a:rPr>
              <a:t>21 </a:t>
            </a:r>
            <a:r>
              <a:rPr lang="en-US" sz="3200" dirty="0">
                <a:solidFill>
                  <a:srgbClr val="7030A0"/>
                </a:solidFill>
              </a:rPr>
              <a:t>For since by man came death, by man came also the resurrection of the dead.</a:t>
            </a:r>
          </a:p>
          <a:p>
            <a:r>
              <a:rPr lang="en-US" sz="3200" baseline="30000" dirty="0">
                <a:solidFill>
                  <a:srgbClr val="7030A0"/>
                </a:solidFill>
              </a:rPr>
              <a:t>22 </a:t>
            </a:r>
            <a:r>
              <a:rPr lang="en-US" sz="3200" dirty="0">
                <a:solidFill>
                  <a:srgbClr val="7030A0"/>
                </a:solidFill>
              </a:rPr>
              <a:t>For as in Adam all die, even so in Christ shall all be made alive.</a:t>
            </a:r>
          </a:p>
          <a:p>
            <a:r>
              <a:rPr lang="en-US" sz="3200" baseline="30000" dirty="0">
                <a:solidFill>
                  <a:srgbClr val="7030A0"/>
                </a:solidFill>
              </a:rPr>
              <a:t>23 </a:t>
            </a:r>
            <a:r>
              <a:rPr lang="en-US" sz="3200" dirty="0">
                <a:solidFill>
                  <a:srgbClr val="7030A0"/>
                </a:solidFill>
              </a:rPr>
              <a:t>But every man in his own order: Christ the </a:t>
            </a:r>
            <a:r>
              <a:rPr lang="en-US" sz="3200" dirty="0" err="1">
                <a:solidFill>
                  <a:srgbClr val="7030A0"/>
                </a:solidFill>
              </a:rPr>
              <a:t>firstfruits</a:t>
            </a:r>
            <a:r>
              <a:rPr lang="en-US" sz="3200" dirty="0">
                <a:solidFill>
                  <a:srgbClr val="7030A0"/>
                </a:solidFill>
              </a:rPr>
              <a:t>; afterward they that are Christ's at his coming.</a:t>
            </a:r>
          </a:p>
          <a:p>
            <a:r>
              <a:rPr lang="en-US" sz="3200" baseline="30000" dirty="0">
                <a:solidFill>
                  <a:srgbClr val="7030A0"/>
                </a:solidFill>
              </a:rPr>
              <a:t>24 </a:t>
            </a:r>
            <a:r>
              <a:rPr lang="en-US" sz="3200" dirty="0">
                <a:solidFill>
                  <a:srgbClr val="7030A0"/>
                </a:solidFill>
              </a:rPr>
              <a:t>Then cometh the end, when he shall have delivered up the kingdom to God, even the Father; when he shall have put down all rule and all authority and power.</a:t>
            </a:r>
          </a:p>
          <a:p>
            <a:r>
              <a:rPr lang="en-US" sz="3200" baseline="30000" dirty="0">
                <a:solidFill>
                  <a:srgbClr val="7030A0"/>
                </a:solidFill>
              </a:rPr>
              <a:t>25 </a:t>
            </a:r>
            <a:r>
              <a:rPr lang="en-US" sz="3200" dirty="0">
                <a:solidFill>
                  <a:srgbClr val="7030A0"/>
                </a:solidFill>
              </a:rPr>
              <a:t>For he must reign, till he hath put all enemies under his feet.</a:t>
            </a:r>
          </a:p>
          <a:p>
            <a:r>
              <a:rPr lang="en-US" sz="3200" baseline="30000" dirty="0">
                <a:solidFill>
                  <a:srgbClr val="7030A0"/>
                </a:solidFill>
              </a:rPr>
              <a:t>26 </a:t>
            </a:r>
            <a:r>
              <a:rPr lang="en-US" sz="3200" dirty="0">
                <a:solidFill>
                  <a:srgbClr val="7030A0"/>
                </a:solidFill>
              </a:rPr>
              <a:t>The last enemy that shall be destroyed is death.</a:t>
            </a:r>
          </a:p>
          <a:p>
            <a:r>
              <a:rPr lang="en-US" sz="3200" baseline="30000" dirty="0">
                <a:solidFill>
                  <a:srgbClr val="7030A0"/>
                </a:solidFill>
              </a:rPr>
              <a:t>27 </a:t>
            </a:r>
            <a:r>
              <a:rPr lang="en-US" sz="3200" dirty="0">
                <a:solidFill>
                  <a:srgbClr val="7030A0"/>
                </a:solidFill>
              </a:rPr>
              <a:t>For he hath put all things under his feet. But when he </a:t>
            </a:r>
            <a:r>
              <a:rPr lang="en-US" sz="3200" dirty="0" err="1">
                <a:solidFill>
                  <a:srgbClr val="7030A0"/>
                </a:solidFill>
              </a:rPr>
              <a:t>saith</a:t>
            </a:r>
            <a:r>
              <a:rPr lang="en-US" sz="3200" dirty="0">
                <a:solidFill>
                  <a:srgbClr val="7030A0"/>
                </a:solidFill>
              </a:rPr>
              <a:t> all things are put under him, it is manifest that he is excepted, which did put all things under him.</a:t>
            </a:r>
          </a:p>
          <a:p>
            <a:endParaRPr lang="en-US" dirty="0"/>
          </a:p>
        </p:txBody>
      </p:sp>
    </p:spTree>
    <p:extLst>
      <p:ext uri="{BB962C8B-B14F-4D97-AF65-F5344CB8AC3E}">
        <p14:creationId xmlns:p14="http://schemas.microsoft.com/office/powerpoint/2010/main" val="253417763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64067" y="158044"/>
            <a:ext cx="10515600" cy="6504341"/>
          </a:xfrm>
        </p:spPr>
        <p:txBody>
          <a:bodyPr>
            <a:normAutofit/>
          </a:bodyPr>
          <a:lstStyle/>
          <a:p>
            <a:r>
              <a:rPr lang="en-US" sz="4400" b="1" baseline="30000" dirty="0">
                <a:solidFill>
                  <a:srgbClr val="7030A0"/>
                </a:solidFill>
              </a:rPr>
              <a:t>28 </a:t>
            </a:r>
            <a:r>
              <a:rPr lang="en-US" sz="4400" b="1" dirty="0">
                <a:solidFill>
                  <a:srgbClr val="7030A0"/>
                </a:solidFill>
              </a:rPr>
              <a:t>And when all things shall be subdued unto him, then shall the Son also himself be subject unto him that put all things under him, that God may be all in all.</a:t>
            </a:r>
          </a:p>
          <a:p>
            <a:r>
              <a:rPr lang="en-US" sz="4400" b="1" baseline="30000" dirty="0">
                <a:solidFill>
                  <a:srgbClr val="7030A0"/>
                </a:solidFill>
              </a:rPr>
              <a:t>29 </a:t>
            </a:r>
            <a:r>
              <a:rPr lang="en-US" sz="4400" b="1" dirty="0">
                <a:solidFill>
                  <a:srgbClr val="7030A0"/>
                </a:solidFill>
              </a:rPr>
              <a:t>Else what shall they do which are baptized for the dead, if the dead rise not at all? why are they then baptized for the dead?</a:t>
            </a:r>
          </a:p>
        </p:txBody>
      </p:sp>
    </p:spTree>
    <p:extLst>
      <p:ext uri="{BB962C8B-B14F-4D97-AF65-F5344CB8AC3E}">
        <p14:creationId xmlns:p14="http://schemas.microsoft.com/office/powerpoint/2010/main" val="282989842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90500"/>
            <a:ext cx="11849100" cy="6519863"/>
          </a:xfrm>
        </p:spPr>
        <p:txBody>
          <a:bodyPr>
            <a:normAutofit/>
          </a:bodyPr>
          <a:lstStyle/>
          <a:p>
            <a:r>
              <a:rPr lang="en-US" sz="5400" b="1" dirty="0" smtClean="0">
                <a:solidFill>
                  <a:srgbClr val="7030A0"/>
                </a:solidFill>
              </a:rPr>
              <a:t>Why is so much said in the Bible about</a:t>
            </a:r>
          </a:p>
          <a:p>
            <a:r>
              <a:rPr lang="en-US" sz="5400" b="1" dirty="0" smtClean="0">
                <a:solidFill>
                  <a:srgbClr val="7030A0"/>
                </a:solidFill>
              </a:rPr>
              <a:t>Baptism?</a:t>
            </a:r>
          </a:p>
          <a:p>
            <a:r>
              <a:rPr lang="en-US" dirty="0">
                <a:solidFill>
                  <a:srgbClr val="00B050"/>
                </a:solidFill>
              </a:rPr>
              <a:t> </a:t>
            </a:r>
            <a:r>
              <a:rPr lang="en-US" dirty="0" smtClean="0">
                <a:solidFill>
                  <a:srgbClr val="00B050"/>
                </a:solidFill>
              </a:rPr>
              <a:t> 1.  It is a command of God.  Acts 10:48</a:t>
            </a:r>
          </a:p>
          <a:p>
            <a:r>
              <a:rPr lang="en-US" dirty="0">
                <a:solidFill>
                  <a:srgbClr val="00B050"/>
                </a:solidFill>
              </a:rPr>
              <a:t> </a:t>
            </a:r>
            <a:r>
              <a:rPr lang="en-US" dirty="0" smtClean="0">
                <a:solidFill>
                  <a:srgbClr val="00B050"/>
                </a:solidFill>
              </a:rPr>
              <a:t> 2.  It is the means of getting into Jesus Christ.</a:t>
            </a:r>
          </a:p>
          <a:p>
            <a:r>
              <a:rPr lang="en-US" dirty="0">
                <a:solidFill>
                  <a:srgbClr val="00B050"/>
                </a:solidFill>
              </a:rPr>
              <a:t> </a:t>
            </a:r>
            <a:r>
              <a:rPr lang="en-US" dirty="0" smtClean="0">
                <a:solidFill>
                  <a:srgbClr val="00B050"/>
                </a:solidFill>
              </a:rPr>
              <a:t>      Gal.3:27</a:t>
            </a:r>
          </a:p>
          <a:p>
            <a:r>
              <a:rPr lang="en-US" dirty="0">
                <a:solidFill>
                  <a:srgbClr val="00B050"/>
                </a:solidFill>
              </a:rPr>
              <a:t> </a:t>
            </a:r>
            <a:r>
              <a:rPr lang="en-US" dirty="0" smtClean="0">
                <a:solidFill>
                  <a:srgbClr val="00B050"/>
                </a:solidFill>
              </a:rPr>
              <a:t> 3.  It is a means of getting into the body, the</a:t>
            </a:r>
          </a:p>
          <a:p>
            <a:r>
              <a:rPr lang="en-US" dirty="0">
                <a:solidFill>
                  <a:srgbClr val="00B050"/>
                </a:solidFill>
              </a:rPr>
              <a:t> </a:t>
            </a:r>
            <a:r>
              <a:rPr lang="en-US" dirty="0" smtClean="0">
                <a:solidFill>
                  <a:srgbClr val="00B050"/>
                </a:solidFill>
              </a:rPr>
              <a:t>      church.  I Cor. 12:13</a:t>
            </a:r>
          </a:p>
          <a:p>
            <a:r>
              <a:rPr lang="en-US" dirty="0">
                <a:solidFill>
                  <a:srgbClr val="00B050"/>
                </a:solidFill>
              </a:rPr>
              <a:t> </a:t>
            </a:r>
            <a:r>
              <a:rPr lang="en-US" dirty="0" smtClean="0">
                <a:solidFill>
                  <a:srgbClr val="00B050"/>
                </a:solidFill>
              </a:rPr>
              <a:t> 4.  It is to be preached to all so all may be one</a:t>
            </a:r>
          </a:p>
          <a:p>
            <a:r>
              <a:rPr lang="en-US" dirty="0">
                <a:solidFill>
                  <a:srgbClr val="00B050"/>
                </a:solidFill>
              </a:rPr>
              <a:t> </a:t>
            </a:r>
            <a:r>
              <a:rPr lang="en-US" dirty="0" smtClean="0">
                <a:solidFill>
                  <a:srgbClr val="00B050"/>
                </a:solidFill>
              </a:rPr>
              <a:t>      in Jesus Christ.  2 Tim.4:2-4; Matt. 28:18-20</a:t>
            </a:r>
            <a:endParaRPr lang="en-US" dirty="0">
              <a:solidFill>
                <a:srgbClr val="00B050"/>
              </a:solidFill>
            </a:endParaRPr>
          </a:p>
        </p:txBody>
      </p:sp>
    </p:spTree>
    <p:extLst>
      <p:ext uri="{BB962C8B-B14F-4D97-AF65-F5344CB8AC3E}">
        <p14:creationId xmlns:p14="http://schemas.microsoft.com/office/powerpoint/2010/main" val="127603211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solidFill>
                  <a:srgbClr val="FF0000"/>
                </a:solidFill>
              </a:rPr>
              <a:t>What about our body?</a:t>
            </a:r>
            <a:endParaRPr lang="en-US" sz="5400" b="1" dirty="0">
              <a:solidFill>
                <a:srgbClr val="FF0000"/>
              </a:solidFill>
            </a:endParaRPr>
          </a:p>
        </p:txBody>
      </p:sp>
      <p:sp>
        <p:nvSpPr>
          <p:cNvPr id="3" name="Content Placeholder 2"/>
          <p:cNvSpPr>
            <a:spLocks noGrp="1"/>
          </p:cNvSpPr>
          <p:nvPr>
            <p:ph idx="1"/>
          </p:nvPr>
        </p:nvSpPr>
        <p:spPr/>
        <p:txBody>
          <a:bodyPr>
            <a:normAutofit/>
          </a:bodyPr>
          <a:lstStyle/>
          <a:p>
            <a:r>
              <a:rPr lang="en-US" sz="4000" b="1" dirty="0" smtClean="0">
                <a:solidFill>
                  <a:srgbClr val="002060"/>
                </a:solidFill>
              </a:rPr>
              <a:t>“So </a:t>
            </a:r>
            <a:r>
              <a:rPr lang="en-US" sz="4000" b="1" i="1" dirty="0" smtClean="0">
                <a:solidFill>
                  <a:srgbClr val="002060"/>
                </a:solidFill>
              </a:rPr>
              <a:t>will it be with the resurrection of the dead. The body that is sown is perishable, it is raised imperishable; it is sown in dishonor, it is raised in glory; it is sown in weakness, it is raised in power; it is sown a natural body, it is raised a spiritual body. If there is a natural body, there is also a spiritual body”</a:t>
            </a:r>
            <a:r>
              <a:rPr lang="en-US" sz="4000" b="1" dirty="0" smtClean="0">
                <a:solidFill>
                  <a:srgbClr val="002060"/>
                </a:solidFill>
              </a:rPr>
              <a:t> (1 Cor. 15:42-44).</a:t>
            </a:r>
            <a:endParaRPr lang="en-US" sz="4000" b="1" dirty="0">
              <a:solidFill>
                <a:srgbClr val="002060"/>
              </a:solidFill>
            </a:endParaRPr>
          </a:p>
        </p:txBody>
      </p:sp>
    </p:spTree>
    <p:extLst>
      <p:ext uri="{BB962C8B-B14F-4D97-AF65-F5344CB8AC3E}">
        <p14:creationId xmlns:p14="http://schemas.microsoft.com/office/powerpoint/2010/main" val="45212518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0" y="90708"/>
            <a:ext cx="12191999" cy="6767291"/>
          </a:xfrm>
        </p:spPr>
      </p:pic>
    </p:spTree>
    <p:extLst>
      <p:ext uri="{BB962C8B-B14F-4D97-AF65-F5344CB8AC3E}">
        <p14:creationId xmlns:p14="http://schemas.microsoft.com/office/powerpoint/2010/main" val="197560692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0" y="1"/>
            <a:ext cx="12192000" cy="6858000"/>
          </a:xfrm>
        </p:spPr>
      </p:pic>
    </p:spTree>
    <p:extLst>
      <p:ext uri="{BB962C8B-B14F-4D97-AF65-F5344CB8AC3E}">
        <p14:creationId xmlns:p14="http://schemas.microsoft.com/office/powerpoint/2010/main" val="358053455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474133" y="79023"/>
            <a:ext cx="12666133" cy="6694310"/>
          </a:xfrm>
        </p:spPr>
      </p:pic>
    </p:spTree>
    <p:extLst>
      <p:ext uri="{BB962C8B-B14F-4D97-AF65-F5344CB8AC3E}">
        <p14:creationId xmlns:p14="http://schemas.microsoft.com/office/powerpoint/2010/main" val="8735953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12889"/>
            <a:ext cx="10515600" cy="6064074"/>
          </a:xfrm>
        </p:spPr>
        <p:txBody>
          <a:bodyPr/>
          <a:lstStyle/>
          <a:p>
            <a:r>
              <a:rPr lang="en-US" sz="13800" b="1" i="1" u="sng" dirty="0">
                <a:solidFill>
                  <a:srgbClr val="FF0000"/>
                </a:solidFill>
              </a:rPr>
              <a:t>the </a:t>
            </a:r>
            <a:r>
              <a:rPr lang="en-US" sz="13800" b="1" i="1" u="sng" dirty="0" err="1">
                <a:solidFill>
                  <a:srgbClr val="FF0000"/>
                </a:solidFill>
              </a:rPr>
              <a:t>sepulchre</a:t>
            </a:r>
            <a:r>
              <a:rPr lang="en-US" sz="13800" b="1" dirty="0">
                <a:solidFill>
                  <a:srgbClr val="FF0000"/>
                </a:solidFill>
              </a:rPr>
              <a:t>.</a:t>
            </a:r>
          </a:p>
          <a:p>
            <a:endParaRPr lang="en-US" dirty="0"/>
          </a:p>
        </p:txBody>
      </p:sp>
    </p:spTree>
    <p:extLst>
      <p:ext uri="{BB962C8B-B14F-4D97-AF65-F5344CB8AC3E}">
        <p14:creationId xmlns:p14="http://schemas.microsoft.com/office/powerpoint/2010/main" val="359605464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7030A0"/>
                </a:solidFill>
              </a:rPr>
              <a:t>Just as Jesus was raised from the dead,</a:t>
            </a:r>
            <a:br>
              <a:rPr lang="en-US" b="1" dirty="0" smtClean="0">
                <a:solidFill>
                  <a:srgbClr val="7030A0"/>
                </a:solidFill>
              </a:rPr>
            </a:br>
            <a:r>
              <a:rPr lang="en-US" b="1" dirty="0" smtClean="0">
                <a:solidFill>
                  <a:srgbClr val="7030A0"/>
                </a:solidFill>
              </a:rPr>
              <a:t>so shall we be.</a:t>
            </a:r>
            <a:endParaRPr lang="en-US" b="1" dirty="0">
              <a:solidFill>
                <a:srgbClr val="7030A0"/>
              </a:solidFill>
            </a:endParaRPr>
          </a:p>
        </p:txBody>
      </p:sp>
      <p:sp>
        <p:nvSpPr>
          <p:cNvPr id="3" name="Content Placeholder 2"/>
          <p:cNvSpPr>
            <a:spLocks noGrp="1"/>
          </p:cNvSpPr>
          <p:nvPr>
            <p:ph idx="1"/>
          </p:nvPr>
        </p:nvSpPr>
        <p:spPr>
          <a:xfrm>
            <a:off x="304800" y="1825625"/>
            <a:ext cx="11661058" cy="4351338"/>
          </a:xfrm>
        </p:spPr>
        <p:txBody>
          <a:bodyPr>
            <a:normAutofit/>
          </a:bodyPr>
          <a:lstStyle/>
          <a:p>
            <a:r>
              <a:rPr lang="en-US" sz="4000" b="1" dirty="0" smtClean="0">
                <a:solidFill>
                  <a:srgbClr val="0070C0"/>
                </a:solidFill>
              </a:rPr>
              <a:t>John 5:28,29  </a:t>
            </a:r>
          </a:p>
          <a:p>
            <a:r>
              <a:rPr lang="en-US" sz="4000" b="1" baseline="30000" dirty="0" smtClean="0">
                <a:solidFill>
                  <a:srgbClr val="0070C0"/>
                </a:solidFill>
              </a:rPr>
              <a:t>28</a:t>
            </a:r>
            <a:r>
              <a:rPr lang="en-US" sz="4000" b="1" baseline="30000" dirty="0">
                <a:solidFill>
                  <a:srgbClr val="0070C0"/>
                </a:solidFill>
              </a:rPr>
              <a:t> </a:t>
            </a:r>
            <a:r>
              <a:rPr lang="en-US" sz="4000" b="1" dirty="0">
                <a:solidFill>
                  <a:srgbClr val="0070C0"/>
                </a:solidFill>
              </a:rPr>
              <a:t>Marvel not at this: for the hour is coming, in the which all that are in the graves shall hear his voice,</a:t>
            </a:r>
          </a:p>
          <a:p>
            <a:r>
              <a:rPr lang="en-US" sz="4000" b="1" baseline="30000" dirty="0">
                <a:solidFill>
                  <a:srgbClr val="0070C0"/>
                </a:solidFill>
              </a:rPr>
              <a:t>29 </a:t>
            </a:r>
            <a:r>
              <a:rPr lang="en-US" sz="4000" b="1" i="1" u="sng" dirty="0">
                <a:solidFill>
                  <a:srgbClr val="0070C0"/>
                </a:solidFill>
              </a:rPr>
              <a:t>And shall come forth</a:t>
            </a:r>
            <a:r>
              <a:rPr lang="en-US" sz="4000" b="1" dirty="0">
                <a:solidFill>
                  <a:srgbClr val="0070C0"/>
                </a:solidFill>
              </a:rPr>
              <a:t>; they that have done good, unto the resurrection of life; and they that have done evil, unto the resurrection of damnation.</a:t>
            </a:r>
          </a:p>
          <a:p>
            <a:endParaRPr lang="en-US" dirty="0"/>
          </a:p>
        </p:txBody>
      </p:sp>
    </p:spTree>
    <p:extLst>
      <p:ext uri="{BB962C8B-B14F-4D97-AF65-F5344CB8AC3E}">
        <p14:creationId xmlns:p14="http://schemas.microsoft.com/office/powerpoint/2010/main" val="158431932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0" y="0"/>
            <a:ext cx="12192000" cy="6965243"/>
          </a:xfrm>
        </p:spPr>
      </p:pic>
    </p:spTree>
    <p:extLst>
      <p:ext uri="{BB962C8B-B14F-4D97-AF65-F5344CB8AC3E}">
        <p14:creationId xmlns:p14="http://schemas.microsoft.com/office/powerpoint/2010/main" val="254682536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004711"/>
            <a:ext cx="12192000" cy="7975600"/>
          </a:xfrm>
        </p:spPr>
      </p:pic>
    </p:spTree>
    <p:extLst>
      <p:ext uri="{BB962C8B-B14F-4D97-AF65-F5344CB8AC3E}">
        <p14:creationId xmlns:p14="http://schemas.microsoft.com/office/powerpoint/2010/main" val="383185057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1925" y="180974"/>
            <a:ext cx="11191875" cy="6543675"/>
          </a:xfrm>
        </p:spPr>
        <p:txBody>
          <a:bodyPr>
            <a:normAutofit/>
          </a:bodyPr>
          <a:lstStyle/>
          <a:p>
            <a:r>
              <a:rPr lang="en-US" sz="4000" dirty="0">
                <a:solidFill>
                  <a:srgbClr val="7030A0"/>
                </a:solidFill>
              </a:rPr>
              <a:t>No Doubt about Jesus being raised</a:t>
            </a:r>
          </a:p>
          <a:p>
            <a:r>
              <a:rPr lang="en-US" sz="4000" dirty="0">
                <a:solidFill>
                  <a:srgbClr val="7030A0"/>
                </a:solidFill>
              </a:rPr>
              <a:t>Up from the Grave.</a:t>
            </a:r>
          </a:p>
          <a:p>
            <a:endParaRPr lang="en-US" sz="4000" dirty="0">
              <a:solidFill>
                <a:srgbClr val="7030A0"/>
              </a:solidFill>
            </a:endParaRPr>
          </a:p>
          <a:p>
            <a:r>
              <a:rPr lang="en-US" sz="4000" dirty="0">
                <a:solidFill>
                  <a:srgbClr val="7030A0"/>
                </a:solidFill>
              </a:rPr>
              <a:t>No Doubt about you and I being </a:t>
            </a:r>
          </a:p>
          <a:p>
            <a:r>
              <a:rPr lang="en-US" sz="4000" dirty="0">
                <a:solidFill>
                  <a:srgbClr val="7030A0"/>
                </a:solidFill>
              </a:rPr>
              <a:t>Raised up from the Grave</a:t>
            </a:r>
            <a:r>
              <a:rPr lang="en-US" sz="3600" dirty="0" smtClean="0">
                <a:solidFill>
                  <a:srgbClr val="7030A0"/>
                </a:solidFill>
              </a:rPr>
              <a:t>.</a:t>
            </a:r>
          </a:p>
          <a:p>
            <a:endParaRPr lang="en-US" dirty="0"/>
          </a:p>
          <a:p>
            <a:r>
              <a:rPr lang="en-US" sz="5400" b="1" i="1" u="sng" dirty="0" smtClean="0">
                <a:solidFill>
                  <a:srgbClr val="FF0000"/>
                </a:solidFill>
              </a:rPr>
              <a:t>Where will you be in eternity?</a:t>
            </a:r>
            <a:endParaRPr lang="en-US" sz="5400" b="1" i="1" u="sng" dirty="0">
              <a:solidFill>
                <a:srgbClr val="FF0000"/>
              </a:solidFill>
            </a:endParaRPr>
          </a:p>
        </p:txBody>
      </p:sp>
    </p:spTree>
    <p:extLst>
      <p:ext uri="{BB962C8B-B14F-4D97-AF65-F5344CB8AC3E}">
        <p14:creationId xmlns:p14="http://schemas.microsoft.com/office/powerpoint/2010/main" val="3143503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9600" b="1" dirty="0" smtClean="0">
                <a:solidFill>
                  <a:srgbClr val="FF0000"/>
                </a:solidFill>
              </a:rPr>
              <a:t>THE EMPTY TOMB</a:t>
            </a:r>
            <a:endParaRPr lang="en-US" sz="9600" b="1" dirty="0">
              <a:solidFill>
                <a:srgbClr val="FF0000"/>
              </a:solidFill>
            </a:endParaRPr>
          </a:p>
        </p:txBody>
      </p:sp>
      <p:sp>
        <p:nvSpPr>
          <p:cNvPr id="3" name="Subtitle 2"/>
          <p:cNvSpPr>
            <a:spLocks noGrp="1"/>
          </p:cNvSpPr>
          <p:nvPr>
            <p:ph type="subTitle" idx="1"/>
          </p:nvPr>
        </p:nvSpPr>
        <p:spPr/>
        <p:txBody>
          <a:bodyPr>
            <a:normAutofit/>
          </a:bodyPr>
          <a:lstStyle/>
          <a:p>
            <a:r>
              <a:rPr lang="en-US" sz="5400" b="1" dirty="0" smtClean="0">
                <a:solidFill>
                  <a:srgbClr val="7030A0"/>
                </a:solidFill>
              </a:rPr>
              <a:t>John 20:1-10</a:t>
            </a:r>
            <a:endParaRPr lang="en-US" sz="5400" b="1" dirty="0">
              <a:solidFill>
                <a:srgbClr val="7030A0"/>
              </a:solidFill>
            </a:endParaRPr>
          </a:p>
        </p:txBody>
      </p:sp>
    </p:spTree>
    <p:extLst>
      <p:ext uri="{BB962C8B-B14F-4D97-AF65-F5344CB8AC3E}">
        <p14:creationId xmlns:p14="http://schemas.microsoft.com/office/powerpoint/2010/main" val="6220174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23824"/>
            <a:ext cx="11839575" cy="6734175"/>
          </a:xfrm>
        </p:spPr>
        <p:txBody>
          <a:bodyPr>
            <a:normAutofit fontScale="92500" lnSpcReduction="10000"/>
          </a:bodyPr>
          <a:lstStyle/>
          <a:p>
            <a:r>
              <a:rPr lang="en-US" sz="3600" dirty="0" smtClean="0">
                <a:solidFill>
                  <a:srgbClr val="002060"/>
                </a:solidFill>
              </a:rPr>
              <a:t>John 20:1-10</a:t>
            </a:r>
          </a:p>
          <a:p>
            <a:r>
              <a:rPr lang="en-US" sz="3600" dirty="0" smtClean="0">
                <a:solidFill>
                  <a:srgbClr val="002060"/>
                </a:solidFill>
              </a:rPr>
              <a:t>The first day of the week cometh Mary Magdalene early, when it was yet dark, unto </a:t>
            </a:r>
            <a:r>
              <a:rPr lang="en-US" sz="3600" b="1" i="1" u="sng" dirty="0" smtClean="0">
                <a:solidFill>
                  <a:srgbClr val="FF0000"/>
                </a:solidFill>
              </a:rPr>
              <a:t>the </a:t>
            </a:r>
            <a:r>
              <a:rPr lang="en-US" sz="3600" b="1" i="1" u="sng" dirty="0" err="1" smtClean="0">
                <a:solidFill>
                  <a:srgbClr val="FF0000"/>
                </a:solidFill>
              </a:rPr>
              <a:t>sepulchre</a:t>
            </a:r>
            <a:r>
              <a:rPr lang="en-US" sz="3600" dirty="0" smtClean="0">
                <a:solidFill>
                  <a:srgbClr val="002060"/>
                </a:solidFill>
              </a:rPr>
              <a:t>, and </a:t>
            </a:r>
            <a:r>
              <a:rPr lang="en-US" sz="3600" dirty="0" err="1" smtClean="0">
                <a:solidFill>
                  <a:srgbClr val="002060"/>
                </a:solidFill>
              </a:rPr>
              <a:t>seeth</a:t>
            </a:r>
            <a:r>
              <a:rPr lang="en-US" sz="3600" dirty="0" smtClean="0">
                <a:solidFill>
                  <a:srgbClr val="002060"/>
                </a:solidFill>
              </a:rPr>
              <a:t> the stone taken away from </a:t>
            </a:r>
            <a:r>
              <a:rPr lang="en-US" sz="3600" b="1" i="1" u="sng" dirty="0" smtClean="0">
                <a:solidFill>
                  <a:srgbClr val="FF0000"/>
                </a:solidFill>
              </a:rPr>
              <a:t>the </a:t>
            </a:r>
            <a:r>
              <a:rPr lang="en-US" sz="3600" b="1" i="1" u="sng" dirty="0" err="1" smtClean="0">
                <a:solidFill>
                  <a:srgbClr val="FF0000"/>
                </a:solidFill>
              </a:rPr>
              <a:t>sepulchre</a:t>
            </a:r>
            <a:r>
              <a:rPr lang="en-US" sz="3600" dirty="0" smtClean="0">
                <a:solidFill>
                  <a:srgbClr val="FF0000"/>
                </a:solidFill>
              </a:rPr>
              <a:t>.</a:t>
            </a:r>
          </a:p>
          <a:p>
            <a:r>
              <a:rPr lang="en-US" sz="3600" baseline="30000" dirty="0" smtClean="0">
                <a:solidFill>
                  <a:srgbClr val="002060"/>
                </a:solidFill>
              </a:rPr>
              <a:t>2 </a:t>
            </a:r>
            <a:r>
              <a:rPr lang="en-US" sz="3600" dirty="0" smtClean="0">
                <a:solidFill>
                  <a:srgbClr val="002060"/>
                </a:solidFill>
              </a:rPr>
              <a:t>Then she </a:t>
            </a:r>
            <a:r>
              <a:rPr lang="en-US" sz="3600" dirty="0" err="1" smtClean="0">
                <a:solidFill>
                  <a:srgbClr val="002060"/>
                </a:solidFill>
              </a:rPr>
              <a:t>runneth</a:t>
            </a:r>
            <a:r>
              <a:rPr lang="en-US" sz="3600" dirty="0" smtClean="0">
                <a:solidFill>
                  <a:srgbClr val="002060"/>
                </a:solidFill>
              </a:rPr>
              <a:t>, and cometh to Simon Peter, and to the other disciple, whom Jesus loved, and </a:t>
            </a:r>
            <a:r>
              <a:rPr lang="en-US" sz="3600" dirty="0" err="1" smtClean="0">
                <a:solidFill>
                  <a:srgbClr val="002060"/>
                </a:solidFill>
              </a:rPr>
              <a:t>saith</a:t>
            </a:r>
            <a:r>
              <a:rPr lang="en-US" sz="3600" dirty="0" smtClean="0">
                <a:solidFill>
                  <a:srgbClr val="002060"/>
                </a:solidFill>
              </a:rPr>
              <a:t> unto them, They have taken away the </a:t>
            </a:r>
            <a:r>
              <a:rPr lang="en-US" sz="3600" cap="small" dirty="0" smtClean="0">
                <a:solidFill>
                  <a:srgbClr val="002060"/>
                </a:solidFill>
                <a:effectLst/>
              </a:rPr>
              <a:t>Lord</a:t>
            </a:r>
            <a:r>
              <a:rPr lang="en-US" sz="3600" dirty="0" smtClean="0">
                <a:solidFill>
                  <a:srgbClr val="002060"/>
                </a:solidFill>
              </a:rPr>
              <a:t> out of </a:t>
            </a:r>
            <a:r>
              <a:rPr lang="en-US" sz="3600" b="1" i="1" u="sng" dirty="0" smtClean="0">
                <a:solidFill>
                  <a:srgbClr val="FF0000"/>
                </a:solidFill>
              </a:rPr>
              <a:t>the </a:t>
            </a:r>
            <a:r>
              <a:rPr lang="en-US" sz="3600" b="1" i="1" u="sng" dirty="0" err="1" smtClean="0">
                <a:solidFill>
                  <a:srgbClr val="FF0000"/>
                </a:solidFill>
              </a:rPr>
              <a:t>sepulchre</a:t>
            </a:r>
            <a:r>
              <a:rPr lang="en-US" sz="3600" dirty="0" smtClean="0">
                <a:solidFill>
                  <a:srgbClr val="002060"/>
                </a:solidFill>
              </a:rPr>
              <a:t>, and we know not where they have laid him.</a:t>
            </a:r>
          </a:p>
          <a:p>
            <a:r>
              <a:rPr lang="en-US" sz="3600" baseline="30000" dirty="0" smtClean="0">
                <a:solidFill>
                  <a:srgbClr val="002060"/>
                </a:solidFill>
              </a:rPr>
              <a:t>3 </a:t>
            </a:r>
            <a:r>
              <a:rPr lang="en-US" sz="3600" dirty="0" smtClean="0">
                <a:solidFill>
                  <a:srgbClr val="002060"/>
                </a:solidFill>
              </a:rPr>
              <a:t>Peter therefore went forth, and that other disciple, and came to </a:t>
            </a:r>
            <a:r>
              <a:rPr lang="en-US" sz="3600" b="1" i="1" u="sng" dirty="0" smtClean="0">
                <a:solidFill>
                  <a:srgbClr val="FF0000"/>
                </a:solidFill>
              </a:rPr>
              <a:t>the </a:t>
            </a:r>
            <a:r>
              <a:rPr lang="en-US" sz="3600" b="1" i="1" u="sng" dirty="0" err="1" smtClean="0">
                <a:solidFill>
                  <a:srgbClr val="FF0000"/>
                </a:solidFill>
              </a:rPr>
              <a:t>sepulchre</a:t>
            </a:r>
            <a:r>
              <a:rPr lang="en-US" sz="3600" dirty="0" smtClean="0">
                <a:solidFill>
                  <a:srgbClr val="002060"/>
                </a:solidFill>
              </a:rPr>
              <a:t>.</a:t>
            </a:r>
          </a:p>
          <a:p>
            <a:r>
              <a:rPr lang="en-US" sz="3600" baseline="30000" dirty="0" smtClean="0">
                <a:solidFill>
                  <a:srgbClr val="002060"/>
                </a:solidFill>
              </a:rPr>
              <a:t>4 </a:t>
            </a:r>
            <a:r>
              <a:rPr lang="en-US" sz="3600" dirty="0" smtClean="0">
                <a:solidFill>
                  <a:srgbClr val="002060"/>
                </a:solidFill>
              </a:rPr>
              <a:t>So they ran both together: and the other disciple did outrun Peter, and came first to </a:t>
            </a:r>
            <a:r>
              <a:rPr lang="en-US" sz="3600" b="1" i="1" u="sng" dirty="0" smtClean="0">
                <a:solidFill>
                  <a:srgbClr val="FF0000"/>
                </a:solidFill>
              </a:rPr>
              <a:t>the </a:t>
            </a:r>
            <a:r>
              <a:rPr lang="en-US" sz="3600" b="1" i="1" u="sng" dirty="0" err="1" smtClean="0">
                <a:solidFill>
                  <a:srgbClr val="FF0000"/>
                </a:solidFill>
              </a:rPr>
              <a:t>sepulchre</a:t>
            </a:r>
            <a:r>
              <a:rPr lang="en-US" sz="3600" dirty="0" smtClean="0">
                <a:solidFill>
                  <a:srgbClr val="002060"/>
                </a:solidFill>
              </a:rPr>
              <a:t>.</a:t>
            </a:r>
          </a:p>
          <a:p>
            <a:r>
              <a:rPr lang="en-US" sz="3600" baseline="30000" dirty="0" smtClean="0">
                <a:solidFill>
                  <a:srgbClr val="002060"/>
                </a:solidFill>
              </a:rPr>
              <a:t>5 </a:t>
            </a:r>
            <a:r>
              <a:rPr lang="en-US" sz="3600" dirty="0" smtClean="0">
                <a:solidFill>
                  <a:srgbClr val="002060"/>
                </a:solidFill>
              </a:rPr>
              <a:t>And he stooping down, and looking in, saw the linen clothes lying; yet went he not in</a:t>
            </a:r>
          </a:p>
          <a:p>
            <a:endParaRPr lang="en-US" dirty="0"/>
          </a:p>
        </p:txBody>
      </p:sp>
    </p:spTree>
    <p:extLst>
      <p:ext uri="{BB962C8B-B14F-4D97-AF65-F5344CB8AC3E}">
        <p14:creationId xmlns:p14="http://schemas.microsoft.com/office/powerpoint/2010/main" val="6947591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6250" y="225424"/>
            <a:ext cx="10515600" cy="6499225"/>
          </a:xfrm>
        </p:spPr>
        <p:txBody>
          <a:bodyPr>
            <a:normAutofit/>
          </a:bodyPr>
          <a:lstStyle/>
          <a:p>
            <a:r>
              <a:rPr lang="en-US" sz="3600" baseline="30000" dirty="0" smtClean="0">
                <a:solidFill>
                  <a:srgbClr val="002060"/>
                </a:solidFill>
              </a:rPr>
              <a:t>6 </a:t>
            </a:r>
            <a:r>
              <a:rPr lang="en-US" sz="3600" dirty="0" smtClean="0">
                <a:solidFill>
                  <a:srgbClr val="002060"/>
                </a:solidFill>
              </a:rPr>
              <a:t>Then cometh Simon Peter following him, and went into </a:t>
            </a:r>
            <a:r>
              <a:rPr lang="en-US" sz="3600" b="1" i="1" u="sng" dirty="0" smtClean="0">
                <a:solidFill>
                  <a:srgbClr val="FF0000"/>
                </a:solidFill>
              </a:rPr>
              <a:t>the </a:t>
            </a:r>
            <a:r>
              <a:rPr lang="en-US" sz="3600" b="1" i="1" u="sng" dirty="0" err="1" smtClean="0">
                <a:solidFill>
                  <a:srgbClr val="FF0000"/>
                </a:solidFill>
              </a:rPr>
              <a:t>sepulchre</a:t>
            </a:r>
            <a:r>
              <a:rPr lang="en-US" sz="3600" dirty="0" smtClean="0">
                <a:solidFill>
                  <a:srgbClr val="002060"/>
                </a:solidFill>
              </a:rPr>
              <a:t>, and </a:t>
            </a:r>
            <a:r>
              <a:rPr lang="en-US" sz="3600" dirty="0" err="1" smtClean="0">
                <a:solidFill>
                  <a:srgbClr val="002060"/>
                </a:solidFill>
              </a:rPr>
              <a:t>seeth</a:t>
            </a:r>
            <a:r>
              <a:rPr lang="en-US" sz="3600" dirty="0" smtClean="0">
                <a:solidFill>
                  <a:srgbClr val="002060"/>
                </a:solidFill>
              </a:rPr>
              <a:t> the linen clothes lie,</a:t>
            </a:r>
          </a:p>
          <a:p>
            <a:r>
              <a:rPr lang="en-US" sz="3600" baseline="30000" dirty="0" smtClean="0">
                <a:solidFill>
                  <a:srgbClr val="002060"/>
                </a:solidFill>
              </a:rPr>
              <a:t>7 </a:t>
            </a:r>
            <a:r>
              <a:rPr lang="en-US" sz="3600" dirty="0" smtClean="0">
                <a:solidFill>
                  <a:srgbClr val="002060"/>
                </a:solidFill>
              </a:rPr>
              <a:t>And the napkin, that was about his head, not lying with the linen clothes, but wrapped together in a place by itself.</a:t>
            </a:r>
          </a:p>
          <a:p>
            <a:r>
              <a:rPr lang="en-US" sz="3600" baseline="30000" dirty="0" smtClean="0">
                <a:solidFill>
                  <a:srgbClr val="002060"/>
                </a:solidFill>
              </a:rPr>
              <a:t>8 </a:t>
            </a:r>
            <a:r>
              <a:rPr lang="en-US" sz="3600" dirty="0" smtClean="0">
                <a:solidFill>
                  <a:srgbClr val="002060"/>
                </a:solidFill>
              </a:rPr>
              <a:t>Then went in also that other disciple, which came first to </a:t>
            </a:r>
            <a:r>
              <a:rPr lang="en-US" sz="3600" b="1" i="1" dirty="0" smtClean="0">
                <a:solidFill>
                  <a:srgbClr val="FF0000"/>
                </a:solidFill>
              </a:rPr>
              <a:t>the </a:t>
            </a:r>
            <a:r>
              <a:rPr lang="en-US" sz="3600" b="1" i="1" dirty="0" err="1" smtClean="0">
                <a:solidFill>
                  <a:srgbClr val="FF0000"/>
                </a:solidFill>
              </a:rPr>
              <a:t>sepulchre</a:t>
            </a:r>
            <a:r>
              <a:rPr lang="en-US" sz="3600" dirty="0" smtClean="0">
                <a:solidFill>
                  <a:srgbClr val="002060"/>
                </a:solidFill>
              </a:rPr>
              <a:t>, and he saw, and believed.</a:t>
            </a:r>
          </a:p>
          <a:p>
            <a:r>
              <a:rPr lang="en-US" sz="3600" baseline="30000" dirty="0" smtClean="0">
                <a:solidFill>
                  <a:srgbClr val="002060"/>
                </a:solidFill>
              </a:rPr>
              <a:t>9 </a:t>
            </a:r>
            <a:r>
              <a:rPr lang="en-US" sz="3600" dirty="0" smtClean="0">
                <a:solidFill>
                  <a:srgbClr val="002060"/>
                </a:solidFill>
              </a:rPr>
              <a:t>For as yet they knew not the scripture, that he must rise again from the dead.</a:t>
            </a:r>
          </a:p>
          <a:p>
            <a:r>
              <a:rPr lang="en-US" sz="3600" baseline="30000" dirty="0" smtClean="0">
                <a:solidFill>
                  <a:srgbClr val="002060"/>
                </a:solidFill>
              </a:rPr>
              <a:t>10 </a:t>
            </a:r>
            <a:r>
              <a:rPr lang="en-US" sz="3600" dirty="0" smtClean="0">
                <a:solidFill>
                  <a:srgbClr val="002060"/>
                </a:solidFill>
              </a:rPr>
              <a:t>Then the disciples went away again unto their own home</a:t>
            </a:r>
            <a:endParaRPr lang="en-US" sz="3600" dirty="0">
              <a:solidFill>
                <a:srgbClr val="002060"/>
              </a:solidFill>
            </a:endParaRPr>
          </a:p>
        </p:txBody>
      </p:sp>
    </p:spTree>
    <p:extLst>
      <p:ext uri="{BB962C8B-B14F-4D97-AF65-F5344CB8AC3E}">
        <p14:creationId xmlns:p14="http://schemas.microsoft.com/office/powerpoint/2010/main" val="3642849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04825"/>
            <a:ext cx="10515600" cy="6153150"/>
          </a:xfrm>
        </p:spPr>
        <p:txBody>
          <a:bodyPr>
            <a:normAutofit/>
          </a:bodyPr>
          <a:lstStyle/>
          <a:p>
            <a:pPr marL="0" indent="0">
              <a:buNone/>
            </a:pPr>
            <a:r>
              <a:rPr lang="en-US" sz="6000" dirty="0" smtClean="0">
                <a:solidFill>
                  <a:srgbClr val="FF0000"/>
                </a:solidFill>
              </a:rPr>
              <a:t> </a:t>
            </a:r>
            <a:r>
              <a:rPr lang="en-US" sz="6000" dirty="0">
                <a:solidFill>
                  <a:srgbClr val="FF0000"/>
                </a:solidFill>
              </a:rPr>
              <a:t>H</a:t>
            </a:r>
            <a:r>
              <a:rPr lang="en-US" sz="6000" dirty="0" smtClean="0">
                <a:solidFill>
                  <a:srgbClr val="FF0000"/>
                </a:solidFill>
              </a:rPr>
              <a:t>ave you ever looked into an open grave</a:t>
            </a:r>
          </a:p>
          <a:p>
            <a:r>
              <a:rPr lang="en-US" sz="6000" dirty="0" smtClean="0">
                <a:solidFill>
                  <a:srgbClr val="FF0000"/>
                </a:solidFill>
              </a:rPr>
              <a:t>3 days after a loved one has been buried and</a:t>
            </a:r>
          </a:p>
          <a:p>
            <a:r>
              <a:rPr lang="en-US" sz="6000" dirty="0" smtClean="0">
                <a:solidFill>
                  <a:srgbClr val="FF0000"/>
                </a:solidFill>
              </a:rPr>
              <a:t>Find that it is open…yet no body!</a:t>
            </a:r>
            <a:endParaRPr lang="en-US" sz="6000" dirty="0">
              <a:solidFill>
                <a:srgbClr val="FF0000"/>
              </a:solidFill>
            </a:endParaRPr>
          </a:p>
        </p:txBody>
      </p:sp>
    </p:spTree>
    <p:extLst>
      <p:ext uri="{BB962C8B-B14F-4D97-AF65-F5344CB8AC3E}">
        <p14:creationId xmlns:p14="http://schemas.microsoft.com/office/powerpoint/2010/main" val="35327063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smtClean="0">
                <a:solidFill>
                  <a:srgbClr val="7030A0"/>
                </a:solidFill>
              </a:rPr>
              <a:t>The Resurrection of Jesus Christ!</a:t>
            </a:r>
            <a:endParaRPr lang="en-US" sz="6000" b="1" dirty="0">
              <a:solidFill>
                <a:srgbClr val="7030A0"/>
              </a:solidFill>
            </a:endParaRPr>
          </a:p>
        </p:txBody>
      </p:sp>
      <p:sp>
        <p:nvSpPr>
          <p:cNvPr id="3" name="Content Placeholder 2"/>
          <p:cNvSpPr>
            <a:spLocks noGrp="1"/>
          </p:cNvSpPr>
          <p:nvPr>
            <p:ph idx="1"/>
          </p:nvPr>
        </p:nvSpPr>
        <p:spPr/>
        <p:txBody>
          <a:bodyPr>
            <a:normAutofit/>
          </a:bodyPr>
          <a:lstStyle/>
          <a:p>
            <a:r>
              <a:rPr lang="en-US" sz="4800" dirty="0" smtClean="0">
                <a:solidFill>
                  <a:srgbClr val="00B050"/>
                </a:solidFill>
              </a:rPr>
              <a:t>So many scriptures in the Bible about </a:t>
            </a:r>
            <a:r>
              <a:rPr lang="en-US" sz="4800" dirty="0" smtClean="0">
                <a:solidFill>
                  <a:srgbClr val="00B050"/>
                </a:solidFill>
              </a:rPr>
              <a:t> </a:t>
            </a:r>
            <a:endParaRPr lang="en-US" sz="4800" dirty="0" smtClean="0">
              <a:solidFill>
                <a:srgbClr val="00B050"/>
              </a:solidFill>
            </a:endParaRPr>
          </a:p>
          <a:p>
            <a:r>
              <a:rPr lang="en-US" sz="4800" dirty="0" smtClean="0">
                <a:solidFill>
                  <a:srgbClr val="00B050"/>
                </a:solidFill>
              </a:rPr>
              <a:t>The Resurrection of Jesus Christ from the grave…</a:t>
            </a:r>
          </a:p>
          <a:p>
            <a:r>
              <a:rPr lang="en-US" sz="4800" dirty="0" smtClean="0">
                <a:solidFill>
                  <a:srgbClr val="00B050"/>
                </a:solidFill>
              </a:rPr>
              <a:t>And our Resurrection.</a:t>
            </a:r>
            <a:endParaRPr lang="en-US" sz="4800" dirty="0">
              <a:solidFill>
                <a:srgbClr val="00B050"/>
              </a:solidFill>
            </a:endParaRPr>
          </a:p>
        </p:txBody>
      </p:sp>
    </p:spTree>
    <p:extLst>
      <p:ext uri="{BB962C8B-B14F-4D97-AF65-F5344CB8AC3E}">
        <p14:creationId xmlns:p14="http://schemas.microsoft.com/office/powerpoint/2010/main" val="26736186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800" b="1" dirty="0" smtClean="0">
                <a:solidFill>
                  <a:srgbClr val="7030A0"/>
                </a:solidFill>
              </a:rPr>
              <a:t>Where does the Bible first mention a</a:t>
            </a:r>
            <a:br>
              <a:rPr lang="en-US" sz="4800" b="1" dirty="0" smtClean="0">
                <a:solidFill>
                  <a:srgbClr val="7030A0"/>
                </a:solidFill>
              </a:rPr>
            </a:br>
            <a:r>
              <a:rPr lang="en-US" sz="4800" b="1" dirty="0" smtClean="0">
                <a:solidFill>
                  <a:srgbClr val="7030A0"/>
                </a:solidFill>
              </a:rPr>
              <a:t>Resurrection?</a:t>
            </a:r>
            <a:endParaRPr lang="en-US" sz="4800" b="1" dirty="0">
              <a:solidFill>
                <a:srgbClr val="7030A0"/>
              </a:solidFill>
            </a:endParaRPr>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139339303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3436</TotalTime>
  <Words>543</Words>
  <Application>Microsoft Office PowerPoint</Application>
  <PresentationFormat>Widescreen</PresentationFormat>
  <Paragraphs>114</Paragraphs>
  <Slides>33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33</vt:i4>
      </vt:variant>
    </vt:vector>
  </HeadingPairs>
  <TitlesOfParts>
    <vt:vector size="37" baseType="lpstr">
      <vt:lpstr>Arial</vt:lpstr>
      <vt:lpstr>Calibri</vt:lpstr>
      <vt:lpstr>Calibri Light</vt:lpstr>
      <vt:lpstr>Office Theme</vt:lpstr>
      <vt:lpstr>PowerPoint Presentation</vt:lpstr>
      <vt:lpstr>PowerPoint Presentation</vt:lpstr>
      <vt:lpstr>PowerPoint Presentation</vt:lpstr>
      <vt:lpstr>THE EMPTY TOMB</vt:lpstr>
      <vt:lpstr>PowerPoint Presentation</vt:lpstr>
      <vt:lpstr>PowerPoint Presentation</vt:lpstr>
      <vt:lpstr>PowerPoint Presentation</vt:lpstr>
      <vt:lpstr>The Resurrection of Jesus Christ!</vt:lpstr>
      <vt:lpstr>Where does the Bible first mention a Resurrection?</vt:lpstr>
      <vt:lpstr>Job 19:25-27  1st mentioned of a resurrection of the body..</vt:lpstr>
      <vt:lpstr>PowerPoint Presentation</vt:lpstr>
      <vt:lpstr>Other Scriptures</vt:lpstr>
      <vt:lpstr>Isa. 26:19</vt:lpstr>
      <vt:lpstr>Daniel 12:1-2</vt:lpstr>
      <vt:lpstr>John 5:28-29</vt:lpstr>
      <vt:lpstr>I John 3:2</vt:lpstr>
      <vt:lpstr>Luke 24:36-43</vt:lpstr>
      <vt:lpstr>For believers, the resurrection from the dead is perhaps the greatest promise the Bible offers.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What about our body?</vt:lpstr>
      <vt:lpstr>PowerPoint Presentation</vt:lpstr>
      <vt:lpstr>PowerPoint Presentation</vt:lpstr>
      <vt:lpstr>PowerPoint Presentation</vt:lpstr>
      <vt:lpstr>Just as Jesus was raised from the dead, so shall we be.</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EMPTY TOMB</dc:title>
  <dc:creator>mac</dc:creator>
  <cp:lastModifiedBy>mac</cp:lastModifiedBy>
  <cp:revision>20</cp:revision>
  <dcterms:created xsi:type="dcterms:W3CDTF">2016-03-23T04:02:41Z</dcterms:created>
  <dcterms:modified xsi:type="dcterms:W3CDTF">2016-03-27T01:31:17Z</dcterms:modified>
</cp:coreProperties>
</file>