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90" r:id="rId2"/>
    <p:sldId id="291" r:id="rId3"/>
    <p:sldId id="256" r:id="rId4"/>
    <p:sldId id="280" r:id="rId5"/>
    <p:sldId id="281" r:id="rId6"/>
    <p:sldId id="285" r:id="rId7"/>
    <p:sldId id="293" r:id="rId8"/>
    <p:sldId id="286" r:id="rId9"/>
    <p:sldId id="297" r:id="rId10"/>
    <p:sldId id="292" r:id="rId11"/>
    <p:sldId id="288" r:id="rId12"/>
    <p:sldId id="287" r:id="rId13"/>
    <p:sldId id="284" r:id="rId14"/>
    <p:sldId id="289" r:id="rId15"/>
    <p:sldId id="295" r:id="rId16"/>
    <p:sldId id="271" r:id="rId17"/>
    <p:sldId id="272" r:id="rId18"/>
    <p:sldId id="273" r:id="rId19"/>
    <p:sldId id="275" r:id="rId20"/>
    <p:sldId id="278" r:id="rId21"/>
    <p:sldId id="277" r:id="rId22"/>
    <p:sldId id="259" r:id="rId23"/>
    <p:sldId id="260" r:id="rId24"/>
    <p:sldId id="262" r:id="rId25"/>
    <p:sldId id="263" r:id="rId26"/>
    <p:sldId id="298" r:id="rId27"/>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079D862C-233B-46B3-B489-70A2E5470C65}" type="datetimeFigureOut">
              <a:rPr lang="en-US" smtClean="0"/>
              <a:t>4/21/2018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62B7B2A8-ED07-4895-8337-A9F31D27C2B3}" type="slidenum">
              <a:rPr lang="en-US" smtClean="0"/>
              <a:t>‹#›</a:t>
            </a:fld>
            <a:endParaRPr lang="en-US"/>
          </a:p>
        </p:txBody>
      </p:sp>
    </p:spTree>
    <p:extLst>
      <p:ext uri="{BB962C8B-B14F-4D97-AF65-F5344CB8AC3E}">
        <p14:creationId xmlns:p14="http://schemas.microsoft.com/office/powerpoint/2010/main" val="35774770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BACEF3-629B-42F3-90F7-EFA6C5762CA5}"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2655184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ACEF3-629B-42F3-90F7-EFA6C5762CA5}"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3099278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ACEF3-629B-42F3-90F7-EFA6C5762CA5}"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1084019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ACEF3-629B-42F3-90F7-EFA6C5762CA5}"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1777365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BACEF3-629B-42F3-90F7-EFA6C5762CA5}"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691399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BACEF3-629B-42F3-90F7-EFA6C5762CA5}"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3343442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BACEF3-629B-42F3-90F7-EFA6C5762CA5}" type="datetimeFigureOut">
              <a:rPr lang="en-US" smtClean="0"/>
              <a:t>4/21/2018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1224189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BACEF3-629B-42F3-90F7-EFA6C5762CA5}" type="datetimeFigureOut">
              <a:rPr lang="en-US" smtClean="0"/>
              <a:t>4/21/2018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2287886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ACEF3-629B-42F3-90F7-EFA6C5762CA5}" type="datetimeFigureOut">
              <a:rPr lang="en-US" smtClean="0"/>
              <a:t>4/21/2018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1496516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BACEF3-629B-42F3-90F7-EFA6C5762CA5}"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983661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BACEF3-629B-42F3-90F7-EFA6C5762CA5}"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02F514-76A9-4677-AEA8-FA8E048F1717}" type="slidenum">
              <a:rPr lang="en-US" smtClean="0"/>
              <a:t>‹#›</a:t>
            </a:fld>
            <a:endParaRPr lang="en-US"/>
          </a:p>
        </p:txBody>
      </p:sp>
    </p:spTree>
    <p:extLst>
      <p:ext uri="{BB962C8B-B14F-4D97-AF65-F5344CB8AC3E}">
        <p14:creationId xmlns:p14="http://schemas.microsoft.com/office/powerpoint/2010/main" val="1732559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ACEF3-629B-42F3-90F7-EFA6C5762CA5}" type="datetimeFigureOut">
              <a:rPr lang="en-US" smtClean="0"/>
              <a:t>4/21/2018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2F514-76A9-4677-AEA8-FA8E048F1717}" type="slidenum">
              <a:rPr lang="en-US" smtClean="0"/>
              <a:t>‹#›</a:t>
            </a:fld>
            <a:endParaRPr lang="en-US"/>
          </a:p>
        </p:txBody>
      </p:sp>
    </p:spTree>
    <p:extLst>
      <p:ext uri="{BB962C8B-B14F-4D97-AF65-F5344CB8AC3E}">
        <p14:creationId xmlns:p14="http://schemas.microsoft.com/office/powerpoint/2010/main" val="1538959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013659" cy="6858000"/>
          </a:xfrm>
        </p:spPr>
      </p:pic>
    </p:spTree>
    <p:extLst>
      <p:ext uri="{BB962C8B-B14F-4D97-AF65-F5344CB8AC3E}">
        <p14:creationId xmlns:p14="http://schemas.microsoft.com/office/powerpoint/2010/main" val="2156812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123906" cy="6789906"/>
          </a:xfrm>
        </p:spPr>
      </p:pic>
    </p:spTree>
    <p:extLst>
      <p:ext uri="{BB962C8B-B14F-4D97-AF65-F5344CB8AC3E}">
        <p14:creationId xmlns:p14="http://schemas.microsoft.com/office/powerpoint/2010/main" val="3083687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8" y="136188"/>
            <a:ext cx="12054192" cy="6605080"/>
          </a:xfrm>
        </p:spPr>
        <p:txBody>
          <a:bodyPr/>
          <a:lstStyle/>
          <a:p>
            <a:r>
              <a:rPr lang="en-US" sz="4000" b="1" i="1" dirty="0" smtClean="0"/>
              <a:t>Train them to have a habit of </a:t>
            </a:r>
            <a:r>
              <a:rPr lang="en-US" sz="4000" b="1" i="1" u="sng" dirty="0" smtClean="0">
                <a:solidFill>
                  <a:srgbClr val="7030A0"/>
                </a:solidFill>
              </a:rPr>
              <a:t>prayer</a:t>
            </a:r>
            <a:r>
              <a:rPr lang="en-US" sz="4000" b="1" i="1" dirty="0" smtClean="0"/>
              <a:t>.   You pray</a:t>
            </a:r>
          </a:p>
          <a:p>
            <a:r>
              <a:rPr lang="en-US" sz="4000" b="1" i="1" dirty="0"/>
              <a:t>a</a:t>
            </a:r>
            <a:r>
              <a:rPr lang="en-US" sz="4000" b="1" i="1" dirty="0" smtClean="0"/>
              <a:t>nd teach them to pray. I Thess. 5:17; Acts 2:42</a:t>
            </a:r>
          </a:p>
          <a:p>
            <a:r>
              <a:rPr lang="en-US" sz="4000" b="1" i="1" dirty="0" smtClean="0"/>
              <a:t>Daniel 6:10</a:t>
            </a:r>
          </a:p>
          <a:p>
            <a:r>
              <a:rPr lang="en-US" sz="4000" b="1" i="1" dirty="0"/>
              <a:t> </a:t>
            </a:r>
            <a:r>
              <a:rPr lang="en-US" sz="4000" b="1" i="1" dirty="0" smtClean="0"/>
              <a:t>    </a:t>
            </a:r>
            <a:r>
              <a:rPr lang="en-US" sz="4000" b="1" i="1" u="sng" dirty="0" smtClean="0"/>
              <a:t>“If I could hear my </a:t>
            </a:r>
            <a:r>
              <a:rPr lang="en-US" sz="4000" b="1" i="1" u="sng" dirty="0" err="1" smtClean="0"/>
              <a:t>Mother,pray</a:t>
            </a:r>
            <a:r>
              <a:rPr lang="en-US" sz="4000" b="1" i="1" u="sng" dirty="0" smtClean="0"/>
              <a:t> again!”</a:t>
            </a:r>
          </a:p>
          <a:p>
            <a:endParaRPr lang="en-US" sz="4000" b="1" i="1" dirty="0"/>
          </a:p>
          <a:p>
            <a:r>
              <a:rPr lang="en-US" sz="4000" b="1" i="1" dirty="0" smtClean="0"/>
              <a:t>Train them to have a joy in going to worship.</a:t>
            </a:r>
          </a:p>
          <a:p>
            <a:r>
              <a:rPr lang="en-US" sz="4000" b="1" i="1" dirty="0"/>
              <a:t> </a:t>
            </a:r>
            <a:r>
              <a:rPr lang="en-US" sz="4000" b="1" i="1" dirty="0" smtClean="0"/>
              <a:t>   “I was glad when they said unto me, let us</a:t>
            </a:r>
          </a:p>
          <a:p>
            <a:r>
              <a:rPr lang="en-US" sz="4000" b="1" i="1" dirty="0"/>
              <a:t> </a:t>
            </a:r>
            <a:r>
              <a:rPr lang="en-US" sz="4000" b="1" i="1" dirty="0" smtClean="0"/>
              <a:t>    go into the house of the Lord”  Psalm 122:1</a:t>
            </a:r>
          </a:p>
          <a:p>
            <a:r>
              <a:rPr lang="en-US" sz="4000" b="1" i="1" dirty="0"/>
              <a:t> </a:t>
            </a:r>
            <a:r>
              <a:rPr lang="en-US" sz="4000" b="1" i="1" dirty="0" smtClean="0"/>
              <a:t>    </a:t>
            </a:r>
          </a:p>
          <a:p>
            <a:endParaRPr lang="en-US" dirty="0"/>
          </a:p>
        </p:txBody>
      </p:sp>
    </p:spTree>
    <p:extLst>
      <p:ext uri="{BB962C8B-B14F-4D97-AF65-F5344CB8AC3E}">
        <p14:creationId xmlns:p14="http://schemas.microsoft.com/office/powerpoint/2010/main" val="1155071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8" y="0"/>
            <a:ext cx="11905034" cy="6858000"/>
          </a:xfrm>
        </p:spPr>
        <p:txBody>
          <a:bodyPr/>
          <a:lstStyle/>
          <a:p>
            <a:r>
              <a:rPr lang="en-US" sz="3600" b="1" dirty="0" smtClean="0"/>
              <a:t>2. </a:t>
            </a:r>
            <a:r>
              <a:rPr lang="en-US" sz="3600" b="1" i="1" dirty="0" smtClean="0"/>
              <a:t>Train your child with all tenderness, affection, and patience.</a:t>
            </a:r>
          </a:p>
          <a:p>
            <a:r>
              <a:rPr lang="en-US" sz="3600" b="1" i="1" dirty="0"/>
              <a:t> </a:t>
            </a:r>
            <a:r>
              <a:rPr lang="en-US" sz="3600" b="1" i="1" dirty="0" smtClean="0"/>
              <a:t>    Don’t be harsh ,cruel and abusive with your child.</a:t>
            </a:r>
          </a:p>
          <a:p>
            <a:r>
              <a:rPr lang="en-US" sz="3600" b="1" i="1" dirty="0"/>
              <a:t> </a:t>
            </a:r>
            <a:r>
              <a:rPr lang="en-US" sz="3600" b="1" i="1" dirty="0" smtClean="0"/>
              <a:t>    </a:t>
            </a:r>
            <a:r>
              <a:rPr lang="en-US" sz="3600" dirty="0" smtClean="0"/>
              <a:t>Tell them you love them, then show it!</a:t>
            </a:r>
          </a:p>
          <a:p>
            <a:r>
              <a:rPr lang="en-US" sz="3600" dirty="0"/>
              <a:t> </a:t>
            </a:r>
            <a:r>
              <a:rPr lang="en-US" sz="3600" dirty="0" smtClean="0"/>
              <a:t>    Give them a part of you!.   Daddy, I want you!!!</a:t>
            </a:r>
          </a:p>
          <a:p>
            <a:r>
              <a:rPr lang="en-US" sz="3600" dirty="0"/>
              <a:t> </a:t>
            </a:r>
            <a:r>
              <a:rPr lang="en-US" sz="3600" dirty="0" smtClean="0"/>
              <a:t> </a:t>
            </a:r>
            <a:r>
              <a:rPr lang="en-US" sz="3600" b="1" i="1" dirty="0" smtClean="0"/>
              <a:t>Train them, remembering continually, the influence of your own example.  Eph. 6:4 </a:t>
            </a:r>
          </a:p>
          <a:p>
            <a:r>
              <a:rPr lang="en-US" sz="3600" b="1" u="sng" dirty="0" smtClean="0">
                <a:solidFill>
                  <a:srgbClr val="FF0000"/>
                </a:solidFill>
              </a:rPr>
              <a:t>Fathers and mothers, do not forget that children learn more by the </a:t>
            </a:r>
            <a:r>
              <a:rPr lang="en-US" sz="3600" b="1" i="1" dirty="0" smtClean="0">
                <a:solidFill>
                  <a:srgbClr val="7030A0"/>
                </a:solidFill>
              </a:rPr>
              <a:t>eye</a:t>
            </a:r>
            <a:r>
              <a:rPr lang="en-US" sz="3600" b="1" u="sng" dirty="0" smtClean="0">
                <a:solidFill>
                  <a:srgbClr val="FF0000"/>
                </a:solidFill>
              </a:rPr>
              <a:t> than they do by the </a:t>
            </a:r>
            <a:r>
              <a:rPr lang="en-US" sz="3600" b="1" i="1" dirty="0" smtClean="0">
                <a:solidFill>
                  <a:srgbClr val="7030A0"/>
                </a:solidFill>
              </a:rPr>
              <a:t>ear</a:t>
            </a:r>
            <a:r>
              <a:rPr lang="en-US" sz="3600" b="1" i="1" dirty="0" smtClean="0">
                <a:solidFill>
                  <a:srgbClr val="7030A0"/>
                </a:solidFill>
              </a:rPr>
              <a:t>!!</a:t>
            </a:r>
          </a:p>
          <a:p>
            <a:r>
              <a:rPr lang="en-US" sz="3600" b="1" i="1" dirty="0">
                <a:solidFill>
                  <a:srgbClr val="7030A0"/>
                </a:solidFill>
              </a:rPr>
              <a:t> </a:t>
            </a:r>
            <a:r>
              <a:rPr lang="en-US" sz="3600" b="1" i="1" dirty="0" smtClean="0">
                <a:solidFill>
                  <a:srgbClr val="7030A0"/>
                </a:solidFill>
              </a:rPr>
              <a:t>  Matt. 5:16</a:t>
            </a:r>
          </a:p>
          <a:p>
            <a:r>
              <a:rPr lang="en-US" sz="3600" b="1" i="1" dirty="0">
                <a:solidFill>
                  <a:srgbClr val="7030A0"/>
                </a:solidFill>
              </a:rPr>
              <a:t> </a:t>
            </a:r>
            <a:r>
              <a:rPr lang="en-US" sz="3600" b="1" i="1" dirty="0" smtClean="0">
                <a:solidFill>
                  <a:srgbClr val="7030A0"/>
                </a:solidFill>
              </a:rPr>
              <a:t>  I Pet. 2:21</a:t>
            </a:r>
            <a:endParaRPr lang="en-US" sz="3600" b="1" i="1" dirty="0" smtClean="0">
              <a:solidFill>
                <a:srgbClr val="7030A0"/>
              </a:solidFill>
            </a:endParaRPr>
          </a:p>
          <a:p>
            <a:endParaRPr lang="en-US" dirty="0" smtClean="0"/>
          </a:p>
          <a:p>
            <a:endParaRPr lang="en-US" dirty="0"/>
          </a:p>
          <a:p>
            <a:endParaRPr lang="en-US" dirty="0" smtClean="0"/>
          </a:p>
          <a:p>
            <a:endParaRPr lang="en-US" b="1" i="1" dirty="0" smtClean="0"/>
          </a:p>
          <a:p>
            <a:endParaRPr lang="en-US" dirty="0"/>
          </a:p>
        </p:txBody>
      </p:sp>
    </p:spTree>
    <p:extLst>
      <p:ext uri="{BB962C8B-B14F-4D97-AF65-F5344CB8AC3E}">
        <p14:creationId xmlns:p14="http://schemas.microsoft.com/office/powerpoint/2010/main" val="6855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808" y="103829"/>
            <a:ext cx="11934217" cy="6598528"/>
          </a:xfrm>
        </p:spPr>
        <p:txBody>
          <a:bodyPr/>
          <a:lstStyle/>
          <a:p>
            <a:endParaRPr lang="en-US" sz="3600" b="1" dirty="0" smtClean="0"/>
          </a:p>
          <a:p>
            <a:r>
              <a:rPr lang="en-US" sz="3600" b="1" dirty="0" smtClean="0"/>
              <a:t>3. . </a:t>
            </a:r>
            <a:r>
              <a:rPr lang="en-US" sz="3600" b="1" i="1" dirty="0" smtClean="0"/>
              <a:t>Train them to have a habit of </a:t>
            </a:r>
            <a:r>
              <a:rPr lang="en-US" sz="3600" b="1" i="1" u="sng" dirty="0" smtClean="0">
                <a:solidFill>
                  <a:srgbClr val="7030A0"/>
                </a:solidFill>
              </a:rPr>
              <a:t>always </a:t>
            </a:r>
            <a:r>
              <a:rPr lang="en-US" sz="3600" b="1" i="1" dirty="0" smtClean="0"/>
              <a:t>speaking the truth.</a:t>
            </a:r>
          </a:p>
          <a:p>
            <a:r>
              <a:rPr lang="en-US" sz="3600" b="1" i="1" dirty="0"/>
              <a:t> </a:t>
            </a:r>
            <a:r>
              <a:rPr lang="en-US" sz="3600" b="1" i="1" dirty="0" smtClean="0"/>
              <a:t>    The best way to do that, is that you always speak</a:t>
            </a:r>
          </a:p>
          <a:p>
            <a:r>
              <a:rPr lang="en-US" sz="3600" b="1" i="1" dirty="0"/>
              <a:t> </a:t>
            </a:r>
            <a:r>
              <a:rPr lang="en-US" sz="3600" b="1" i="1" dirty="0" smtClean="0"/>
              <a:t>    the truth to them.  Don’t lie!    </a:t>
            </a:r>
            <a:endParaRPr lang="en-US" sz="3600" b="1" i="1" dirty="0" smtClean="0"/>
          </a:p>
          <a:p>
            <a:r>
              <a:rPr lang="en-US" sz="3600" b="1" i="1" dirty="0"/>
              <a:t> </a:t>
            </a:r>
            <a:r>
              <a:rPr lang="en-US" sz="3600" b="1" i="1" dirty="0" smtClean="0"/>
              <a:t>    </a:t>
            </a:r>
            <a:r>
              <a:rPr lang="en-US" sz="3600" b="1" i="1" dirty="0" smtClean="0"/>
              <a:t>Rev</a:t>
            </a:r>
            <a:r>
              <a:rPr lang="en-US" sz="3600" b="1" i="1" dirty="0" smtClean="0"/>
              <a:t>. 21:8; </a:t>
            </a:r>
            <a:endParaRPr lang="en-US" sz="3600" b="1" i="1" dirty="0" smtClean="0"/>
          </a:p>
          <a:p>
            <a:r>
              <a:rPr lang="en-US" sz="3600" b="1" i="1" dirty="0"/>
              <a:t> </a:t>
            </a:r>
            <a:r>
              <a:rPr lang="en-US" sz="3600" b="1" i="1" dirty="0" smtClean="0"/>
              <a:t>    </a:t>
            </a:r>
            <a:r>
              <a:rPr lang="en-US" sz="3600" b="1" i="1" dirty="0" err="1" smtClean="0"/>
              <a:t>Jno</a:t>
            </a:r>
            <a:r>
              <a:rPr lang="en-US" sz="3600" b="1" i="1" dirty="0" smtClean="0"/>
              <a:t>. 8:32;</a:t>
            </a:r>
          </a:p>
          <a:p>
            <a:r>
              <a:rPr lang="en-US" sz="3600" b="1" i="1" dirty="0"/>
              <a:t> </a:t>
            </a:r>
            <a:r>
              <a:rPr lang="en-US" sz="3600" b="1" i="1" dirty="0" smtClean="0"/>
              <a:t>    John 17:17; </a:t>
            </a:r>
          </a:p>
          <a:p>
            <a:r>
              <a:rPr lang="en-US" b="1" i="1" dirty="0"/>
              <a:t> </a:t>
            </a:r>
            <a:r>
              <a:rPr lang="en-US" b="1" i="1" dirty="0" smtClean="0"/>
              <a:t>       </a:t>
            </a:r>
            <a:endParaRPr lang="en-US" dirty="0"/>
          </a:p>
        </p:txBody>
      </p:sp>
    </p:spTree>
    <p:extLst>
      <p:ext uri="{BB962C8B-B14F-4D97-AF65-F5344CB8AC3E}">
        <p14:creationId xmlns:p14="http://schemas.microsoft.com/office/powerpoint/2010/main" val="2121464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26" y="175098"/>
            <a:ext cx="11828834" cy="6575898"/>
          </a:xfrm>
        </p:spPr>
        <p:txBody>
          <a:bodyPr/>
          <a:lstStyle/>
          <a:p>
            <a:r>
              <a:rPr lang="en-US" sz="4000" b="1" i="1" u="sng" dirty="0" smtClean="0">
                <a:solidFill>
                  <a:srgbClr val="7030A0"/>
                </a:solidFill>
              </a:rPr>
              <a:t>4. As you train your children, continually remember how God trains His children.</a:t>
            </a:r>
          </a:p>
          <a:p>
            <a:r>
              <a:rPr lang="en-US" sz="4000" b="1" i="1" dirty="0">
                <a:solidFill>
                  <a:srgbClr val="7030A0"/>
                </a:solidFill>
              </a:rPr>
              <a:t> </a:t>
            </a:r>
            <a:endParaRPr lang="en-US" sz="4000" b="1" i="1" dirty="0" smtClean="0">
              <a:solidFill>
                <a:srgbClr val="7030A0"/>
              </a:solidFill>
            </a:endParaRPr>
          </a:p>
          <a:p>
            <a:endParaRPr lang="en-US" dirty="0"/>
          </a:p>
        </p:txBody>
      </p:sp>
    </p:spTree>
    <p:extLst>
      <p:ext uri="{BB962C8B-B14F-4D97-AF65-F5344CB8AC3E}">
        <p14:creationId xmlns:p14="http://schemas.microsoft.com/office/powerpoint/2010/main" val="1577081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013659" cy="6858000"/>
          </a:xfrm>
        </p:spPr>
      </p:pic>
    </p:spTree>
    <p:extLst>
      <p:ext uri="{BB962C8B-B14F-4D97-AF65-F5344CB8AC3E}">
        <p14:creationId xmlns:p14="http://schemas.microsoft.com/office/powerpoint/2010/main" val="2606568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175" y="133012"/>
            <a:ext cx="11846668" cy="6598528"/>
          </a:xfrm>
        </p:spPr>
        <p:txBody>
          <a:bodyPr>
            <a:normAutofit lnSpcReduction="10000"/>
          </a:bodyPr>
          <a:lstStyle/>
          <a:p>
            <a:r>
              <a:rPr lang="en-US" sz="3600" b="1" u="sng" dirty="0">
                <a:solidFill>
                  <a:srgbClr val="7030A0"/>
                </a:solidFill>
              </a:rPr>
              <a:t>Prov. 13:24 </a:t>
            </a:r>
            <a:r>
              <a:rPr lang="en-US" sz="3600" dirty="0"/>
              <a:t>“He who spares the rod hates his son, but he who loves him is careful to discipline him.”</a:t>
            </a:r>
          </a:p>
          <a:p>
            <a:r>
              <a:rPr lang="en-US" sz="3600" b="1" u="sng" dirty="0">
                <a:solidFill>
                  <a:srgbClr val="7030A0"/>
                </a:solidFill>
              </a:rPr>
              <a:t>Prov. 19:18 </a:t>
            </a:r>
            <a:r>
              <a:rPr lang="en-US" sz="3600" dirty="0"/>
              <a:t>“Discipline your son, for in that there is hope; do not be a willing party to his death.”</a:t>
            </a:r>
          </a:p>
          <a:p>
            <a:r>
              <a:rPr lang="en-US" sz="3600" b="1" u="sng" dirty="0">
                <a:solidFill>
                  <a:srgbClr val="7030A0"/>
                </a:solidFill>
              </a:rPr>
              <a:t>Prov. 22:15 </a:t>
            </a:r>
            <a:r>
              <a:rPr lang="en-US" sz="3600" dirty="0"/>
              <a:t>“Folly is bound up in the heart of a child, but the rod of discipline will drive it far from him.”</a:t>
            </a:r>
          </a:p>
          <a:p>
            <a:r>
              <a:rPr lang="en-US" sz="3600" b="1" u="sng" dirty="0">
                <a:solidFill>
                  <a:srgbClr val="7030A0"/>
                </a:solidFill>
              </a:rPr>
              <a:t>Prov. 23:13-14 </a:t>
            </a:r>
            <a:r>
              <a:rPr lang="en-US" sz="3600" dirty="0"/>
              <a:t>“Do not withhold discipline from a child; if you punish him with the rod, he will not die. Punish him with the rod and save his soul from death.”</a:t>
            </a:r>
          </a:p>
          <a:p>
            <a:r>
              <a:rPr lang="en-US" sz="3600" b="1" u="sng" dirty="0">
                <a:solidFill>
                  <a:srgbClr val="7030A0"/>
                </a:solidFill>
              </a:rPr>
              <a:t>Prov. 29:15, 17 </a:t>
            </a:r>
            <a:r>
              <a:rPr lang="en-US" sz="3600" dirty="0"/>
              <a:t>“The rod of correction imparts wisdom, but a child left to himself disgraces his mother.”</a:t>
            </a:r>
          </a:p>
          <a:p>
            <a:r>
              <a:rPr lang="en-US" sz="3600" b="1" dirty="0">
                <a:solidFill>
                  <a:srgbClr val="7030A0"/>
                </a:solidFill>
              </a:rPr>
              <a:t>17</a:t>
            </a:r>
            <a:r>
              <a:rPr lang="en-US" sz="3600" dirty="0"/>
              <a:t> “Discipline your son, and he will give you peace; he will bring delight to your soul.”</a:t>
            </a:r>
          </a:p>
          <a:p>
            <a:endParaRPr lang="en-US" dirty="0"/>
          </a:p>
        </p:txBody>
      </p:sp>
    </p:spTree>
    <p:extLst>
      <p:ext uri="{BB962C8B-B14F-4D97-AF65-F5344CB8AC3E}">
        <p14:creationId xmlns:p14="http://schemas.microsoft.com/office/powerpoint/2010/main" val="4264329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6" y="155643"/>
            <a:ext cx="11811000" cy="6702357"/>
          </a:xfrm>
        </p:spPr>
        <p:txBody>
          <a:bodyPr>
            <a:noAutofit/>
          </a:bodyPr>
          <a:lstStyle/>
          <a:p>
            <a:r>
              <a:rPr lang="en-US" sz="3600" b="1" u="sng" dirty="0" smtClean="0">
                <a:solidFill>
                  <a:srgbClr val="7030A0"/>
                </a:solidFill>
              </a:rPr>
              <a:t>Deuteronomy 6:4-7 </a:t>
            </a:r>
            <a:r>
              <a:rPr lang="en-US" sz="3600" dirty="0" smtClean="0"/>
              <a:t>“Hear O’ Israel: The Lord our God is one Lord; And thou shalt love the Lord thy God with all thine heart, and with all thy soul, and with all thy might. And these words, which I command thee this day, shall be in thine </a:t>
            </a:r>
            <a:r>
              <a:rPr lang="en-US" sz="3600" b="1" u="sng" dirty="0" smtClean="0">
                <a:solidFill>
                  <a:srgbClr val="7030A0"/>
                </a:solidFill>
              </a:rPr>
              <a:t>heart. </a:t>
            </a:r>
            <a:r>
              <a:rPr lang="en-US" sz="3600" dirty="0" smtClean="0"/>
              <a:t>And thou shalt </a:t>
            </a:r>
            <a:r>
              <a:rPr lang="en-US" sz="3600" b="1" u="sng" dirty="0" smtClean="0">
                <a:solidFill>
                  <a:srgbClr val="7030A0"/>
                </a:solidFill>
              </a:rPr>
              <a:t>teach</a:t>
            </a:r>
            <a:r>
              <a:rPr lang="en-US" sz="3600" dirty="0" smtClean="0"/>
              <a:t> diligently unto thy children, and shalt </a:t>
            </a:r>
            <a:r>
              <a:rPr lang="en-US" sz="3600" b="1" u="sng" dirty="0" smtClean="0">
                <a:solidFill>
                  <a:srgbClr val="7030A0"/>
                </a:solidFill>
              </a:rPr>
              <a:t>talk </a:t>
            </a:r>
            <a:r>
              <a:rPr lang="en-US" sz="3600" dirty="0" smtClean="0"/>
              <a:t>of them when thou</a:t>
            </a:r>
            <a:r>
              <a:rPr lang="en-US" sz="3600" b="1" u="sng" dirty="0" smtClean="0">
                <a:solidFill>
                  <a:srgbClr val="7030A0"/>
                </a:solidFill>
              </a:rPr>
              <a:t> </a:t>
            </a:r>
            <a:r>
              <a:rPr lang="en-US" sz="3600" b="1" u="sng" dirty="0" err="1" smtClean="0">
                <a:solidFill>
                  <a:srgbClr val="7030A0"/>
                </a:solidFill>
              </a:rPr>
              <a:t>sittest</a:t>
            </a:r>
            <a:r>
              <a:rPr lang="en-US" sz="3600" b="1" u="sng" dirty="0" smtClean="0">
                <a:solidFill>
                  <a:srgbClr val="7030A0"/>
                </a:solidFill>
              </a:rPr>
              <a:t> </a:t>
            </a:r>
            <a:r>
              <a:rPr lang="en-US" sz="3600" dirty="0" smtClean="0"/>
              <a:t>in thine house, and when thou </a:t>
            </a:r>
            <a:r>
              <a:rPr lang="en-US" sz="3600" b="1" u="sng" dirty="0" err="1" smtClean="0">
                <a:solidFill>
                  <a:srgbClr val="7030A0"/>
                </a:solidFill>
              </a:rPr>
              <a:t>walkest</a:t>
            </a:r>
            <a:r>
              <a:rPr lang="en-US" sz="3600" dirty="0" smtClean="0"/>
              <a:t> by the way, and when thou</a:t>
            </a:r>
            <a:r>
              <a:rPr lang="en-US" sz="3600" b="1" u="sng" dirty="0" smtClean="0">
                <a:solidFill>
                  <a:srgbClr val="7030A0"/>
                </a:solidFill>
              </a:rPr>
              <a:t> </a:t>
            </a:r>
            <a:r>
              <a:rPr lang="en-US" sz="3600" b="1" u="sng" dirty="0" err="1" smtClean="0">
                <a:solidFill>
                  <a:srgbClr val="7030A0"/>
                </a:solidFill>
              </a:rPr>
              <a:t>liest</a:t>
            </a:r>
            <a:r>
              <a:rPr lang="en-US" sz="3600" b="1" u="sng" dirty="0" smtClean="0">
                <a:solidFill>
                  <a:srgbClr val="7030A0"/>
                </a:solidFill>
              </a:rPr>
              <a:t> </a:t>
            </a:r>
            <a:r>
              <a:rPr lang="en-US" sz="3600" dirty="0" smtClean="0"/>
              <a:t>down, and when thou</a:t>
            </a:r>
            <a:r>
              <a:rPr lang="en-US" sz="3600" b="1" u="sng" dirty="0" smtClean="0">
                <a:solidFill>
                  <a:srgbClr val="7030A0"/>
                </a:solidFill>
              </a:rPr>
              <a:t> </a:t>
            </a:r>
            <a:r>
              <a:rPr lang="en-US" sz="3600" b="1" u="sng" dirty="0" err="1" smtClean="0">
                <a:solidFill>
                  <a:srgbClr val="7030A0"/>
                </a:solidFill>
              </a:rPr>
              <a:t>risest</a:t>
            </a:r>
            <a:r>
              <a:rPr lang="en-US" sz="3600" b="1" u="sng" dirty="0" smtClean="0">
                <a:solidFill>
                  <a:srgbClr val="7030A0"/>
                </a:solidFill>
              </a:rPr>
              <a:t> </a:t>
            </a:r>
            <a:r>
              <a:rPr lang="en-US" sz="3600" dirty="0" smtClean="0"/>
              <a:t>up.”    (All the time!)</a:t>
            </a:r>
            <a:endParaRPr lang="en-US" sz="3600" dirty="0"/>
          </a:p>
        </p:txBody>
      </p:sp>
    </p:spTree>
    <p:extLst>
      <p:ext uri="{BB962C8B-B14F-4D97-AF65-F5344CB8AC3E}">
        <p14:creationId xmlns:p14="http://schemas.microsoft.com/office/powerpoint/2010/main" val="689560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3450" y="123285"/>
            <a:ext cx="11898549" cy="6598528"/>
          </a:xfrm>
        </p:spPr>
        <p:txBody>
          <a:bodyPr>
            <a:normAutofit/>
          </a:bodyPr>
          <a:lstStyle/>
          <a:p>
            <a:r>
              <a:rPr lang="en-US" sz="3600" b="1" u="sng" dirty="0" smtClean="0">
                <a:solidFill>
                  <a:srgbClr val="7030A0"/>
                </a:solidFill>
              </a:rPr>
              <a:t>Ephesians 6:1-4 </a:t>
            </a:r>
            <a:r>
              <a:rPr lang="en-US" sz="3600" dirty="0" smtClean="0"/>
              <a:t>“Children, </a:t>
            </a:r>
            <a:r>
              <a:rPr lang="en-US" sz="3600" b="1" u="sng" dirty="0" smtClean="0">
                <a:solidFill>
                  <a:srgbClr val="7030A0"/>
                </a:solidFill>
              </a:rPr>
              <a:t>obey</a:t>
            </a:r>
            <a:r>
              <a:rPr lang="en-US" sz="3600" dirty="0" smtClean="0"/>
              <a:t> your parents in the Lord; for this is right. </a:t>
            </a:r>
            <a:r>
              <a:rPr lang="en-US" sz="3600" b="1" u="sng" dirty="0" smtClean="0">
                <a:solidFill>
                  <a:srgbClr val="7030A0"/>
                </a:solidFill>
              </a:rPr>
              <a:t>Honor</a:t>
            </a:r>
            <a:r>
              <a:rPr lang="en-US" sz="3600" dirty="0" smtClean="0"/>
              <a:t> your father and mother, which is the first commandment with promise; That is may be </a:t>
            </a:r>
            <a:r>
              <a:rPr lang="en-US" sz="3600" b="1" u="sng" dirty="0" smtClean="0">
                <a:solidFill>
                  <a:srgbClr val="7030A0"/>
                </a:solidFill>
              </a:rPr>
              <a:t>well with thee</a:t>
            </a:r>
            <a:r>
              <a:rPr lang="en-US" sz="3600" dirty="0" smtClean="0"/>
              <a:t>, and thou </a:t>
            </a:r>
            <a:r>
              <a:rPr lang="en-US" sz="3600" b="1" u="sng" dirty="0" err="1" smtClean="0">
                <a:solidFill>
                  <a:srgbClr val="7030A0"/>
                </a:solidFill>
              </a:rPr>
              <a:t>mayest</a:t>
            </a:r>
            <a:r>
              <a:rPr lang="en-US" sz="3600" b="1" u="sng" dirty="0" smtClean="0">
                <a:solidFill>
                  <a:srgbClr val="7030A0"/>
                </a:solidFill>
              </a:rPr>
              <a:t> live long on the earth</a:t>
            </a:r>
            <a:r>
              <a:rPr lang="en-US" sz="3600" dirty="0" smtClean="0"/>
              <a:t>. And ye </a:t>
            </a:r>
            <a:r>
              <a:rPr lang="en-US" sz="3600" b="1" i="1" u="sng" dirty="0" smtClean="0"/>
              <a:t>fathers</a:t>
            </a:r>
            <a:r>
              <a:rPr lang="en-US" sz="3600" dirty="0" smtClean="0"/>
              <a:t>, </a:t>
            </a:r>
            <a:r>
              <a:rPr lang="en-US" sz="3600" b="1" u="sng" dirty="0" smtClean="0">
                <a:solidFill>
                  <a:srgbClr val="7030A0"/>
                </a:solidFill>
              </a:rPr>
              <a:t>provoke not </a:t>
            </a:r>
            <a:r>
              <a:rPr lang="en-US" sz="3600" dirty="0" smtClean="0"/>
              <a:t>your children to wrath: but </a:t>
            </a:r>
            <a:r>
              <a:rPr lang="en-US" sz="3600" b="1" u="sng" dirty="0" smtClean="0">
                <a:solidFill>
                  <a:srgbClr val="FF0000"/>
                </a:solidFill>
                <a:effectLst>
                  <a:outerShdw blurRad="38100" dist="38100" dir="2700000" algn="tl">
                    <a:srgbClr val="000000">
                      <a:alpha val="43137"/>
                    </a:srgbClr>
                  </a:outerShdw>
                </a:effectLst>
              </a:rPr>
              <a:t>bring them up</a:t>
            </a:r>
            <a:r>
              <a:rPr lang="en-US" sz="3600" dirty="0" smtClean="0"/>
              <a:t> in the nurture and admonition of the Lord.”    (Train up a child!)</a:t>
            </a:r>
          </a:p>
          <a:p>
            <a:endParaRPr lang="en-US" sz="3600" dirty="0"/>
          </a:p>
          <a:p>
            <a:r>
              <a:rPr lang="en-US" sz="3600" b="1" u="sng" dirty="0" smtClean="0">
                <a:solidFill>
                  <a:srgbClr val="00B050"/>
                </a:solidFill>
              </a:rPr>
              <a:t>Col. 3:21 “</a:t>
            </a:r>
            <a:r>
              <a:rPr lang="en-US" sz="3600" b="1" u="sng" dirty="0" smtClean="0">
                <a:solidFill>
                  <a:srgbClr val="00B050"/>
                </a:solidFill>
              </a:rPr>
              <a:t>Fathers, </a:t>
            </a:r>
            <a:r>
              <a:rPr lang="en-US" sz="3600" b="1" u="sng" dirty="0" smtClean="0">
                <a:solidFill>
                  <a:srgbClr val="00B050"/>
                </a:solidFill>
              </a:rPr>
              <a:t>provoke not your children to anger, lest they be discouraged.”</a:t>
            </a:r>
            <a:endParaRPr lang="en-US" sz="3600" b="1" u="sng" dirty="0">
              <a:solidFill>
                <a:srgbClr val="00B050"/>
              </a:solidFill>
            </a:endParaRPr>
          </a:p>
        </p:txBody>
      </p:sp>
    </p:spTree>
    <p:extLst>
      <p:ext uri="{BB962C8B-B14F-4D97-AF65-F5344CB8AC3E}">
        <p14:creationId xmlns:p14="http://schemas.microsoft.com/office/powerpoint/2010/main" val="39123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282102"/>
            <a:ext cx="11935838" cy="6575898"/>
          </a:xfrm>
        </p:spPr>
        <p:txBody>
          <a:bodyPr>
            <a:normAutofit/>
          </a:bodyPr>
          <a:lstStyle/>
          <a:p>
            <a:r>
              <a:rPr lang="en-US" sz="4000" dirty="0" smtClean="0"/>
              <a:t>Now, based upon these scriptures, we learn that we should train up our children in the way of the Lord so they can grow up to be Christians</a:t>
            </a:r>
          </a:p>
          <a:p>
            <a:r>
              <a:rPr lang="en-US" sz="4000" dirty="0" smtClean="0"/>
              <a:t>.   Yes, sometimes our children will stray away from the Christian principles that are taught to them, but just like the prodigal son who strayed away from his father’s love and later came back home when he repented, if our children are taught the way of the Lord, even though they may stray away for a time, in God’s own time, they will come back to living the Christian principles that they were taught.</a:t>
            </a:r>
            <a:endParaRPr lang="en-US" sz="4000" dirty="0"/>
          </a:p>
        </p:txBody>
      </p:sp>
    </p:spTree>
    <p:extLst>
      <p:ext uri="{BB962C8B-B14F-4D97-AF65-F5344CB8AC3E}">
        <p14:creationId xmlns:p14="http://schemas.microsoft.com/office/powerpoint/2010/main" val="4159779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364841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264" y="-1"/>
            <a:ext cx="11953672" cy="6760723"/>
          </a:xfrm>
        </p:spPr>
        <p:txBody>
          <a:bodyPr>
            <a:noAutofit/>
          </a:bodyPr>
          <a:lstStyle/>
          <a:p>
            <a:r>
              <a:rPr lang="en-US" sz="3600" b="1" dirty="0" smtClean="0">
                <a:solidFill>
                  <a:srgbClr val="00B050"/>
                </a:solidFill>
              </a:rPr>
              <a:t>C</a:t>
            </a:r>
            <a:r>
              <a:rPr lang="en-US" sz="3600" dirty="0" smtClean="0"/>
              <a:t>  ..  Christ Jesus  -   John 14:6</a:t>
            </a:r>
          </a:p>
          <a:p>
            <a:r>
              <a:rPr lang="en-US" sz="3600" b="1" dirty="0" smtClean="0">
                <a:solidFill>
                  <a:srgbClr val="00B050"/>
                </a:solidFill>
              </a:rPr>
              <a:t>H</a:t>
            </a:r>
            <a:r>
              <a:rPr lang="en-US" sz="3600" dirty="0" smtClean="0"/>
              <a:t> …  Holiness…</a:t>
            </a:r>
            <a:r>
              <a:rPr lang="en-US" sz="3600" dirty="0"/>
              <a:t>We must teach and train our children to </a:t>
            </a:r>
            <a:endParaRPr lang="en-US" sz="3600" dirty="0" smtClean="0"/>
          </a:p>
          <a:p>
            <a:r>
              <a:rPr lang="en-US" sz="3600" dirty="0"/>
              <a:t> </a:t>
            </a:r>
            <a:r>
              <a:rPr lang="en-US" sz="3600" dirty="0" smtClean="0"/>
              <a:t>        be    holy </a:t>
            </a:r>
            <a:r>
              <a:rPr lang="en-US" sz="3600" dirty="0"/>
              <a:t>because </a:t>
            </a:r>
            <a:r>
              <a:rPr lang="en-US" sz="3600" dirty="0" smtClean="0"/>
              <a:t>I </a:t>
            </a:r>
            <a:r>
              <a:rPr lang="en-US" sz="3600" dirty="0"/>
              <a:t>Peter </a:t>
            </a:r>
            <a:r>
              <a:rPr lang="en-US" sz="3600" dirty="0" smtClean="0"/>
              <a:t>    1:15-16 </a:t>
            </a:r>
            <a:r>
              <a:rPr lang="en-US" sz="3600" dirty="0"/>
              <a:t>says, “But as </a:t>
            </a:r>
            <a:endParaRPr lang="en-US" sz="3600" dirty="0" smtClean="0"/>
          </a:p>
          <a:p>
            <a:r>
              <a:rPr lang="en-US" sz="3600" dirty="0"/>
              <a:t> </a:t>
            </a:r>
            <a:r>
              <a:rPr lang="en-US" sz="3600" dirty="0" smtClean="0"/>
              <a:t>         he   which </a:t>
            </a:r>
            <a:r>
              <a:rPr lang="en-US" sz="3600" dirty="0"/>
              <a:t>hath called you is holy; </a:t>
            </a:r>
            <a:endParaRPr lang="en-US" sz="3600" dirty="0" smtClean="0"/>
          </a:p>
          <a:p>
            <a:r>
              <a:rPr lang="en-US" sz="3600" dirty="0"/>
              <a:t> </a:t>
            </a:r>
            <a:r>
              <a:rPr lang="en-US" sz="3600" dirty="0" smtClean="0"/>
              <a:t>       so </a:t>
            </a:r>
            <a:r>
              <a:rPr lang="en-US" sz="3600" dirty="0"/>
              <a:t>be ye holy in all manner of conversation; because </a:t>
            </a:r>
            <a:endParaRPr lang="en-US" sz="3600" dirty="0" smtClean="0"/>
          </a:p>
          <a:p>
            <a:r>
              <a:rPr lang="en-US" sz="3600" dirty="0"/>
              <a:t> </a:t>
            </a:r>
            <a:r>
              <a:rPr lang="en-US" sz="3600" dirty="0" smtClean="0"/>
              <a:t>        it </a:t>
            </a:r>
            <a:r>
              <a:rPr lang="en-US" sz="3600" dirty="0"/>
              <a:t>is written, </a:t>
            </a:r>
            <a:r>
              <a:rPr lang="en-US" sz="3600" dirty="0" smtClean="0"/>
              <a:t>“</a:t>
            </a:r>
            <a:r>
              <a:rPr lang="en-US" sz="3600" dirty="0"/>
              <a:t>Be ye holy, for I am holy.” </a:t>
            </a:r>
            <a:endParaRPr lang="en-US" sz="3600" dirty="0" smtClean="0"/>
          </a:p>
          <a:p>
            <a:r>
              <a:rPr lang="en-US" sz="3600" b="1" dirty="0" smtClean="0">
                <a:solidFill>
                  <a:srgbClr val="00B050"/>
                </a:solidFill>
              </a:rPr>
              <a:t>I</a:t>
            </a:r>
            <a:r>
              <a:rPr lang="en-US" sz="3600" dirty="0" smtClean="0"/>
              <a:t>…..  Instructions = 2nd </a:t>
            </a:r>
            <a:r>
              <a:rPr lang="en-US" sz="3600" dirty="0"/>
              <a:t>Timothy 2:15-17</a:t>
            </a:r>
            <a:endParaRPr lang="en-US" sz="3600" dirty="0" smtClean="0"/>
          </a:p>
          <a:p>
            <a:r>
              <a:rPr lang="en-US" sz="3600" b="1" dirty="0" smtClean="0">
                <a:solidFill>
                  <a:srgbClr val="00B050"/>
                </a:solidFill>
              </a:rPr>
              <a:t>L</a:t>
            </a:r>
            <a:r>
              <a:rPr lang="en-US" sz="3600" dirty="0" smtClean="0"/>
              <a:t>….  Love -  I John 4:8</a:t>
            </a:r>
          </a:p>
          <a:p>
            <a:r>
              <a:rPr lang="en-US" sz="3600" b="1" dirty="0" smtClean="0">
                <a:solidFill>
                  <a:srgbClr val="00B050"/>
                </a:solidFill>
              </a:rPr>
              <a:t>D</a:t>
            </a:r>
            <a:r>
              <a:rPr lang="en-US" sz="3600" dirty="0" smtClean="0"/>
              <a:t>…   Discipline - </a:t>
            </a:r>
            <a:r>
              <a:rPr lang="en-US" sz="3600" dirty="0"/>
              <a:t>Proverbs 13:24 says, He that spare </a:t>
            </a:r>
            <a:endParaRPr lang="en-US" sz="3600" dirty="0" smtClean="0"/>
          </a:p>
          <a:p>
            <a:r>
              <a:rPr lang="en-US" sz="3600" dirty="0"/>
              <a:t> </a:t>
            </a:r>
            <a:r>
              <a:rPr lang="en-US" sz="3600" dirty="0" smtClean="0"/>
              <a:t>        his </a:t>
            </a:r>
            <a:r>
              <a:rPr lang="en-US" sz="3600" dirty="0"/>
              <a:t>rod </a:t>
            </a:r>
            <a:r>
              <a:rPr lang="en-US" sz="3600" dirty="0" err="1"/>
              <a:t>hateth</a:t>
            </a:r>
            <a:r>
              <a:rPr lang="en-US" sz="3600" dirty="0"/>
              <a:t> his son; but he that </a:t>
            </a:r>
            <a:r>
              <a:rPr lang="en-US" sz="3600" dirty="0" err="1"/>
              <a:t>loveth</a:t>
            </a:r>
            <a:r>
              <a:rPr lang="en-US" sz="3600" dirty="0"/>
              <a:t> him </a:t>
            </a:r>
            <a:endParaRPr lang="en-US" sz="3600" dirty="0" smtClean="0"/>
          </a:p>
          <a:p>
            <a:r>
              <a:rPr lang="en-US" sz="3600" dirty="0"/>
              <a:t> </a:t>
            </a:r>
            <a:r>
              <a:rPr lang="en-US" sz="3600" dirty="0" smtClean="0"/>
              <a:t>        </a:t>
            </a:r>
            <a:r>
              <a:rPr lang="en-US" sz="3600" dirty="0" err="1" smtClean="0"/>
              <a:t>chasteneth</a:t>
            </a:r>
            <a:r>
              <a:rPr lang="en-US" sz="3600" dirty="0" smtClean="0"/>
              <a:t> him betimes.</a:t>
            </a:r>
          </a:p>
          <a:p>
            <a:r>
              <a:rPr lang="en-US" sz="3600" dirty="0"/>
              <a:t> </a:t>
            </a:r>
            <a:r>
              <a:rPr lang="en-US" sz="3600" dirty="0" smtClean="0"/>
              <a:t>   </a:t>
            </a:r>
          </a:p>
          <a:p>
            <a:pPr lvl="1"/>
            <a:r>
              <a:rPr lang="en-US" sz="3200" dirty="0" smtClean="0"/>
              <a:t>.</a:t>
            </a:r>
            <a:endParaRPr lang="en-US" sz="3200" dirty="0"/>
          </a:p>
        </p:txBody>
      </p:sp>
    </p:spTree>
    <p:extLst>
      <p:ext uri="{BB962C8B-B14F-4D97-AF65-F5344CB8AC3E}">
        <p14:creationId xmlns:p14="http://schemas.microsoft.com/office/powerpoint/2010/main" val="421333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4" end="4"/>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p:cTn id="5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8" end="8"/>
                                            </p:txEl>
                                          </p:spTgt>
                                        </p:tgtEl>
                                      </p:cBhvr>
                                    </p:animEffect>
                                  </p:childTnLst>
                                </p:cTn>
                              </p:par>
                              <p:par>
                                <p:cTn id="67" presetID="3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anim calcmode="lin" valueType="num">
                                      <p:cBhvr>
                                        <p:cTn id="6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7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72" dur="1000"/>
                                        <p:tgtEl>
                                          <p:spTgt spid="3">
                                            <p:txEl>
                                              <p:pRg st="9" end="9"/>
                                            </p:txEl>
                                          </p:spTgt>
                                        </p:tgtEl>
                                      </p:cBhvr>
                                    </p:animEffect>
                                  </p:childTnLst>
                                </p:cTn>
                              </p:par>
                              <p:par>
                                <p:cTn id="73" presetID="31" presetClass="entr" presetSubtype="0" fill="hold" nodeType="withEffect">
                                  <p:stCondLst>
                                    <p:cond delay="0"/>
                                  </p:stCondLst>
                                  <p:childTnLst>
                                    <p:set>
                                      <p:cBhvr>
                                        <p:cTn id="74" dur="1" fill="hold">
                                          <p:stCondLst>
                                            <p:cond delay="0"/>
                                          </p:stCondLst>
                                        </p:cTn>
                                        <p:tgtEl>
                                          <p:spTgt spid="3">
                                            <p:txEl>
                                              <p:pRg st="10" end="10"/>
                                            </p:txEl>
                                          </p:spTgt>
                                        </p:tgtEl>
                                        <p:attrNameLst>
                                          <p:attrName>style.visibility</p:attrName>
                                        </p:attrNameLst>
                                      </p:cBhvr>
                                      <p:to>
                                        <p:strVal val="visible"/>
                                      </p:to>
                                    </p:set>
                                    <p:anim calcmode="lin" valueType="num">
                                      <p:cBhvr>
                                        <p:cTn id="75"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6"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77"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78"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6" y="133012"/>
            <a:ext cx="11875851" cy="6724988"/>
          </a:xfrm>
        </p:spPr>
        <p:txBody>
          <a:bodyPr/>
          <a:lstStyle/>
          <a:p>
            <a:r>
              <a:rPr lang="en-US" sz="3600" b="1" dirty="0">
                <a:solidFill>
                  <a:srgbClr val="FF0000"/>
                </a:solidFill>
              </a:rPr>
              <a:t>Proverbs 13:24 </a:t>
            </a:r>
            <a:r>
              <a:rPr lang="en-US" sz="3600" dirty="0"/>
              <a:t>says, He that </a:t>
            </a:r>
            <a:r>
              <a:rPr lang="en-US" sz="3600" dirty="0" err="1" smtClean="0"/>
              <a:t>spareth</a:t>
            </a:r>
            <a:r>
              <a:rPr lang="en-US" sz="3600" dirty="0" smtClean="0"/>
              <a:t> </a:t>
            </a:r>
            <a:r>
              <a:rPr lang="en-US" sz="3600" dirty="0"/>
              <a:t>his rod </a:t>
            </a:r>
            <a:r>
              <a:rPr lang="en-US" sz="3600" dirty="0" err="1"/>
              <a:t>hateth</a:t>
            </a:r>
            <a:r>
              <a:rPr lang="en-US" sz="3600" dirty="0"/>
              <a:t> his son; but he that </a:t>
            </a:r>
            <a:r>
              <a:rPr lang="en-US" sz="3600" dirty="0" err="1"/>
              <a:t>loveth</a:t>
            </a:r>
            <a:r>
              <a:rPr lang="en-US" sz="3600" dirty="0"/>
              <a:t> him </a:t>
            </a:r>
            <a:r>
              <a:rPr lang="en-US" sz="3600" dirty="0" err="1"/>
              <a:t>chasteneth</a:t>
            </a:r>
            <a:r>
              <a:rPr lang="en-US" sz="3600" dirty="0"/>
              <a:t> his betimes</a:t>
            </a:r>
            <a:r>
              <a:rPr lang="en-US" sz="3600" dirty="0" smtClean="0"/>
              <a:t>.</a:t>
            </a:r>
          </a:p>
          <a:p>
            <a:endParaRPr lang="en-US" sz="3600" dirty="0"/>
          </a:p>
          <a:p>
            <a:r>
              <a:rPr lang="en-US" sz="3600" b="1" i="1" u="sng" dirty="0">
                <a:solidFill>
                  <a:srgbClr val="FF0000"/>
                </a:solidFill>
              </a:rPr>
              <a:t>Proverbs 19:18 </a:t>
            </a:r>
            <a:r>
              <a:rPr lang="en-US" sz="3600" dirty="0"/>
              <a:t>says, “Chasten thy son while there </a:t>
            </a:r>
            <a:r>
              <a:rPr lang="en-US" sz="3600" dirty="0" smtClean="0"/>
              <a:t>is </a:t>
            </a:r>
            <a:r>
              <a:rPr lang="en-US" sz="3600" dirty="0"/>
              <a:t>hope, and let not thy soul </a:t>
            </a:r>
            <a:r>
              <a:rPr lang="en-US" sz="3600" dirty="0" smtClean="0"/>
              <a:t>spare </a:t>
            </a:r>
            <a:r>
              <a:rPr lang="en-US" sz="3600" dirty="0"/>
              <a:t>for his crying</a:t>
            </a:r>
            <a:r>
              <a:rPr lang="en-US" sz="3600" dirty="0" smtClean="0"/>
              <a:t>.”</a:t>
            </a:r>
          </a:p>
          <a:p>
            <a:endParaRPr lang="en-US" sz="3600" dirty="0"/>
          </a:p>
          <a:p>
            <a:r>
              <a:rPr lang="en-US" sz="3600" b="1" i="1" u="sng" dirty="0">
                <a:solidFill>
                  <a:srgbClr val="FF0000"/>
                </a:solidFill>
              </a:rPr>
              <a:t>Proverbs 22:15 </a:t>
            </a:r>
            <a:r>
              <a:rPr lang="en-US" sz="3600" dirty="0"/>
              <a:t>says, “Foolishness is bound in the heart of a child; but the rod of correction shall drive it far from him</a:t>
            </a:r>
            <a:r>
              <a:rPr lang="en-US" sz="3600" dirty="0" smtClean="0"/>
              <a:t>.”</a:t>
            </a:r>
          </a:p>
          <a:p>
            <a:endParaRPr lang="en-US" sz="3600" dirty="0"/>
          </a:p>
          <a:p>
            <a:r>
              <a:rPr lang="en-US" sz="3600" b="1" i="1" u="sng" dirty="0">
                <a:solidFill>
                  <a:srgbClr val="FF0000"/>
                </a:solidFill>
              </a:rPr>
              <a:t>Proverbs 23:13 </a:t>
            </a:r>
            <a:r>
              <a:rPr lang="en-US" sz="3600" dirty="0"/>
              <a:t>says, “Withhold not correction from the child; for if thou </a:t>
            </a:r>
            <a:r>
              <a:rPr lang="en-US" sz="3600" dirty="0" err="1"/>
              <a:t>beatest</a:t>
            </a:r>
            <a:r>
              <a:rPr lang="en-US" sz="3600" dirty="0"/>
              <a:t> him with the rod, he shall not die.”</a:t>
            </a:r>
          </a:p>
          <a:p>
            <a:endParaRPr lang="en-US" dirty="0"/>
          </a:p>
        </p:txBody>
      </p:sp>
    </p:spTree>
    <p:extLst>
      <p:ext uri="{BB962C8B-B14F-4D97-AF65-F5344CB8AC3E}">
        <p14:creationId xmlns:p14="http://schemas.microsoft.com/office/powerpoint/2010/main" val="3651906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u="sng" dirty="0" smtClean="0">
                <a:solidFill>
                  <a:srgbClr val="00B050"/>
                </a:solidFill>
              </a:rPr>
              <a:t>Some of you have told me about your children</a:t>
            </a:r>
          </a:p>
          <a:p>
            <a:r>
              <a:rPr lang="en-US" sz="3600" b="1" u="sng" dirty="0" smtClean="0">
                <a:solidFill>
                  <a:srgbClr val="00B050"/>
                </a:solidFill>
              </a:rPr>
              <a:t>Playing church.  </a:t>
            </a:r>
            <a:endParaRPr lang="en-US" sz="3600" b="1" u="sng" dirty="0">
              <a:solidFill>
                <a:srgbClr val="00B050"/>
              </a:solidFill>
            </a:endParaRPr>
          </a:p>
        </p:txBody>
      </p:sp>
    </p:spTree>
    <p:extLst>
      <p:ext uri="{BB962C8B-B14F-4D97-AF65-F5344CB8AC3E}">
        <p14:creationId xmlns:p14="http://schemas.microsoft.com/office/powerpoint/2010/main" val="33548390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126460"/>
            <a:ext cx="12033115" cy="6731540"/>
          </a:xfrm>
        </p:spPr>
        <p:txBody>
          <a:bodyPr>
            <a:normAutofit fontScale="85000" lnSpcReduction="20000"/>
          </a:bodyPr>
          <a:lstStyle/>
          <a:p>
            <a:r>
              <a:rPr lang="en-US" sz="3500" b="1" dirty="0" smtClean="0"/>
              <a:t>Train up a child. </a:t>
            </a:r>
            <a:r>
              <a:rPr lang="en-US" sz="3500" dirty="0" smtClean="0"/>
              <a:t>We will train them whether we realize it or not. They will learn things from mom and dad and other people. They are </a:t>
            </a:r>
            <a:r>
              <a:rPr lang="en-US" sz="3500" b="1" u="sng" dirty="0" smtClean="0">
                <a:solidFill>
                  <a:srgbClr val="FF0000"/>
                </a:solidFill>
              </a:rPr>
              <a:t>little copycats. </a:t>
            </a:r>
            <a:r>
              <a:rPr lang="en-US" sz="3500" dirty="0" smtClean="0"/>
              <a:t>They will copy something that they see and hear in us, good or </a:t>
            </a:r>
            <a:r>
              <a:rPr lang="en-US" sz="3500" dirty="0" err="1" smtClean="0"/>
              <a:t>bad.</a:t>
            </a:r>
            <a:r>
              <a:rPr lang="en-US" sz="3500" b="1" u="sng" dirty="0" err="1" smtClean="0">
                <a:solidFill>
                  <a:srgbClr val="00B050"/>
                </a:solidFill>
              </a:rPr>
              <a:t>ILL</a:t>
            </a:r>
            <a:r>
              <a:rPr lang="en-US" sz="3500" b="1" u="sng" dirty="0" smtClean="0">
                <a:solidFill>
                  <a:srgbClr val="00B050"/>
                </a:solidFill>
              </a:rPr>
              <a:t>.- </a:t>
            </a:r>
            <a:r>
              <a:rPr lang="en-US" sz="3500" dirty="0" smtClean="0"/>
              <a:t>Someone said, “Before I got married I had six theories about bringing up children; now I have six children and no theories.”</a:t>
            </a:r>
          </a:p>
          <a:p>
            <a:r>
              <a:rPr lang="en-US" sz="3500" dirty="0" smtClean="0"/>
              <a:t>ILL.- That’s like the young student of child behavior who frequently delivered a lecture called “Ten Commandments for Parents.” He married and became a father. The title of the lecture was altered to “Ten Hints for Parents.” Another child arrived. The lecture became “Some Suggestions for Parents.” A third child was born. The lecturer stopped lecturing.</a:t>
            </a:r>
          </a:p>
          <a:p>
            <a:r>
              <a:rPr lang="en-US" sz="3500" dirty="0" smtClean="0"/>
              <a:t>Prov. 22:6 “Train up a child in the way he should go, and when he is old he will not turn from it.” What about this verse of scripture? On the surface, it sounds pretty good and many parents put their faith in exactly what it says. They hope and pray that their straying children will someday come back to the faith they once knew as a child or as they were taught as a child.</a:t>
            </a:r>
          </a:p>
          <a:p>
            <a:r>
              <a:rPr lang="en-US" sz="3500" dirty="0" smtClean="0"/>
              <a:t>I, too, tend to believe this verse as it is. I want to believe that what we have taught our children about Christ when they were little will always stay with them or come back to them at some point in their lives</a:t>
            </a:r>
          </a:p>
          <a:p>
            <a:endParaRPr lang="en-US" dirty="0"/>
          </a:p>
        </p:txBody>
      </p:sp>
    </p:spTree>
    <p:extLst>
      <p:ext uri="{BB962C8B-B14F-4D97-AF65-F5344CB8AC3E}">
        <p14:creationId xmlns:p14="http://schemas.microsoft.com/office/powerpoint/2010/main" val="12325217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1" y="126460"/>
            <a:ext cx="11789923" cy="6527158"/>
          </a:xfrm>
        </p:spPr>
        <p:txBody>
          <a:bodyPr>
            <a:normAutofit/>
          </a:bodyPr>
          <a:lstStyle/>
          <a:p>
            <a:endParaRPr lang="en-US" sz="4000" dirty="0" smtClean="0"/>
          </a:p>
          <a:p>
            <a:endParaRPr lang="en-US" sz="4000" dirty="0"/>
          </a:p>
          <a:p>
            <a:endParaRPr lang="en-US" sz="4000" dirty="0" smtClean="0"/>
          </a:p>
          <a:p>
            <a:r>
              <a:rPr lang="en-US" sz="4000" dirty="0" smtClean="0"/>
              <a:t>Tell </a:t>
            </a:r>
            <a:r>
              <a:rPr lang="en-US" sz="4000" dirty="0" smtClean="0"/>
              <a:t>them you love them, then show it!</a:t>
            </a:r>
            <a:endParaRPr lang="en-US" sz="4000" dirty="0"/>
          </a:p>
        </p:txBody>
      </p:sp>
    </p:spTree>
    <p:extLst>
      <p:ext uri="{BB962C8B-B14F-4D97-AF65-F5344CB8AC3E}">
        <p14:creationId xmlns:p14="http://schemas.microsoft.com/office/powerpoint/2010/main" val="29586611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 Years is so short.   That’s about all the</a:t>
            </a:r>
            <a:br>
              <a:rPr lang="en-US" dirty="0" smtClean="0"/>
            </a:br>
            <a:r>
              <a:rPr lang="en-US" dirty="0" smtClean="0"/>
              <a:t>time you have .</a:t>
            </a:r>
            <a:endParaRPr lang="en-US" dirty="0"/>
          </a:p>
        </p:txBody>
      </p:sp>
      <p:sp>
        <p:nvSpPr>
          <p:cNvPr id="3" name="Content Placeholder 2"/>
          <p:cNvSpPr>
            <a:spLocks noGrp="1"/>
          </p:cNvSpPr>
          <p:nvPr>
            <p:ph idx="1"/>
          </p:nvPr>
        </p:nvSpPr>
        <p:spPr/>
        <p:txBody>
          <a:bodyPr/>
          <a:lstStyle/>
          <a:p>
            <a:r>
              <a:rPr lang="en-US" sz="4400" b="1" dirty="0" smtClean="0">
                <a:solidFill>
                  <a:srgbClr val="00B050"/>
                </a:solidFill>
              </a:rPr>
              <a:t>Do you remember every single birthday party of</a:t>
            </a:r>
          </a:p>
          <a:p>
            <a:r>
              <a:rPr lang="en-US" sz="4400" b="1" dirty="0" smtClean="0">
                <a:solidFill>
                  <a:srgbClr val="00B050"/>
                </a:solidFill>
              </a:rPr>
              <a:t>Your children’s life.?</a:t>
            </a:r>
          </a:p>
          <a:p>
            <a:endParaRPr lang="en-US" dirty="0"/>
          </a:p>
          <a:p>
            <a:endParaRPr lang="en-US" dirty="0"/>
          </a:p>
        </p:txBody>
      </p:sp>
    </p:spTree>
    <p:extLst>
      <p:ext uri="{BB962C8B-B14F-4D97-AF65-F5344CB8AC3E}">
        <p14:creationId xmlns:p14="http://schemas.microsoft.com/office/powerpoint/2010/main" val="40421511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18" y="103828"/>
            <a:ext cx="12015281" cy="6754171"/>
          </a:xfrm>
        </p:spPr>
        <p:txBody>
          <a:bodyPr>
            <a:normAutofit lnSpcReduction="10000"/>
          </a:bodyPr>
          <a:lstStyle/>
          <a:p>
            <a:r>
              <a:rPr lang="en-US" sz="3600" b="1" i="1" u="sng" dirty="0" smtClean="0">
                <a:solidFill>
                  <a:srgbClr val="FF0000"/>
                </a:solidFill>
              </a:rPr>
              <a:t>Conclusion:  </a:t>
            </a:r>
          </a:p>
          <a:p>
            <a:r>
              <a:rPr lang="en-US" sz="3600" b="1" dirty="0" smtClean="0">
                <a:solidFill>
                  <a:srgbClr val="0070C0"/>
                </a:solidFill>
              </a:rPr>
              <a:t>You be a Christian and let your children</a:t>
            </a:r>
          </a:p>
          <a:p>
            <a:r>
              <a:rPr lang="en-US" sz="3600" b="1" dirty="0" smtClean="0">
                <a:solidFill>
                  <a:srgbClr val="0070C0"/>
                </a:solidFill>
              </a:rPr>
              <a:t>See what a joy it is to be a follower</a:t>
            </a:r>
          </a:p>
          <a:p>
            <a:r>
              <a:rPr lang="en-US" sz="3600" b="1" dirty="0" smtClean="0">
                <a:solidFill>
                  <a:srgbClr val="0070C0"/>
                </a:solidFill>
              </a:rPr>
              <a:t>Of Jesus Christ!.  I Pet.2:21  </a:t>
            </a:r>
          </a:p>
          <a:p>
            <a:endParaRPr lang="en-US" sz="3600" dirty="0"/>
          </a:p>
          <a:p>
            <a:r>
              <a:rPr lang="en-US" sz="3600" b="1" u="sng" dirty="0" smtClean="0">
                <a:solidFill>
                  <a:schemeClr val="accent2">
                    <a:lumMod val="50000"/>
                  </a:schemeClr>
                </a:solidFill>
              </a:rPr>
              <a:t>Hear.  </a:t>
            </a:r>
            <a:r>
              <a:rPr lang="en-US" sz="3600" dirty="0" smtClean="0">
                <a:solidFill>
                  <a:schemeClr val="accent2">
                    <a:lumMod val="50000"/>
                  </a:schemeClr>
                </a:solidFill>
              </a:rPr>
              <a:t>Rom. 10:17</a:t>
            </a:r>
          </a:p>
          <a:p>
            <a:r>
              <a:rPr lang="en-US" sz="3600" b="1" u="sng" dirty="0" smtClean="0">
                <a:solidFill>
                  <a:schemeClr val="accent2">
                    <a:lumMod val="50000"/>
                  </a:schemeClr>
                </a:solidFill>
              </a:rPr>
              <a:t>Believe.  </a:t>
            </a:r>
            <a:r>
              <a:rPr lang="en-US" sz="3600" dirty="0" smtClean="0">
                <a:solidFill>
                  <a:schemeClr val="accent2">
                    <a:lumMod val="50000"/>
                  </a:schemeClr>
                </a:solidFill>
              </a:rPr>
              <a:t>John 8:24</a:t>
            </a:r>
          </a:p>
          <a:p>
            <a:r>
              <a:rPr lang="en-US" sz="3600" b="1" u="sng" dirty="0" smtClean="0">
                <a:solidFill>
                  <a:schemeClr val="accent2">
                    <a:lumMod val="50000"/>
                  </a:schemeClr>
                </a:solidFill>
              </a:rPr>
              <a:t>Repent. </a:t>
            </a:r>
            <a:r>
              <a:rPr lang="en-US" sz="3600" dirty="0" smtClean="0">
                <a:solidFill>
                  <a:schemeClr val="accent2">
                    <a:lumMod val="50000"/>
                  </a:schemeClr>
                </a:solidFill>
              </a:rPr>
              <a:t>Acts 17:30-31</a:t>
            </a:r>
          </a:p>
          <a:p>
            <a:r>
              <a:rPr lang="en-US" sz="3600" b="1" u="sng" dirty="0" smtClean="0">
                <a:solidFill>
                  <a:schemeClr val="accent2">
                    <a:lumMod val="50000"/>
                  </a:schemeClr>
                </a:solidFill>
              </a:rPr>
              <a:t>Confess. </a:t>
            </a:r>
            <a:r>
              <a:rPr lang="en-US" sz="3600" dirty="0" err="1" smtClean="0">
                <a:solidFill>
                  <a:schemeClr val="accent2">
                    <a:lumMod val="50000"/>
                  </a:schemeClr>
                </a:solidFill>
              </a:rPr>
              <a:t>Mtt</a:t>
            </a:r>
            <a:r>
              <a:rPr lang="en-US" sz="3600" dirty="0" smtClean="0">
                <a:solidFill>
                  <a:schemeClr val="accent2">
                    <a:lumMod val="50000"/>
                  </a:schemeClr>
                </a:solidFill>
              </a:rPr>
              <a:t>. 10:32,33</a:t>
            </a:r>
          </a:p>
          <a:p>
            <a:r>
              <a:rPr lang="en-US" sz="3600" b="1" u="sng" dirty="0" smtClean="0">
                <a:solidFill>
                  <a:schemeClr val="accent2">
                    <a:lumMod val="50000"/>
                  </a:schemeClr>
                </a:solidFill>
              </a:rPr>
              <a:t>Be Baptized</a:t>
            </a:r>
            <a:r>
              <a:rPr lang="en-US" sz="3600" dirty="0" smtClean="0">
                <a:solidFill>
                  <a:schemeClr val="accent2">
                    <a:lumMod val="50000"/>
                  </a:schemeClr>
                </a:solidFill>
              </a:rPr>
              <a:t>. I Pet. 3:21</a:t>
            </a:r>
          </a:p>
          <a:p>
            <a:r>
              <a:rPr lang="en-US" sz="3600" dirty="0">
                <a:solidFill>
                  <a:schemeClr val="accent2">
                    <a:lumMod val="50000"/>
                  </a:schemeClr>
                </a:solidFill>
              </a:rPr>
              <a:t> </a:t>
            </a:r>
            <a:r>
              <a:rPr lang="en-US" sz="3600" dirty="0" smtClean="0">
                <a:solidFill>
                  <a:schemeClr val="accent2">
                    <a:lumMod val="50000"/>
                  </a:schemeClr>
                </a:solidFill>
              </a:rPr>
              <a:t>            Be faithful. Rev. 2:10; I Cor. 15:58</a:t>
            </a:r>
            <a:endParaRPr lang="en-US" sz="3600" dirty="0">
              <a:solidFill>
                <a:schemeClr val="accent2">
                  <a:lumMod val="50000"/>
                </a:schemeClr>
              </a:solidFill>
            </a:endParaRPr>
          </a:p>
        </p:txBody>
      </p:sp>
    </p:spTree>
    <p:extLst>
      <p:ext uri="{BB962C8B-B14F-4D97-AF65-F5344CB8AC3E}">
        <p14:creationId xmlns:p14="http://schemas.microsoft.com/office/powerpoint/2010/main" val="32641567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800" b="1" i="1" u="sng" dirty="0" smtClean="0">
                <a:solidFill>
                  <a:srgbClr val="00B050"/>
                </a:solidFill>
              </a:rPr>
              <a:t>Train Up a Child</a:t>
            </a:r>
            <a:endParaRPr lang="en-US" sz="8800" b="1" i="1" u="sng" dirty="0">
              <a:solidFill>
                <a:srgbClr val="00B050"/>
              </a:solidFill>
            </a:endParaRPr>
          </a:p>
        </p:txBody>
      </p:sp>
      <p:sp>
        <p:nvSpPr>
          <p:cNvPr id="3" name="Subtitle 2"/>
          <p:cNvSpPr>
            <a:spLocks noGrp="1"/>
          </p:cNvSpPr>
          <p:nvPr>
            <p:ph type="subTitle" idx="1"/>
          </p:nvPr>
        </p:nvSpPr>
        <p:spPr/>
        <p:txBody>
          <a:bodyPr>
            <a:normAutofit/>
          </a:bodyPr>
          <a:lstStyle/>
          <a:p>
            <a:r>
              <a:rPr lang="en-US" sz="6000" b="1" dirty="0" smtClean="0"/>
              <a:t>Prov.22:6</a:t>
            </a:r>
            <a:endParaRPr lang="en-US" sz="6000" b="1" dirty="0"/>
          </a:p>
        </p:txBody>
      </p:sp>
    </p:spTree>
    <p:extLst>
      <p:ext uri="{BB962C8B-B14F-4D97-AF65-F5344CB8AC3E}">
        <p14:creationId xmlns:p14="http://schemas.microsoft.com/office/powerpoint/2010/main" val="1422957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5915"/>
            <a:ext cx="12081753" cy="6712085"/>
          </a:xfrm>
        </p:spPr>
        <p:txBody>
          <a:bodyPr>
            <a:noAutofit/>
          </a:bodyPr>
          <a:lstStyle/>
          <a:p>
            <a:r>
              <a:rPr lang="en-US" sz="3600" b="1" u="sng" dirty="0" smtClean="0">
                <a:solidFill>
                  <a:srgbClr val="00B050"/>
                </a:solidFill>
              </a:rPr>
              <a:t>Prov.22:1-7</a:t>
            </a:r>
          </a:p>
          <a:p>
            <a:r>
              <a:rPr lang="en-US" sz="3600" dirty="0" smtClean="0"/>
              <a:t>1 A good name is rather to be chosen than great riches, and loving </a:t>
            </a:r>
            <a:r>
              <a:rPr lang="en-US" sz="3600" dirty="0" err="1" smtClean="0"/>
              <a:t>favour</a:t>
            </a:r>
            <a:r>
              <a:rPr lang="en-US" sz="3600" dirty="0" smtClean="0"/>
              <a:t> rather than silver and gold.</a:t>
            </a:r>
            <a:r>
              <a:rPr lang="en-US" sz="3600" baseline="30000" dirty="0" smtClean="0"/>
              <a:t>2 </a:t>
            </a:r>
            <a:r>
              <a:rPr lang="en-US" sz="3600" dirty="0" smtClean="0"/>
              <a:t>The rich and poor meet together: the </a:t>
            </a:r>
            <a:r>
              <a:rPr lang="en-US" sz="3600" cap="small" dirty="0" smtClean="0">
                <a:effectLst/>
              </a:rPr>
              <a:t>Lord</a:t>
            </a:r>
            <a:r>
              <a:rPr lang="en-US" sz="3600" dirty="0" smtClean="0"/>
              <a:t> is the maker of them all.</a:t>
            </a:r>
            <a:r>
              <a:rPr lang="en-US" sz="3600" baseline="30000" dirty="0" smtClean="0"/>
              <a:t>3 </a:t>
            </a:r>
            <a:r>
              <a:rPr lang="en-US" sz="3600" dirty="0" smtClean="0"/>
              <a:t>A prudent man </a:t>
            </a:r>
            <a:r>
              <a:rPr lang="en-US" sz="3600" dirty="0" err="1" smtClean="0"/>
              <a:t>foreseeth</a:t>
            </a:r>
            <a:r>
              <a:rPr lang="en-US" sz="3600" dirty="0" smtClean="0"/>
              <a:t> the evil, and </a:t>
            </a:r>
            <a:r>
              <a:rPr lang="en-US" sz="3600" dirty="0" err="1" smtClean="0"/>
              <a:t>hideth</a:t>
            </a:r>
            <a:r>
              <a:rPr lang="en-US" sz="3600" dirty="0" smtClean="0"/>
              <a:t> himself: but the simple pass on, and are punished.</a:t>
            </a:r>
            <a:r>
              <a:rPr lang="en-US" sz="3600" baseline="30000" dirty="0" smtClean="0"/>
              <a:t>4 </a:t>
            </a:r>
            <a:r>
              <a:rPr lang="en-US" sz="3600" dirty="0" smtClean="0"/>
              <a:t>By humility and the fear of the </a:t>
            </a:r>
            <a:r>
              <a:rPr lang="en-US" sz="3600" cap="small" dirty="0" smtClean="0">
                <a:effectLst/>
              </a:rPr>
              <a:t>Lord</a:t>
            </a:r>
            <a:r>
              <a:rPr lang="en-US" sz="3600" dirty="0" smtClean="0"/>
              <a:t> are riches, and </a:t>
            </a:r>
            <a:r>
              <a:rPr lang="en-US" sz="3600" dirty="0" err="1" smtClean="0"/>
              <a:t>honour</a:t>
            </a:r>
            <a:r>
              <a:rPr lang="en-US" sz="3600" dirty="0" smtClean="0"/>
              <a:t>, and life.</a:t>
            </a:r>
            <a:r>
              <a:rPr lang="en-US" sz="3600" baseline="30000" dirty="0" smtClean="0"/>
              <a:t>5 </a:t>
            </a:r>
            <a:r>
              <a:rPr lang="en-US" sz="3600" dirty="0" smtClean="0"/>
              <a:t>Thorns and snares are in the way of the </a:t>
            </a:r>
            <a:r>
              <a:rPr lang="en-US" sz="3600" dirty="0" err="1" smtClean="0"/>
              <a:t>froward</a:t>
            </a:r>
            <a:r>
              <a:rPr lang="en-US" sz="3600" dirty="0" smtClean="0"/>
              <a:t>: he that doth keep his soul shall be far from them.</a:t>
            </a:r>
          </a:p>
          <a:p>
            <a:r>
              <a:rPr lang="en-US" sz="3600" b="1" u="sng" baseline="30000" dirty="0" smtClean="0">
                <a:solidFill>
                  <a:srgbClr val="00B050"/>
                </a:solidFill>
              </a:rPr>
              <a:t>6 </a:t>
            </a:r>
            <a:r>
              <a:rPr lang="en-US" sz="3600" b="1" u="sng" dirty="0" smtClean="0">
                <a:solidFill>
                  <a:srgbClr val="00B050"/>
                </a:solidFill>
              </a:rPr>
              <a:t>Train up a child in the way he should go: and when he is old, he will not depart from it.</a:t>
            </a:r>
          </a:p>
          <a:p>
            <a:r>
              <a:rPr lang="en-US" sz="3600" baseline="30000" dirty="0" smtClean="0"/>
              <a:t>7 </a:t>
            </a:r>
            <a:r>
              <a:rPr lang="en-US" sz="3600" dirty="0" smtClean="0"/>
              <a:t>The rich </a:t>
            </a:r>
            <a:r>
              <a:rPr lang="en-US" sz="3600" dirty="0" err="1" smtClean="0"/>
              <a:t>ruleth</a:t>
            </a:r>
            <a:r>
              <a:rPr lang="en-US" sz="3600" dirty="0" smtClean="0"/>
              <a:t> over the poor, and the borrower is servant to the lender.</a:t>
            </a:r>
            <a:endParaRPr lang="en-US" sz="3600" dirty="0"/>
          </a:p>
        </p:txBody>
      </p:sp>
    </p:spTree>
    <p:extLst>
      <p:ext uri="{BB962C8B-B14F-4D97-AF65-F5344CB8AC3E}">
        <p14:creationId xmlns:p14="http://schemas.microsoft.com/office/powerpoint/2010/main" val="266197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919" y="298383"/>
            <a:ext cx="11713723" cy="6345608"/>
          </a:xfrm>
        </p:spPr>
        <p:txBody>
          <a:bodyPr>
            <a:normAutofit/>
          </a:bodyPr>
          <a:lstStyle/>
          <a:p>
            <a:endParaRPr lang="en-US" sz="4000" b="1" u="sng" dirty="0" smtClean="0"/>
          </a:p>
          <a:p>
            <a:r>
              <a:rPr lang="en-US" sz="4000" b="1" u="sng" dirty="0" smtClean="0">
                <a:solidFill>
                  <a:srgbClr val="FF0000"/>
                </a:solidFill>
              </a:rPr>
              <a:t>"In the matter of training children, am I doing what I am supposed to do?“</a:t>
            </a:r>
          </a:p>
          <a:p>
            <a:endParaRPr lang="en-US" sz="4000" dirty="0" smtClean="0"/>
          </a:p>
          <a:p>
            <a:r>
              <a:rPr lang="en-US" sz="4000" dirty="0" smtClean="0"/>
              <a:t>‘</a:t>
            </a:r>
            <a:r>
              <a:rPr lang="en-US" sz="4000" dirty="0" smtClean="0"/>
              <a:t>Some </a:t>
            </a:r>
            <a:r>
              <a:rPr lang="en-US" sz="4000" dirty="0" smtClean="0"/>
              <a:t>Parents  will have the eyesight of an eagle in detecting mistakes everywhere else, and yet be blind as bats to the fatal errors which are daily going on in their own </a:t>
            </a:r>
            <a:r>
              <a:rPr lang="en-US" sz="4000" dirty="0" smtClean="0"/>
              <a:t>homes.’</a:t>
            </a:r>
            <a:endParaRPr lang="en-US" sz="4000" dirty="0"/>
          </a:p>
        </p:txBody>
      </p:sp>
    </p:spTree>
    <p:extLst>
      <p:ext uri="{BB962C8B-B14F-4D97-AF65-F5344CB8AC3E}">
        <p14:creationId xmlns:p14="http://schemas.microsoft.com/office/powerpoint/2010/main" val="1127416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630" y="123284"/>
            <a:ext cx="11836940" cy="6617983"/>
          </a:xfrm>
        </p:spPr>
        <p:txBody>
          <a:bodyPr>
            <a:normAutofit fontScale="92500" lnSpcReduction="20000"/>
          </a:bodyPr>
          <a:lstStyle/>
          <a:p>
            <a:r>
              <a:rPr lang="en-US" sz="3900" b="1" i="1" u="sng" dirty="0" smtClean="0">
                <a:solidFill>
                  <a:srgbClr val="7030A0"/>
                </a:solidFill>
              </a:rPr>
              <a:t>1. If you want to train your children correctly, train them in the way they should go, and not in the way that they want to go.</a:t>
            </a:r>
          </a:p>
          <a:p>
            <a:endParaRPr lang="en-US" sz="3900" b="1" i="1" dirty="0"/>
          </a:p>
          <a:p>
            <a:r>
              <a:rPr lang="en-US" sz="3900" b="1" i="1" dirty="0" smtClean="0"/>
              <a:t>What is the most important thing about a child that</a:t>
            </a:r>
          </a:p>
          <a:p>
            <a:r>
              <a:rPr lang="en-US" sz="3900" b="1" i="1" dirty="0" smtClean="0"/>
              <a:t>Is yours?     His soul!</a:t>
            </a:r>
            <a:r>
              <a:rPr lang="en-US" sz="3900" b="1" dirty="0" smtClean="0"/>
              <a:t>. </a:t>
            </a:r>
          </a:p>
          <a:p>
            <a:r>
              <a:rPr lang="en-US" sz="3900" b="1" i="1" dirty="0" smtClean="0"/>
              <a:t>Train with this thought continually before your eyes—that the soul of your child is the first thing to be considered</a:t>
            </a:r>
            <a:r>
              <a:rPr lang="en-US" sz="3900" b="1" dirty="0" smtClean="0"/>
              <a:t>. </a:t>
            </a:r>
          </a:p>
          <a:p>
            <a:endParaRPr lang="en-US" sz="3900" b="1" i="1" dirty="0" smtClean="0"/>
          </a:p>
          <a:p>
            <a:endParaRPr lang="en-US" sz="3900" b="1" i="1" dirty="0"/>
          </a:p>
          <a:p>
            <a:r>
              <a:rPr lang="en-US" sz="3900" b="1" i="1" dirty="0" smtClean="0"/>
              <a:t>When do you need to train him?   You will have the child about 18 years, normally.   What will you do that will reflect  Wisdom in ‘training your children  right?</a:t>
            </a:r>
            <a:endParaRPr lang="en-US" sz="3900" b="1" dirty="0" smtClean="0"/>
          </a:p>
          <a:p>
            <a:endParaRPr lang="en-US" dirty="0"/>
          </a:p>
        </p:txBody>
      </p:sp>
    </p:spTree>
    <p:extLst>
      <p:ext uri="{BB962C8B-B14F-4D97-AF65-F5344CB8AC3E}">
        <p14:creationId xmlns:p14="http://schemas.microsoft.com/office/powerpoint/2010/main" val="938753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821" y="0"/>
            <a:ext cx="12269821" cy="6784046"/>
          </a:xfrm>
        </p:spPr>
      </p:pic>
    </p:spTree>
    <p:extLst>
      <p:ext uri="{BB962C8B-B14F-4D97-AF65-F5344CB8AC3E}">
        <p14:creationId xmlns:p14="http://schemas.microsoft.com/office/powerpoint/2010/main" val="2264236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1651"/>
            <a:ext cx="12110936" cy="6579072"/>
          </a:xfrm>
        </p:spPr>
        <p:txBody>
          <a:bodyPr/>
          <a:lstStyle/>
          <a:p>
            <a:r>
              <a:rPr lang="en-US" sz="4000" b="1" dirty="0" smtClean="0"/>
              <a:t>In a home like Timothy’s, A mother and Grandmother </a:t>
            </a:r>
          </a:p>
          <a:p>
            <a:r>
              <a:rPr lang="en-US" sz="4000" b="1" dirty="0" smtClean="0"/>
              <a:t>Were two very important people in training him.</a:t>
            </a:r>
          </a:p>
          <a:p>
            <a:r>
              <a:rPr lang="en-US" sz="4000" b="1" dirty="0"/>
              <a:t> </a:t>
            </a:r>
            <a:r>
              <a:rPr lang="en-US" sz="4000" b="1" dirty="0" smtClean="0"/>
              <a:t>  2 Tim. 3:14-17</a:t>
            </a:r>
          </a:p>
          <a:p>
            <a:endParaRPr lang="en-US" sz="4000" b="1" dirty="0"/>
          </a:p>
          <a:p>
            <a:r>
              <a:rPr lang="en-US" sz="4000" b="1" i="1" dirty="0" smtClean="0"/>
              <a:t>Train your child to have </a:t>
            </a:r>
            <a:r>
              <a:rPr lang="en-US" sz="4000" b="1" i="1" u="sng" dirty="0" smtClean="0"/>
              <a:t>a knowledge of the </a:t>
            </a:r>
            <a:r>
              <a:rPr lang="en-US" sz="4000" b="1" i="1" u="sng" dirty="0" smtClean="0"/>
              <a:t>Bible</a:t>
            </a:r>
          </a:p>
          <a:p>
            <a:r>
              <a:rPr lang="en-US" sz="4000" b="1" i="1" u="sng" dirty="0"/>
              <a:t> </a:t>
            </a:r>
            <a:r>
              <a:rPr lang="en-US" sz="4000" b="1" i="1" u="sng" dirty="0" smtClean="0"/>
              <a:t> Psalm 119:104-105</a:t>
            </a:r>
          </a:p>
          <a:p>
            <a:r>
              <a:rPr lang="en-US" sz="4000" b="1" i="1" u="sng" dirty="0"/>
              <a:t> </a:t>
            </a:r>
            <a:r>
              <a:rPr lang="en-US" sz="4000" b="1" i="1" u="sng" dirty="0" smtClean="0"/>
              <a:t> Psalm  119:11</a:t>
            </a:r>
          </a:p>
          <a:p>
            <a:r>
              <a:rPr lang="en-US" sz="4000" b="1" i="1" u="sng" dirty="0"/>
              <a:t> </a:t>
            </a:r>
            <a:r>
              <a:rPr lang="en-US" sz="4000" b="1" i="1" u="sng" dirty="0" smtClean="0"/>
              <a:t> 2 Tim. 2:15</a:t>
            </a:r>
            <a:endParaRPr lang="en-US" sz="4000" u="sng" dirty="0" smtClean="0"/>
          </a:p>
          <a:p>
            <a:endParaRPr lang="en-US" b="1" dirty="0"/>
          </a:p>
        </p:txBody>
      </p:sp>
    </p:spTree>
    <p:extLst>
      <p:ext uri="{BB962C8B-B14F-4D97-AF65-F5344CB8AC3E}">
        <p14:creationId xmlns:p14="http://schemas.microsoft.com/office/powerpoint/2010/main" val="167997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094" y="0"/>
            <a:ext cx="12013659" cy="6858000"/>
          </a:xfrm>
        </p:spPr>
      </p:pic>
    </p:spTree>
    <p:extLst>
      <p:ext uri="{BB962C8B-B14F-4D97-AF65-F5344CB8AC3E}">
        <p14:creationId xmlns:p14="http://schemas.microsoft.com/office/powerpoint/2010/main" val="2507016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3644</TotalTime>
  <Words>1501</Words>
  <Application>Microsoft Office PowerPoint</Application>
  <PresentationFormat>Widescreen</PresentationFormat>
  <Paragraphs>112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PowerPoint Presentation</vt:lpstr>
      <vt:lpstr>PowerPoint Presentation</vt:lpstr>
      <vt:lpstr>Train Up a Child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18 Years is so short.   That’s about all the time you have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 Up a Child</dc:title>
  <dc:creator>mac</dc:creator>
  <cp:lastModifiedBy>mac</cp:lastModifiedBy>
  <cp:revision>25</cp:revision>
  <cp:lastPrinted>2018-04-21T09:31:07Z</cp:lastPrinted>
  <dcterms:created xsi:type="dcterms:W3CDTF">2018-04-19T12:34:20Z</dcterms:created>
  <dcterms:modified xsi:type="dcterms:W3CDTF">2018-04-22T01:33:35Z</dcterms:modified>
</cp:coreProperties>
</file>