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96" r:id="rId5"/>
    <p:sldId id="295" r:id="rId6"/>
    <p:sldId id="297" r:id="rId7"/>
    <p:sldId id="259" r:id="rId8"/>
    <p:sldId id="260" r:id="rId9"/>
    <p:sldId id="264" r:id="rId10"/>
    <p:sldId id="263" r:id="rId11"/>
    <p:sldId id="265" r:id="rId12"/>
    <p:sldId id="298" r:id="rId13"/>
    <p:sldId id="269" r:id="rId14"/>
    <p:sldId id="270" r:id="rId15"/>
    <p:sldId id="271" r:id="rId16"/>
    <p:sldId id="266" r:id="rId17"/>
    <p:sldId id="284" r:id="rId18"/>
    <p:sldId id="272" r:id="rId19"/>
    <p:sldId id="286" r:id="rId20"/>
    <p:sldId id="274" r:id="rId21"/>
    <p:sldId id="267" r:id="rId22"/>
    <p:sldId id="273" r:id="rId23"/>
    <p:sldId id="276" r:id="rId24"/>
    <p:sldId id="268" r:id="rId25"/>
    <p:sldId id="277" r:id="rId26"/>
    <p:sldId id="291" r:id="rId27"/>
    <p:sldId id="288" r:id="rId28"/>
    <p:sldId id="289" r:id="rId29"/>
    <p:sldId id="290" r:id="rId30"/>
    <p:sldId id="279" r:id="rId31"/>
    <p:sldId id="280" r:id="rId32"/>
    <p:sldId id="282" r:id="rId33"/>
    <p:sldId id="281" r:id="rId34"/>
    <p:sldId id="283" r:id="rId35"/>
    <p:sldId id="293" r:id="rId36"/>
    <p:sldId id="292"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92" autoAdjust="0"/>
  </p:normalViewPr>
  <p:slideViewPr>
    <p:cSldViewPr>
      <p:cViewPr varScale="1">
        <p:scale>
          <a:sx n="43" d="100"/>
          <a:sy n="43" d="100"/>
        </p:scale>
        <p:origin x="121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A38CD-998D-41FF-8722-D5B4153E237F}" type="datetimeFigureOut">
              <a:rPr lang="en-US" smtClean="0"/>
              <a:t>11/27/2016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E3817-342A-4522-A7D8-3B80C97B91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story is told about a ladies’ Bible</a:t>
            </a:r>
            <a:r>
              <a:rPr lang="en-US" baseline="0" dirty="0"/>
              <a:t> study in which the ladies came across the passage in Malachi 3:3. </a:t>
            </a:r>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Children of God—no matter what happens in life—whether good or bad, is for the purpose of making you more Christ like!</a:t>
            </a:r>
          </a:p>
        </p:txBody>
      </p:sp>
      <p:sp>
        <p:nvSpPr>
          <p:cNvPr id="4" name="Slide Number Placeholder 3"/>
          <p:cNvSpPr>
            <a:spLocks noGrp="1"/>
          </p:cNvSpPr>
          <p:nvPr>
            <p:ph type="sldNum" sz="quarter" idx="10"/>
          </p:nvPr>
        </p:nvSpPr>
        <p:spPr/>
        <p:txBody>
          <a:bodyPr/>
          <a:lstStyle/>
          <a:p>
            <a:fld id="{2E7E3817-342A-4522-A7D8-3B80C97B91FC}"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fear the trials and afflictions, instead, choose to focus on the Savior and His purpose.</a:t>
            </a:r>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too must go through the refining</a:t>
            </a:r>
            <a:r>
              <a:rPr lang="en-US" baseline="0" dirty="0"/>
              <a:t> process.</a:t>
            </a:r>
          </a:p>
          <a:p>
            <a:endParaRPr lang="en-US" baseline="0" dirty="0"/>
          </a:p>
          <a:p>
            <a:r>
              <a:rPr lang="en-US" dirty="0"/>
              <a:t>Just</a:t>
            </a:r>
            <a:r>
              <a:rPr lang="en-US" baseline="0" dirty="0"/>
              <a:t> as the hardened rock must be broken down, so must we.  God’s word is like the hammer that breaks us down.</a:t>
            </a:r>
          </a:p>
          <a:p>
            <a:endParaRPr lang="en-US" baseline="0" dirty="0"/>
          </a:p>
          <a:p>
            <a:r>
              <a:rPr lang="en-US" b="1" dirty="0"/>
              <a:t>Hebrews 4:12</a:t>
            </a:r>
          </a:p>
          <a:p>
            <a:r>
              <a:rPr lang="en-US" baseline="30000" dirty="0"/>
              <a:t>12 </a:t>
            </a:r>
            <a:r>
              <a:rPr lang="en-US" dirty="0"/>
              <a:t>For the word of God is quick, and powerful, and sharper than any </a:t>
            </a:r>
            <a:r>
              <a:rPr lang="en-US" dirty="0" err="1"/>
              <a:t>twoedged</a:t>
            </a:r>
            <a:r>
              <a:rPr lang="en-US" dirty="0"/>
              <a:t> sword, piercing even to the dividing asunder of soul and spirit, and of the joints and marrow, and is a discerner of the thoughts and intents of the heart.</a:t>
            </a:r>
          </a:p>
          <a:p>
            <a:endParaRPr lang="en-US" dirty="0"/>
          </a:p>
          <a:p>
            <a:r>
              <a:rPr lang="en-US" b="1" dirty="0"/>
              <a:t>Isaiah 55:8-11</a:t>
            </a:r>
          </a:p>
          <a:p>
            <a:r>
              <a:rPr lang="en-US" baseline="30000" dirty="0"/>
              <a:t>8 </a:t>
            </a:r>
            <a:r>
              <a:rPr lang="en-US" dirty="0"/>
              <a:t>For my thoughts are not your thoughts, neither are your ways my ways, </a:t>
            </a:r>
            <a:r>
              <a:rPr lang="en-US" dirty="0" err="1"/>
              <a:t>saith</a:t>
            </a:r>
            <a:r>
              <a:rPr lang="en-US" dirty="0"/>
              <a:t> the </a:t>
            </a:r>
            <a:r>
              <a:rPr lang="en-US" cap="small" dirty="0"/>
              <a:t>Lord</a:t>
            </a:r>
            <a:r>
              <a:rPr lang="en-US" dirty="0"/>
              <a:t>.</a:t>
            </a:r>
          </a:p>
          <a:p>
            <a:r>
              <a:rPr lang="en-US" baseline="30000" dirty="0"/>
              <a:t>9 </a:t>
            </a:r>
            <a:r>
              <a:rPr lang="en-US" dirty="0"/>
              <a:t>For as the heavens are higher than the earth, so are my ways higher than your ways, and my thoughts than your thoughts.</a:t>
            </a:r>
          </a:p>
          <a:p>
            <a:r>
              <a:rPr lang="en-US" baseline="30000" dirty="0"/>
              <a:t>10 </a:t>
            </a:r>
            <a:r>
              <a:rPr lang="en-US" dirty="0"/>
              <a:t>For as the rain cometh down, and the snow from heaven, and </a:t>
            </a:r>
            <a:r>
              <a:rPr lang="en-US" dirty="0" err="1"/>
              <a:t>returneth</a:t>
            </a:r>
            <a:r>
              <a:rPr lang="en-US" dirty="0"/>
              <a:t> not thither, but </a:t>
            </a:r>
            <a:r>
              <a:rPr lang="en-US" dirty="0" err="1"/>
              <a:t>watereth</a:t>
            </a:r>
            <a:r>
              <a:rPr lang="en-US" dirty="0"/>
              <a:t> the earth, and </a:t>
            </a:r>
            <a:r>
              <a:rPr lang="en-US" dirty="0" err="1"/>
              <a:t>maketh</a:t>
            </a:r>
            <a:r>
              <a:rPr lang="en-US" dirty="0"/>
              <a:t> it bring forth and bud, that it may give seed to the </a:t>
            </a:r>
            <a:r>
              <a:rPr lang="en-US" dirty="0" err="1"/>
              <a:t>sower</a:t>
            </a:r>
            <a:r>
              <a:rPr lang="en-US" dirty="0"/>
              <a:t>, and bread to the eater:</a:t>
            </a:r>
          </a:p>
          <a:p>
            <a:r>
              <a:rPr lang="en-US" baseline="30000" dirty="0"/>
              <a:t>11 </a:t>
            </a:r>
            <a:r>
              <a:rPr lang="en-US" dirty="0"/>
              <a:t>So shall my word be that </a:t>
            </a:r>
            <a:r>
              <a:rPr lang="en-US" dirty="0" err="1"/>
              <a:t>goeth</a:t>
            </a:r>
            <a:r>
              <a:rPr lang="en-US" dirty="0"/>
              <a:t> forth out of my mouth: it shall not return unto me void, but it shall accomplish that which I please, and it shall prosper in the thing whereto I sent it.</a:t>
            </a:r>
          </a:p>
          <a:p>
            <a:endParaRPr lang="en-US" dirty="0"/>
          </a:p>
          <a:p>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a:solidFill>
                  <a:schemeClr val="tx1"/>
                </a:solidFill>
                <a:latin typeface="+mn-lt"/>
                <a:ea typeface="+mn-ea"/>
                <a:cs typeface="+mn-cs"/>
              </a:rPr>
              <a:t>Just as the furnace is used to purify silver in the crucible, our Refiner uses heat to purify our hearts and cleanse our character. </a:t>
            </a:r>
          </a:p>
          <a:p>
            <a:endParaRPr lang="en-US" sz="1200" b="1" u="none" strike="noStrike" kern="1200" dirty="0">
              <a:solidFill>
                <a:schemeClr val="tx1"/>
              </a:solidFill>
              <a:latin typeface="+mn-lt"/>
              <a:ea typeface="+mn-ea"/>
              <a:cs typeface="+mn-cs"/>
            </a:endParaRPr>
          </a:p>
          <a:p>
            <a:r>
              <a:rPr lang="en-US" sz="1200" b="1" u="none" strike="noStrike" kern="1200" dirty="0">
                <a:solidFill>
                  <a:schemeClr val="tx1"/>
                </a:solidFill>
                <a:latin typeface="+mn-lt"/>
                <a:ea typeface="+mn-ea"/>
                <a:cs typeface="+mn-cs"/>
              </a:rPr>
              <a:t>Proverbs 17:3 says, </a:t>
            </a:r>
            <a:r>
              <a:rPr lang="en-US" sz="1200" b="1" i="1" u="none" strike="noStrike" kern="1200" dirty="0">
                <a:solidFill>
                  <a:schemeClr val="tx1"/>
                </a:solidFill>
                <a:latin typeface="+mn-lt"/>
                <a:ea typeface="+mn-ea"/>
                <a:cs typeface="+mn-cs"/>
              </a:rPr>
              <a:t>“The crucible for silver and the furnace for gold, but the Lord tests the heart.”</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b="1" dirty="0"/>
              <a:t>1 Thessalonians 2:4</a:t>
            </a:r>
          </a:p>
          <a:p>
            <a:r>
              <a:rPr lang="en-US" baseline="30000" dirty="0"/>
              <a:t>4 </a:t>
            </a:r>
            <a:r>
              <a:rPr lang="en-US" dirty="0"/>
              <a:t>But as we were allowed of God to be put in trust with the gospel, even so we speak; not as pleasing men, but God, which </a:t>
            </a:r>
            <a:r>
              <a:rPr lang="en-US" dirty="0" err="1"/>
              <a:t>trieth</a:t>
            </a:r>
            <a:r>
              <a:rPr lang="en-US" dirty="0"/>
              <a:t> our hearts.</a:t>
            </a:r>
          </a:p>
          <a:p>
            <a:endParaRPr lang="en-US" b="1" dirty="0"/>
          </a:p>
        </p:txBody>
      </p:sp>
      <p:sp>
        <p:nvSpPr>
          <p:cNvPr id="4" name="Slide Number Placeholder 3"/>
          <p:cNvSpPr>
            <a:spLocks noGrp="1"/>
          </p:cNvSpPr>
          <p:nvPr>
            <p:ph type="sldNum" sz="quarter" idx="10"/>
          </p:nvPr>
        </p:nvSpPr>
        <p:spPr/>
        <p:txBody>
          <a:bodyPr/>
          <a:lstStyle/>
          <a:p>
            <a:fld id="{2E7E3817-342A-4522-A7D8-3B80C97B91FC}"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none" strike="noStrike" kern="1200" dirty="0">
                <a:solidFill>
                  <a:schemeClr val="tx1"/>
                </a:solidFill>
                <a:latin typeface="+mn-lt"/>
                <a:ea typeface="+mn-ea"/>
                <a:cs typeface="+mn-cs"/>
              </a:rPr>
              <a:t>The Bible says, </a:t>
            </a:r>
            <a:r>
              <a:rPr lang="en-US" sz="1200" b="1" i="1" u="none" strike="noStrike" kern="1200" dirty="0">
                <a:solidFill>
                  <a:schemeClr val="tx1"/>
                </a:solidFill>
                <a:latin typeface="+mn-lt"/>
                <a:ea typeface="+mn-ea"/>
                <a:cs typeface="+mn-cs"/>
              </a:rPr>
              <a:t>“Remove the dross from the silver, and a silversmith can produce a vessel”</a:t>
            </a:r>
            <a:r>
              <a:rPr lang="en-US" sz="1200" b="1" u="none" strike="noStrike" kern="1200" dirty="0">
                <a:solidFill>
                  <a:schemeClr val="tx1"/>
                </a:solidFill>
                <a:latin typeface="+mn-lt"/>
                <a:ea typeface="+mn-ea"/>
                <a:cs typeface="+mn-cs"/>
              </a:rPr>
              <a:t> (Proverbs 25:4)</a:t>
            </a:r>
          </a:p>
          <a:p>
            <a:endParaRPr lang="en-US" sz="1200" b="1" u="none" strike="noStrike"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For us individually, dross represents any</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wrong motive, wrong attitude, wrong action—anything that keeps us from being all that God wants us to be—anything</a:t>
            </a:r>
            <a:r>
              <a:rPr lang="en-US" sz="1200" u="none" strike="noStrike" kern="1200" baseline="0" dirty="0">
                <a:solidFill>
                  <a:schemeClr val="tx1"/>
                </a:solidFill>
                <a:latin typeface="+mn-lt"/>
                <a:ea typeface="+mn-ea"/>
                <a:cs typeface="+mn-cs"/>
              </a:rPr>
              <a:t> that isn’t like Christ.</a:t>
            </a:r>
            <a:br>
              <a:rPr lang="en-US" sz="1200" u="none" strike="noStrike" kern="1200" dirty="0">
                <a:solidFill>
                  <a:schemeClr val="tx1"/>
                </a:solidFill>
                <a:latin typeface="+mn-lt"/>
                <a:ea typeface="+mn-ea"/>
                <a:cs typeface="+mn-cs"/>
              </a:rPr>
            </a:br>
            <a:endParaRPr lang="en-US" sz="1200" u="none" strike="noStrike"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Sin is our dross.  </a:t>
            </a:r>
          </a:p>
          <a:p>
            <a:r>
              <a:rPr lang="en-US" b="1" dirty="0"/>
              <a:t>Romans 3:23</a:t>
            </a:r>
          </a:p>
          <a:p>
            <a:r>
              <a:rPr lang="en-US" baseline="30000" dirty="0"/>
              <a:t>23 </a:t>
            </a:r>
            <a:r>
              <a:rPr lang="en-US" dirty="0"/>
              <a:t>For all have sinned, and come short of the glory of God;</a:t>
            </a:r>
          </a:p>
          <a:p>
            <a:endParaRPr lang="en-US" sz="1200" u="none" strike="noStrike"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Check out the dross of the Corinthian</a:t>
            </a:r>
            <a:r>
              <a:rPr lang="en-US" sz="1200" u="none" strike="noStrike" kern="1200" baseline="0" dirty="0">
                <a:solidFill>
                  <a:schemeClr val="tx1"/>
                </a:solidFill>
                <a:latin typeface="+mn-lt"/>
                <a:ea typeface="+mn-ea"/>
                <a:cs typeface="+mn-cs"/>
              </a:rPr>
              <a:t> brethren</a:t>
            </a:r>
            <a:endParaRPr lang="en-US" sz="1200" u="none" strike="noStrike" kern="1200" dirty="0">
              <a:solidFill>
                <a:schemeClr val="tx1"/>
              </a:solidFill>
              <a:latin typeface="+mn-lt"/>
              <a:ea typeface="+mn-ea"/>
              <a:cs typeface="+mn-cs"/>
            </a:endParaRPr>
          </a:p>
          <a:p>
            <a:r>
              <a:rPr lang="en-US" sz="1200" b="1" u="none" strike="noStrike" kern="1200" dirty="0">
                <a:solidFill>
                  <a:schemeClr val="tx1"/>
                </a:solidFill>
                <a:latin typeface="+mn-lt"/>
                <a:ea typeface="+mn-ea"/>
                <a:cs typeface="+mn-cs"/>
              </a:rPr>
              <a:t>1 Corinthians 6:9-11</a:t>
            </a:r>
          </a:p>
          <a:p>
            <a:r>
              <a:rPr lang="en-US" baseline="30000" dirty="0"/>
              <a:t>9 </a:t>
            </a:r>
            <a:r>
              <a:rPr lang="en-US" dirty="0"/>
              <a:t>Know ye not that the unrighteous shall not inherit the kingdom of God? Be not deceived: neither fornicators, nor idolaters, nor adulterers, nor effeminate, nor abusers of themselves with mankind,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10 </a:t>
            </a:r>
            <a:r>
              <a:rPr lang="en-US" dirty="0"/>
              <a:t>Nor thieves, nor covetous, nor drunkards, nor revilers, nor </a:t>
            </a:r>
            <a:r>
              <a:rPr lang="en-US" dirty="0" err="1"/>
              <a:t>extortioners</a:t>
            </a:r>
            <a:r>
              <a:rPr lang="en-US" dirty="0"/>
              <a:t>, shall inherit the kingdom of God.</a:t>
            </a:r>
            <a:r>
              <a:rPr lang="en-US" baseline="300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11 </a:t>
            </a:r>
            <a:r>
              <a:rPr lang="en-US" dirty="0"/>
              <a:t>And such were some of you: but ye are washed, but ye are sanctified, but ye are justified in the name of the Lord Jesus, and by the Spirit of our God.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br>
              <a:rPr lang="en-US" sz="1200" u="none" strike="noStrike" kern="1200" dirty="0">
                <a:solidFill>
                  <a:schemeClr val="tx1"/>
                </a:solidFill>
                <a:latin typeface="+mn-lt"/>
                <a:ea typeface="+mn-ea"/>
                <a:cs typeface="+mn-cs"/>
              </a:rPr>
            </a:br>
            <a:r>
              <a:rPr lang="en-US" b="1" dirty="0"/>
              <a:t>1 Corinthians 6:9-11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Surely you know that people who do wrong will not get to enjoy God’s kingdom. Don’t be fooled. These are the people who will not get to enjoy his kingdom: those who sin sexually, those who worship idols, those who commit adultery, men who let other men use them for sex or who have sex with other men, those who steal, those who are greedy, those who drink too much, those who abuse others with insults, and those who cheat.</a:t>
            </a:r>
            <a:endParaRPr lang="en-US" b="1" dirty="0"/>
          </a:p>
        </p:txBody>
      </p:sp>
      <p:sp>
        <p:nvSpPr>
          <p:cNvPr id="4" name="Slide Number Placeholder 3"/>
          <p:cNvSpPr>
            <a:spLocks noGrp="1"/>
          </p:cNvSpPr>
          <p:nvPr>
            <p:ph type="sldNum" sz="quarter" idx="10"/>
          </p:nvPr>
        </p:nvSpPr>
        <p:spPr/>
        <p:txBody>
          <a:bodyPr/>
          <a:lstStyle/>
          <a:p>
            <a:fld id="{2E7E3817-342A-4522-A7D8-3B80C97B91FC}"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Behold, I will send my messenger, and he shall prepare the way before me: and the </a:t>
            </a:r>
            <a:r>
              <a:rPr lang="en-US" cap="small" dirty="0"/>
              <a:t>Lord</a:t>
            </a:r>
            <a:r>
              <a:rPr lang="en-US" dirty="0"/>
              <a:t>, whom ye seek, shall suddenly come to his temple, even the messenger of the covenant, whom ye delight in: behold, he shall come, </a:t>
            </a:r>
            <a:r>
              <a:rPr lang="en-US" dirty="0" err="1"/>
              <a:t>saith</a:t>
            </a:r>
            <a:r>
              <a:rPr lang="en-US" dirty="0"/>
              <a:t> the </a:t>
            </a:r>
            <a:r>
              <a:rPr lang="en-US" cap="small" dirty="0"/>
              <a:t>Lord</a:t>
            </a:r>
            <a:r>
              <a:rPr lang="en-US" dirty="0"/>
              <a:t> of hosts.</a:t>
            </a:r>
          </a:p>
          <a:p>
            <a:endParaRPr lang="en-US" dirty="0"/>
          </a:p>
          <a:p>
            <a:r>
              <a:rPr lang="en-US" baseline="30000" dirty="0"/>
              <a:t>2 </a:t>
            </a:r>
            <a:r>
              <a:rPr lang="en-US" dirty="0"/>
              <a:t>But who may abide the day of his coming? and who shall stand when he </a:t>
            </a:r>
            <a:r>
              <a:rPr lang="en-US" dirty="0" err="1"/>
              <a:t>appeareth</a:t>
            </a:r>
            <a:r>
              <a:rPr lang="en-US" dirty="0"/>
              <a:t>? for he is like a refiner's fire, and like fullers' soap:</a:t>
            </a:r>
          </a:p>
          <a:p>
            <a:endParaRPr lang="en-US" dirty="0"/>
          </a:p>
          <a:p>
            <a:r>
              <a:rPr lang="en-US" b="1" baseline="30000" dirty="0"/>
              <a:t>3 </a:t>
            </a:r>
            <a:r>
              <a:rPr lang="en-US" b="1" dirty="0"/>
              <a:t>And he shall sit as a refiner and purifier of silver: and he shall purify the sons of Levi, and purge them as gold and silver, that they may offer unto the </a:t>
            </a:r>
            <a:r>
              <a:rPr lang="en-US" b="1" cap="small" dirty="0"/>
              <a:t>Lord</a:t>
            </a:r>
            <a:r>
              <a:rPr lang="en-US" b="1" dirty="0"/>
              <a:t> an offering in righteousness.</a:t>
            </a:r>
          </a:p>
          <a:p>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Our</a:t>
            </a:r>
            <a:r>
              <a:rPr lang="en-US" baseline="0" dirty="0"/>
              <a:t> impurities will rise to the top, but </a:t>
            </a:r>
            <a:r>
              <a:rPr lang="en-US" b="1" baseline="0" dirty="0"/>
              <a:t>(Psalm 12:6)  t</a:t>
            </a:r>
            <a:r>
              <a:rPr lang="en-US" b="1" dirty="0"/>
              <a:t>he words of the </a:t>
            </a:r>
            <a:r>
              <a:rPr lang="en-US" b="1" cap="small" dirty="0"/>
              <a:t>Lord</a:t>
            </a:r>
            <a:r>
              <a:rPr lang="en-US" b="1" dirty="0"/>
              <a:t> are pure words: as silver tried in a furnace of earth, purified seven times..</a:t>
            </a:r>
          </a:p>
          <a:p>
            <a:endParaRPr lang="en-US" dirty="0"/>
          </a:p>
          <a:p>
            <a:endParaRPr lang="en-US" dirty="0"/>
          </a:p>
          <a:p>
            <a:r>
              <a:rPr lang="en-US" sz="1200" b="1" u="none" strike="noStrike" kern="1200" dirty="0">
                <a:solidFill>
                  <a:schemeClr val="tx1"/>
                </a:solidFill>
                <a:latin typeface="+mn-lt"/>
                <a:ea typeface="+mn-ea"/>
                <a:cs typeface="+mn-cs"/>
              </a:rPr>
              <a:t>1 Corinthians 6:9-11</a:t>
            </a:r>
          </a:p>
          <a:p>
            <a:r>
              <a:rPr lang="en-US" baseline="30000" dirty="0"/>
              <a:t>9 </a:t>
            </a:r>
            <a:r>
              <a:rPr lang="en-US" dirty="0"/>
              <a:t>Know ye not that the unrighteous shall not inherit the kingdom of God? Be not deceived: neither fornicators, nor idolaters, nor adulterers, nor effeminate, nor abusers of themselves with mankind,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10 </a:t>
            </a:r>
            <a:r>
              <a:rPr lang="en-US" dirty="0"/>
              <a:t>Nor thieves, nor covetous, nor drunkards, nor revilers, nor </a:t>
            </a:r>
            <a:r>
              <a:rPr lang="en-US" dirty="0" err="1"/>
              <a:t>extortioners</a:t>
            </a:r>
            <a:r>
              <a:rPr lang="en-US" dirty="0"/>
              <a:t>, shall inherit the kingdom of God.</a:t>
            </a:r>
            <a:r>
              <a:rPr lang="en-US" baseline="300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11 </a:t>
            </a:r>
            <a:r>
              <a:rPr lang="en-US" dirty="0"/>
              <a:t>And such were some of you: but ye are washed, but ye are sanctified, but ye are justified in the name of the Lord Jesus, and by the Spirit of our God.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1 Corinthians 6:9-11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Surely you know that people who do wrong will not get to enjoy God’s kingdom. Don’t be fooled. These are the people who will not get to enjoy his kingdom: those who sin sexually, those who worship idols, those who commit adultery, men who let other men use them for sex or who have sex with other men, those who steal, those who are greedy, those who drink too much, those who abuse others with insults, and those who cheat. </a:t>
            </a:r>
            <a:r>
              <a:rPr lang="en-US" baseline="30000" dirty="0"/>
              <a:t>11 </a:t>
            </a:r>
            <a:r>
              <a:rPr lang="en-US" dirty="0"/>
              <a:t>In the past some of you were like that.</a:t>
            </a:r>
            <a:r>
              <a:rPr lang="en-US" baseline="30000" dirty="0"/>
              <a:t> 11 </a:t>
            </a:r>
            <a:r>
              <a:rPr lang="en-US" dirty="0"/>
              <a:t>In the past some of you were like that. But you were washed clean, you were made holy, and you were made right with God in the name of the Lord Jesus Christ and by the Spirit of our God.</a:t>
            </a:r>
            <a:endParaRPr lang="en-US" b="1" dirty="0"/>
          </a:p>
          <a:p>
            <a:endParaRPr lang="en-US" dirty="0"/>
          </a:p>
          <a:p>
            <a:endParaRPr lang="en-US" dirty="0"/>
          </a:p>
          <a:p>
            <a:r>
              <a:rPr lang="en-US" sz="1200" u="none" strike="noStrike" kern="1200" dirty="0">
                <a:solidFill>
                  <a:schemeClr val="tx1"/>
                </a:solidFill>
                <a:latin typeface="+mn-lt"/>
                <a:ea typeface="+mn-ea"/>
                <a:cs typeface="+mn-cs"/>
              </a:rPr>
              <a:t>Why do we keep our</a:t>
            </a:r>
            <a:r>
              <a:rPr lang="en-US" sz="1200" u="none" strike="noStrike" kern="1200" baseline="0" dirty="0">
                <a:solidFill>
                  <a:schemeClr val="tx1"/>
                </a:solidFill>
                <a:latin typeface="+mn-lt"/>
                <a:ea typeface="+mn-ea"/>
                <a:cs typeface="+mn-cs"/>
              </a:rPr>
              <a:t> impurities</a:t>
            </a:r>
            <a:r>
              <a:rPr lang="en-US" sz="1200" u="none" strike="noStrike" kern="1200" dirty="0">
                <a:solidFill>
                  <a:schemeClr val="tx1"/>
                </a:solidFill>
                <a:latin typeface="+mn-lt"/>
                <a:ea typeface="+mn-ea"/>
                <a:cs typeface="+mn-cs"/>
              </a:rPr>
              <a:t>?</a:t>
            </a:r>
            <a:br>
              <a:rPr lang="en-US" sz="1200" u="none" strike="noStrike" kern="1200" dirty="0">
                <a:solidFill>
                  <a:schemeClr val="tx1"/>
                </a:solidFill>
                <a:latin typeface="+mn-lt"/>
                <a:ea typeface="+mn-ea"/>
                <a:cs typeface="+mn-cs"/>
              </a:rPr>
            </a:br>
            <a:r>
              <a:rPr lang="en-US" b="1" dirty="0"/>
              <a:t>Hebrews 12:1</a:t>
            </a:r>
          </a:p>
          <a:p>
            <a:r>
              <a:rPr lang="en-US" dirty="0"/>
              <a:t>12 Wherefore seeing we also are compassed about with so great a cloud of witnesses, let us lay aside every weight, and the sin which doth so easily beset us, and let us run with patience the race that is set before us,</a:t>
            </a:r>
          </a:p>
          <a:p>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a:solidFill>
                  <a:schemeClr val="tx1"/>
                </a:solidFill>
                <a:latin typeface="+mn-lt"/>
                <a:ea typeface="+mn-ea"/>
                <a:cs typeface="+mn-cs"/>
              </a:rPr>
              <a:t>The Bible says our Refiner sits over the refining process to purify us,</a:t>
            </a:r>
            <a:br>
              <a:rPr lang="en-US" sz="1200" u="none" strike="noStrike" kern="1200" dirty="0">
                <a:solidFill>
                  <a:schemeClr val="tx1"/>
                </a:solidFill>
                <a:latin typeface="+mn-lt"/>
                <a:ea typeface="+mn-ea"/>
                <a:cs typeface="+mn-cs"/>
              </a:rPr>
            </a:br>
            <a:endParaRPr lang="en-US" sz="1200" u="none" strike="noStrike" kern="1200" dirty="0">
              <a:solidFill>
                <a:schemeClr val="tx1"/>
              </a:solidFill>
              <a:latin typeface="+mn-lt"/>
              <a:ea typeface="+mn-ea"/>
              <a:cs typeface="+mn-cs"/>
            </a:endParaRPr>
          </a:p>
          <a:p>
            <a:r>
              <a:rPr lang="en-US" b="1" dirty="0"/>
              <a:t>Job 23:10</a:t>
            </a:r>
            <a:r>
              <a:rPr lang="en-US" b="1" baseline="0" dirty="0"/>
              <a:t> </a:t>
            </a:r>
            <a:r>
              <a:rPr lang="en-US" dirty="0"/>
              <a:t>But he </a:t>
            </a:r>
            <a:r>
              <a:rPr lang="en-US" dirty="0" err="1"/>
              <a:t>knoweth</a:t>
            </a:r>
            <a:r>
              <a:rPr lang="en-US" dirty="0"/>
              <a:t> the way that I take: when he hath tried me, I shall come forth as gold.</a:t>
            </a:r>
          </a:p>
          <a:p>
            <a:endParaRPr lang="en-US" dirty="0"/>
          </a:p>
          <a:p>
            <a:r>
              <a:rPr lang="en-US" b="1" dirty="0"/>
              <a:t>Jeremiah 10:23</a:t>
            </a:r>
          </a:p>
          <a:p>
            <a:r>
              <a:rPr lang="en-US" baseline="30000" dirty="0"/>
              <a:t>23 </a:t>
            </a:r>
            <a:r>
              <a:rPr lang="en-US" dirty="0"/>
              <a:t>O </a:t>
            </a:r>
            <a:r>
              <a:rPr lang="en-US" cap="small" dirty="0"/>
              <a:t>Lord</a:t>
            </a:r>
            <a:r>
              <a:rPr lang="en-US" dirty="0"/>
              <a:t>, I know that the way of man is not in himself: it is not in man that </a:t>
            </a:r>
            <a:r>
              <a:rPr lang="en-US" dirty="0" err="1"/>
              <a:t>walketh</a:t>
            </a:r>
            <a:r>
              <a:rPr lang="en-US" dirty="0"/>
              <a:t> to direct his steps.</a:t>
            </a:r>
          </a:p>
          <a:p>
            <a:endParaRPr lang="en-US" dirty="0"/>
          </a:p>
          <a:p>
            <a:r>
              <a:rPr lang="en-US" b="1" dirty="0"/>
              <a:t>Psalm 119:105</a:t>
            </a:r>
          </a:p>
          <a:p>
            <a:r>
              <a:rPr lang="en-US" baseline="30000" dirty="0"/>
              <a:t>105 </a:t>
            </a:r>
            <a:r>
              <a:rPr lang="en-US" dirty="0"/>
              <a:t>Thy word is a lamp unto my feet, and a light unto my path.</a:t>
            </a:r>
          </a:p>
          <a:p>
            <a:endParaRPr lang="en-US" dirty="0"/>
          </a:p>
          <a:p>
            <a:r>
              <a:rPr lang="en-US" b="1" dirty="0"/>
              <a:t>1 John 1:7</a:t>
            </a:r>
          </a:p>
          <a:p>
            <a:r>
              <a:rPr lang="en-US" baseline="30000" dirty="0"/>
              <a:t>7 </a:t>
            </a:r>
            <a:r>
              <a:rPr lang="en-US" dirty="0"/>
              <a:t>But if we walk in the light, as he is in the light, we have fellowship one with another, and the blood of Jesus Christ his Son </a:t>
            </a:r>
            <a:r>
              <a:rPr lang="en-US" dirty="0" err="1"/>
              <a:t>cleanseth</a:t>
            </a:r>
            <a:r>
              <a:rPr lang="en-US" dirty="0"/>
              <a:t> us from all sin.</a:t>
            </a:r>
          </a:p>
          <a:p>
            <a:endParaRPr lang="en-US" dirty="0"/>
          </a:p>
          <a:p>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spite of building our lives on Jesus Christ, there will be times we go through the fire. But we will be purified, coming out cleaner, brighter, and tested.</a:t>
            </a:r>
          </a:p>
          <a:p>
            <a:endParaRPr lang="en-US" dirty="0"/>
          </a:p>
          <a:p>
            <a:r>
              <a:rPr lang="en-US" dirty="0"/>
              <a:t>Fire purifies what is good.</a:t>
            </a:r>
          </a:p>
          <a:p>
            <a:endParaRPr lang="en-US" dirty="0"/>
          </a:p>
          <a:p>
            <a:r>
              <a:rPr lang="en-US" dirty="0"/>
              <a:t>Jesus knows what is inside us and what is worth saving. </a:t>
            </a:r>
          </a:p>
          <a:p>
            <a:endParaRPr lang="en-US" dirty="0"/>
          </a:p>
          <a:p>
            <a:r>
              <a:rPr lang="en-US" dirty="0"/>
              <a:t>Are we laying up treasures for ourselves? Matthew 6:19-21</a:t>
            </a:r>
          </a:p>
          <a:p>
            <a:endParaRPr lang="en-US" dirty="0"/>
          </a:p>
          <a:p>
            <a:r>
              <a:rPr lang="en-US" dirty="0"/>
              <a:t>Are we making an idol of someone or something?  Romans 1:21-25</a:t>
            </a:r>
          </a:p>
          <a:p>
            <a:endParaRPr lang="en-US" dirty="0"/>
          </a:p>
          <a:p>
            <a:r>
              <a:rPr lang="en-US" dirty="0"/>
              <a:t>Are</a:t>
            </a:r>
            <a:r>
              <a:rPr lang="en-US" baseline="0" dirty="0"/>
              <a:t> we b</a:t>
            </a:r>
            <a:r>
              <a:rPr lang="en-US" dirty="0"/>
              <a:t>ecoming spiritually arrogant? Pharisee and tax collector Luke 18:9-14</a:t>
            </a:r>
          </a:p>
          <a:p>
            <a:endParaRPr lang="en-US" dirty="0"/>
          </a:p>
          <a:p>
            <a:r>
              <a:rPr lang="en-US" dirty="0"/>
              <a:t>Is our refining processed finished?</a:t>
            </a:r>
          </a:p>
        </p:txBody>
      </p:sp>
      <p:sp>
        <p:nvSpPr>
          <p:cNvPr id="4" name="Slide Number Placeholder 3"/>
          <p:cNvSpPr>
            <a:spLocks noGrp="1"/>
          </p:cNvSpPr>
          <p:nvPr>
            <p:ph type="sldNum" sz="quarter" idx="10"/>
          </p:nvPr>
        </p:nvSpPr>
        <p:spPr/>
        <p:txBody>
          <a:bodyPr/>
          <a:lstStyle/>
          <a:p>
            <a:fld id="{2E7E3817-342A-4522-A7D8-3B80C97B91FC}" type="slidenum">
              <a:rPr lang="en-US" smtClean="0"/>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That’s what God wants!</a:t>
            </a:r>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one of the ladies decided to visit a silversmith</a:t>
            </a:r>
            <a:r>
              <a:rPr lang="en-US" baseline="0" dirty="0"/>
              <a:t> and report to the others on what he said about the subject.</a:t>
            </a:r>
          </a:p>
          <a:p>
            <a:endParaRPr lang="en-US" baseline="0" dirty="0"/>
          </a:p>
          <a:p>
            <a:r>
              <a:rPr lang="en-US" baseline="0" dirty="0"/>
              <a:t>She went, but didn’t tell the silversmith the reason for her visit.</a:t>
            </a:r>
          </a:p>
          <a:p>
            <a:endParaRPr lang="en-US" baseline="0" dirty="0"/>
          </a:p>
          <a:p>
            <a:r>
              <a:rPr lang="en-US" baseline="0" dirty="0"/>
              <a:t>While there she asked him to tell her about the process of refining silver.</a:t>
            </a:r>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How do you know the refining process is finished….because in your reflection, you will see……JESUS!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Become one tonight by removing all your dross, by being baptized—just as Ananias told Saul…..</a:t>
            </a:r>
          </a:p>
          <a:p>
            <a:endParaRPr lang="en-US" baseline="0" dirty="0"/>
          </a:p>
          <a:p>
            <a:r>
              <a:rPr lang="en-US" b="1" dirty="0"/>
              <a:t>Acts 22:16</a:t>
            </a:r>
          </a:p>
          <a:p>
            <a:r>
              <a:rPr lang="en-US" baseline="30000" dirty="0"/>
              <a:t>16 </a:t>
            </a:r>
            <a:r>
              <a:rPr lang="en-US" dirty="0"/>
              <a:t>And now why </a:t>
            </a:r>
            <a:r>
              <a:rPr lang="en-US" dirty="0" err="1"/>
              <a:t>tarriest</a:t>
            </a:r>
            <a:r>
              <a:rPr lang="en-US" dirty="0"/>
              <a:t> thou? arise, and be baptized, and wash away thy sins, calling on the name of the Lord.</a:t>
            </a:r>
          </a:p>
          <a:p>
            <a:endParaRPr lang="en-US" baseline="0" dirty="0"/>
          </a:p>
          <a:p>
            <a:r>
              <a:rPr lang="en-US" baseline="0" dirty="0"/>
              <a:t>Let God have His way with you as stand </a:t>
            </a:r>
            <a:r>
              <a:rPr lang="en-US" baseline="0"/>
              <a:t>and sing!</a:t>
            </a:r>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2E7E3817-342A-4522-A7D8-3B80C97B91FC}"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As the lady listened intently on the process of refining silver, she asked, “Sir, do you watch while the work of the refining is going on?’</a:t>
            </a:r>
          </a:p>
          <a:p>
            <a:endParaRPr lang="en-US" baseline="0" dirty="0"/>
          </a:p>
          <a:p>
            <a:r>
              <a:rPr lang="en-US" baseline="0" dirty="0"/>
              <a:t>He replied….</a:t>
            </a:r>
          </a:p>
        </p:txBody>
      </p:sp>
      <p:sp>
        <p:nvSpPr>
          <p:cNvPr id="4" name="Slide Number Placeholder 3"/>
          <p:cNvSpPr>
            <a:spLocks noGrp="1"/>
          </p:cNvSpPr>
          <p:nvPr>
            <p:ph type="sldNum" sz="quarter" idx="10"/>
          </p:nvPr>
        </p:nvSpPr>
        <p:spPr/>
        <p:txBody>
          <a:bodyPr/>
          <a:lstStyle/>
          <a:p>
            <a:fld id="{2E7E3817-342A-4522-A7D8-3B80C97B91FC}"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lady at once saw the beauty and comfort of the statement…Malachi 3:3.</a:t>
            </a:r>
          </a:p>
          <a:p>
            <a:endParaRPr lang="en-US" baseline="0" dirty="0"/>
          </a:p>
          <a:p>
            <a:r>
              <a:rPr lang="en-US" baseline="0" dirty="0"/>
              <a:t>The lady realized God sees it as necessary to put His children into the furnace but His eye is steadily intent on the work of purifying, and His wisdom and love are both engaged in the best manner for us.</a:t>
            </a:r>
          </a:p>
          <a:p>
            <a:endParaRPr lang="en-US" baseline="0" dirty="0"/>
          </a:p>
          <a:p>
            <a:r>
              <a:rPr lang="en-US" baseline="0" dirty="0"/>
              <a:t>Our trials don’t come at random, but are used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Before the lady left the silversmith, she had one final question to ask: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“Oh, that’s quite simple!  </a:t>
            </a:r>
          </a:p>
          <a:p>
            <a:endParaRPr lang="en-US" baseline="0" dirty="0"/>
          </a:p>
          <a:p>
            <a:r>
              <a:rPr lang="en-US" baseline="0" dirty="0"/>
              <a:t>When I can see my own image in the silver the refining process is complete.”</a:t>
            </a:r>
          </a:p>
        </p:txBody>
      </p:sp>
      <p:sp>
        <p:nvSpPr>
          <p:cNvPr id="4" name="Slide Number Placeholder 3"/>
          <p:cNvSpPr>
            <a:spLocks noGrp="1"/>
          </p:cNvSpPr>
          <p:nvPr>
            <p:ph type="sldNum" sz="quarter" idx="10"/>
          </p:nvPr>
        </p:nvSpPr>
        <p:spPr/>
        <p:txBody>
          <a:bodyPr/>
          <a:lstStyle/>
          <a:p>
            <a:fld id="{2E7E3817-342A-4522-A7D8-3B80C97B91FC}"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7E3817-342A-4522-A7D8-3B80C97B91FC}"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8E31C2-07CE-4BAD-8DCC-1B8B3F5E1E3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E31C2-07CE-4BAD-8DCC-1B8B3F5E1E3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E31C2-07CE-4BAD-8DCC-1B8B3F5E1E3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E31C2-07CE-4BAD-8DCC-1B8B3F5E1E3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E31C2-07CE-4BAD-8DCC-1B8B3F5E1E38}"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8E31C2-07CE-4BAD-8DCC-1B8B3F5E1E3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E31C2-07CE-4BAD-8DCC-1B8B3F5E1E38}"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8E31C2-07CE-4BAD-8DCC-1B8B3F5E1E38}"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E31C2-07CE-4BAD-8DCC-1B8B3F5E1E38}"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E31C2-07CE-4BAD-8DCC-1B8B3F5E1E3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E31C2-07CE-4BAD-8DCC-1B8B3F5E1E38}"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92631-863C-4FB3-AC97-5D9A43FE6C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E31C2-07CE-4BAD-8DCC-1B8B3F5E1E38}" type="datetimeFigureOut">
              <a:rPr lang="en-US" smtClean="0"/>
              <a:t>11/27/2016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92631-863C-4FB3-AC97-5D9A43FE6C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a:solidFill>
                  <a:schemeClr val="bg1"/>
                </a:solidFill>
              </a:rPr>
              <a:t>Tried by Fire</a:t>
            </a:r>
          </a:p>
        </p:txBody>
      </p:sp>
      <p:sp>
        <p:nvSpPr>
          <p:cNvPr id="3" name="Subtitle 2"/>
          <p:cNvSpPr>
            <a:spLocks noGrp="1"/>
          </p:cNvSpPr>
          <p:nvPr>
            <p:ph type="subTitle" idx="1"/>
          </p:nvPr>
        </p:nvSpPr>
        <p:spPr/>
        <p:txBody>
          <a:bodyPr>
            <a:normAutofit/>
          </a:bodyPr>
          <a:lstStyle/>
          <a:p>
            <a:r>
              <a:rPr lang="en-US" sz="3600" b="1" dirty="0">
                <a:solidFill>
                  <a:schemeClr val="bg1"/>
                </a:solidFill>
              </a:rPr>
              <a:t>Malachi 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“How do you know when the process is finished?”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6000" b="1" dirty="0">
                <a:solidFill>
                  <a:schemeClr val="bg1"/>
                </a:solidFill>
              </a:rPr>
              <a:t>His Response</a:t>
            </a:r>
          </a:p>
        </p:txBody>
      </p:sp>
      <p:sp>
        <p:nvSpPr>
          <p:cNvPr id="3" name="Content Placeholder 2"/>
          <p:cNvSpPr>
            <a:spLocks noGrp="1"/>
          </p:cNvSpPr>
          <p:nvPr>
            <p:ph idx="1"/>
          </p:nvPr>
        </p:nvSpPr>
        <p:spPr>
          <a:xfrm>
            <a:off x="1295400" y="1981200"/>
            <a:ext cx="6553200" cy="4191000"/>
          </a:xfrm>
        </p:spPr>
        <p:txBody>
          <a:bodyPr>
            <a:normAutofit/>
          </a:bodyPr>
          <a:lstStyle/>
          <a:p>
            <a:pPr algn="ctr">
              <a:buNone/>
            </a:pPr>
            <a:r>
              <a:rPr lang="en-US" sz="5400" b="1" dirty="0">
                <a:solidFill>
                  <a:srgbClr val="FFFF00"/>
                </a:solidFill>
              </a:rPr>
              <a:t>“When I can see my image in the silver, the refining process is complete.”</a:t>
            </a:r>
          </a:p>
          <a:p>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1219200"/>
            <a:ext cx="6333067" cy="4572000"/>
          </a:xfrm>
          <a:prstGeom prst="rect">
            <a:avLst/>
          </a:prstGeom>
        </p:spPr>
      </p:pic>
    </p:spTree>
    <p:extLst>
      <p:ext uri="{BB962C8B-B14F-4D97-AF65-F5344CB8AC3E}">
        <p14:creationId xmlns:p14="http://schemas.microsoft.com/office/powerpoint/2010/main" val="152218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How does this apply to 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Why do we go through trials?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Why does bad things happen to good people?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The Lesson</a:t>
            </a:r>
          </a:p>
        </p:txBody>
      </p:sp>
      <p:sp>
        <p:nvSpPr>
          <p:cNvPr id="3" name="Content Placeholder 2"/>
          <p:cNvSpPr>
            <a:spLocks noGrp="1"/>
          </p:cNvSpPr>
          <p:nvPr>
            <p:ph idx="1"/>
          </p:nvPr>
        </p:nvSpPr>
        <p:spPr>
          <a:xfrm>
            <a:off x="457200" y="1752600"/>
            <a:ext cx="7848600" cy="4572000"/>
          </a:xfrm>
        </p:spPr>
        <p:txBody>
          <a:bodyPr>
            <a:noAutofit/>
          </a:bodyPr>
          <a:lstStyle/>
          <a:p>
            <a:pPr marL="0" indent="0" algn="ctr">
              <a:buNone/>
            </a:pPr>
            <a:r>
              <a:rPr lang="en-US" sz="5400" b="1" dirty="0">
                <a:solidFill>
                  <a:srgbClr val="FFFF00"/>
                </a:solidFill>
              </a:rPr>
              <a:t>God allows us to go through hard times so that we may grow and become smooth and shiny.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Romans 8:28-29</a:t>
            </a:r>
          </a:p>
        </p:txBody>
      </p:sp>
      <p:sp>
        <p:nvSpPr>
          <p:cNvPr id="3" name="Content Placeholder 2"/>
          <p:cNvSpPr>
            <a:spLocks noGrp="1"/>
          </p:cNvSpPr>
          <p:nvPr>
            <p:ph idx="1"/>
          </p:nvPr>
        </p:nvSpPr>
        <p:spPr>
          <a:xfrm>
            <a:off x="457200" y="1752600"/>
            <a:ext cx="7848600" cy="4572000"/>
          </a:xfrm>
        </p:spPr>
        <p:txBody>
          <a:bodyPr>
            <a:noAutofit/>
          </a:bodyPr>
          <a:lstStyle/>
          <a:p>
            <a:pPr marL="0" indent="0" algn="ctr">
              <a:buNone/>
            </a:pPr>
            <a:r>
              <a:rPr lang="en-US" sz="3600" b="1" dirty="0">
                <a:solidFill>
                  <a:schemeClr val="bg1"/>
                </a:solidFill>
              </a:rPr>
              <a:t>28 And we know that all things work together for good to them that love God, to them who are the called according to his purpose.  29 For whom he did foreknow, he also did predestinate to be </a:t>
            </a:r>
            <a:r>
              <a:rPr lang="en-US" sz="3600" b="1" dirty="0">
                <a:solidFill>
                  <a:srgbClr val="FFFF00"/>
                </a:solidFill>
              </a:rPr>
              <a:t>conformed to the image of his Son,</a:t>
            </a:r>
            <a:r>
              <a:rPr lang="en-US" sz="3600" b="1" dirty="0">
                <a:solidFill>
                  <a:schemeClr val="bg1"/>
                </a:solidFill>
              </a:rPr>
              <a:t> that he might be the firstborn among many brethren.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His Goal</a:t>
            </a:r>
          </a:p>
        </p:txBody>
      </p:sp>
      <p:sp>
        <p:nvSpPr>
          <p:cNvPr id="3" name="Content Placeholder 2"/>
          <p:cNvSpPr>
            <a:spLocks noGrp="1"/>
          </p:cNvSpPr>
          <p:nvPr>
            <p:ph idx="1"/>
          </p:nvPr>
        </p:nvSpPr>
        <p:spPr>
          <a:xfrm>
            <a:off x="838200" y="1447800"/>
            <a:ext cx="7467600" cy="4572000"/>
          </a:xfrm>
        </p:spPr>
        <p:txBody>
          <a:bodyPr>
            <a:noAutofit/>
          </a:bodyPr>
          <a:lstStyle/>
          <a:p>
            <a:pPr marL="0" indent="0" algn="ctr">
              <a:buNone/>
            </a:pPr>
            <a:r>
              <a:rPr lang="en-US" sz="5400" b="1" dirty="0">
                <a:solidFill>
                  <a:srgbClr val="FFFF00"/>
                </a:solidFill>
              </a:rPr>
              <a:t>His goal is for us to become a reflection of Him that not only He can see, but also so others can see Him in 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1 Peter 4:12-13</a:t>
            </a:r>
          </a:p>
        </p:txBody>
      </p:sp>
      <p:sp>
        <p:nvSpPr>
          <p:cNvPr id="3" name="Content Placeholder 2"/>
          <p:cNvSpPr>
            <a:spLocks noGrp="1"/>
          </p:cNvSpPr>
          <p:nvPr>
            <p:ph idx="1"/>
          </p:nvPr>
        </p:nvSpPr>
        <p:spPr>
          <a:xfrm>
            <a:off x="762000" y="1600200"/>
            <a:ext cx="7543800" cy="4267200"/>
          </a:xfrm>
        </p:spPr>
        <p:txBody>
          <a:bodyPr>
            <a:noAutofit/>
          </a:bodyPr>
          <a:lstStyle/>
          <a:p>
            <a:pPr indent="0" algn="ctr">
              <a:spcBef>
                <a:spcPts val="0"/>
              </a:spcBef>
              <a:buNone/>
            </a:pPr>
            <a:r>
              <a:rPr lang="en-US" sz="3600" b="1" dirty="0">
                <a:solidFill>
                  <a:schemeClr val="bg1"/>
                </a:solidFill>
              </a:rPr>
              <a:t>12 Beloved, think it not strange concerning the fiery trial which is to try you, as though some strange thing happened unto you:</a:t>
            </a:r>
          </a:p>
          <a:p>
            <a:pPr indent="0" algn="ctr">
              <a:spcBef>
                <a:spcPts val="0"/>
              </a:spcBef>
              <a:buNone/>
            </a:pPr>
            <a:r>
              <a:rPr lang="en-US" sz="3600" b="1" dirty="0">
                <a:solidFill>
                  <a:schemeClr val="bg1"/>
                </a:solidFill>
              </a:rPr>
              <a:t>13 But rejoice, inasmuch as ye are partakers of Christ's sufferings; that, when his glory shall be revealed, ye may be glad also with exceeding joy.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Malachi 3:3</a:t>
            </a:r>
          </a:p>
        </p:txBody>
      </p:sp>
      <p:sp>
        <p:nvSpPr>
          <p:cNvPr id="3" name="Content Placeholder 2"/>
          <p:cNvSpPr>
            <a:spLocks noGrp="1"/>
          </p:cNvSpPr>
          <p:nvPr>
            <p:ph idx="1"/>
          </p:nvPr>
        </p:nvSpPr>
        <p:spPr>
          <a:xfrm>
            <a:off x="1524000" y="1676400"/>
            <a:ext cx="6324600" cy="4648200"/>
          </a:xfrm>
        </p:spPr>
        <p:txBody>
          <a:bodyPr>
            <a:normAutofit/>
          </a:bodyPr>
          <a:lstStyle/>
          <a:p>
            <a:pPr marL="0" indent="0" algn="ctr">
              <a:buNone/>
            </a:pPr>
            <a:r>
              <a:rPr lang="en-US" sz="3600" b="1" dirty="0">
                <a:solidFill>
                  <a:schemeClr val="bg1"/>
                </a:solidFill>
              </a:rPr>
              <a:t>3 And he shall sit as a refiner and purifier of silver: and he shall purify the sons of Levi, and purge them as gold and silver, that they may offer unto the Lord an offering in righteousness.</a:t>
            </a:r>
          </a:p>
          <a:p>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So how do we become like Him?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The Refining of Us</a:t>
            </a:r>
          </a:p>
        </p:txBody>
      </p:sp>
      <p:sp>
        <p:nvSpPr>
          <p:cNvPr id="3" name="Content Placeholder 2"/>
          <p:cNvSpPr>
            <a:spLocks noGrp="1"/>
          </p:cNvSpPr>
          <p:nvPr>
            <p:ph idx="1"/>
          </p:nvPr>
        </p:nvSpPr>
        <p:spPr>
          <a:xfrm>
            <a:off x="1600200" y="1828800"/>
            <a:ext cx="6172200" cy="4800600"/>
          </a:xfrm>
        </p:spPr>
        <p:txBody>
          <a:bodyPr>
            <a:normAutofit/>
          </a:bodyPr>
          <a:lstStyle/>
          <a:p>
            <a:pPr>
              <a:buNone/>
            </a:pPr>
            <a:r>
              <a:rPr lang="en-US" sz="3600" b="1" dirty="0">
                <a:solidFill>
                  <a:schemeClr val="bg1"/>
                </a:solidFill>
              </a:rPr>
              <a:t>1. Jeremiah 23:29  Is not my word like as a fire? </a:t>
            </a:r>
            <a:r>
              <a:rPr lang="en-US" sz="3600" b="1" dirty="0" err="1">
                <a:solidFill>
                  <a:schemeClr val="bg1"/>
                </a:solidFill>
              </a:rPr>
              <a:t>saith</a:t>
            </a:r>
            <a:r>
              <a:rPr lang="en-US" sz="3600" b="1" dirty="0">
                <a:solidFill>
                  <a:schemeClr val="bg1"/>
                </a:solidFill>
              </a:rPr>
              <a:t> the Lord; and like a hammer that </a:t>
            </a:r>
            <a:r>
              <a:rPr lang="en-US" sz="3600" b="1" dirty="0" err="1">
                <a:solidFill>
                  <a:schemeClr val="bg1"/>
                </a:solidFill>
              </a:rPr>
              <a:t>breaketh</a:t>
            </a:r>
            <a:r>
              <a:rPr lang="en-US" sz="3600" b="1" dirty="0">
                <a:solidFill>
                  <a:schemeClr val="bg1"/>
                </a:solidFill>
              </a:rPr>
              <a:t> the rock in pieces?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The Refining of Us</a:t>
            </a:r>
          </a:p>
        </p:txBody>
      </p:sp>
      <p:sp>
        <p:nvSpPr>
          <p:cNvPr id="3" name="Content Placeholder 2"/>
          <p:cNvSpPr>
            <a:spLocks noGrp="1"/>
          </p:cNvSpPr>
          <p:nvPr>
            <p:ph idx="1"/>
          </p:nvPr>
        </p:nvSpPr>
        <p:spPr>
          <a:xfrm>
            <a:off x="1600200" y="1828800"/>
            <a:ext cx="6172200" cy="4800600"/>
          </a:xfrm>
        </p:spPr>
        <p:txBody>
          <a:bodyPr>
            <a:normAutofit/>
          </a:bodyPr>
          <a:lstStyle/>
          <a:p>
            <a:pPr>
              <a:buNone/>
            </a:pPr>
            <a:r>
              <a:rPr lang="en-US" sz="3600" b="1" dirty="0">
                <a:solidFill>
                  <a:schemeClr val="bg1"/>
                </a:solidFill>
              </a:rPr>
              <a:t>2. Proverbs 17:3 The fining pot is for silver, and the furnace for gold: but the Lord </a:t>
            </a:r>
            <a:r>
              <a:rPr lang="en-US" sz="3600" b="1" dirty="0" err="1">
                <a:solidFill>
                  <a:schemeClr val="bg1"/>
                </a:solidFill>
              </a:rPr>
              <a:t>trieth</a:t>
            </a:r>
            <a:r>
              <a:rPr lang="en-US" sz="3600" b="1" dirty="0">
                <a:solidFill>
                  <a:schemeClr val="bg1"/>
                </a:solidFill>
              </a:rPr>
              <a:t> the hearts.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The Refining of Us</a:t>
            </a:r>
          </a:p>
        </p:txBody>
      </p:sp>
      <p:sp>
        <p:nvSpPr>
          <p:cNvPr id="3" name="Content Placeholder 2"/>
          <p:cNvSpPr>
            <a:spLocks noGrp="1"/>
          </p:cNvSpPr>
          <p:nvPr>
            <p:ph idx="1"/>
          </p:nvPr>
        </p:nvSpPr>
        <p:spPr>
          <a:xfrm>
            <a:off x="1600200" y="1828800"/>
            <a:ext cx="6172200" cy="4800600"/>
          </a:xfrm>
        </p:spPr>
        <p:txBody>
          <a:bodyPr>
            <a:normAutofit/>
          </a:bodyPr>
          <a:lstStyle/>
          <a:p>
            <a:pPr>
              <a:buNone/>
            </a:pPr>
            <a:r>
              <a:rPr lang="en-US" sz="3600" b="1" dirty="0">
                <a:solidFill>
                  <a:schemeClr val="bg1"/>
                </a:solidFill>
              </a:rPr>
              <a:t>3. Proverbs 25:4 The Dross-layer of impurities </a:t>
            </a:r>
          </a:p>
          <a:p>
            <a:pPr>
              <a:buNone/>
            </a:pPr>
            <a:r>
              <a:rPr lang="en-US" sz="3600" b="1" dirty="0">
                <a:solidFill>
                  <a:schemeClr val="bg1"/>
                </a:solidFill>
              </a:rPr>
              <a:t>Take away the dross from the silver, and there shall come forth a vessel for the finer.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b="1" dirty="0">
                <a:solidFill>
                  <a:schemeClr val="bg1"/>
                </a:solidFill>
              </a:rPr>
              <a:t>The Refining of Us</a:t>
            </a:r>
          </a:p>
        </p:txBody>
      </p:sp>
      <p:sp>
        <p:nvSpPr>
          <p:cNvPr id="3" name="Content Placeholder 2"/>
          <p:cNvSpPr>
            <a:spLocks noGrp="1"/>
          </p:cNvSpPr>
          <p:nvPr>
            <p:ph idx="1"/>
          </p:nvPr>
        </p:nvSpPr>
        <p:spPr>
          <a:xfrm>
            <a:off x="1447800" y="2209800"/>
            <a:ext cx="6172200" cy="4114800"/>
          </a:xfrm>
        </p:spPr>
        <p:txBody>
          <a:bodyPr>
            <a:normAutofit/>
          </a:bodyPr>
          <a:lstStyle/>
          <a:p>
            <a:pPr>
              <a:buNone/>
            </a:pPr>
            <a:r>
              <a:rPr lang="en-US" sz="3600" b="1" dirty="0">
                <a:solidFill>
                  <a:schemeClr val="bg1"/>
                </a:solidFill>
              </a:rPr>
              <a:t>4. Psalm 12:6 The words of the Lord are pure words: as silver tried in a furnace of earth, purified seven times.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b="1" dirty="0">
                <a:solidFill>
                  <a:schemeClr val="bg1"/>
                </a:solidFill>
              </a:rPr>
              <a:t>The Refining of Us</a:t>
            </a:r>
          </a:p>
        </p:txBody>
      </p:sp>
      <p:sp>
        <p:nvSpPr>
          <p:cNvPr id="3" name="Content Placeholder 2"/>
          <p:cNvSpPr>
            <a:spLocks noGrp="1"/>
          </p:cNvSpPr>
          <p:nvPr>
            <p:ph idx="1"/>
          </p:nvPr>
        </p:nvSpPr>
        <p:spPr>
          <a:xfrm>
            <a:off x="1447800" y="2209800"/>
            <a:ext cx="6172200" cy="4114800"/>
          </a:xfrm>
        </p:spPr>
        <p:txBody>
          <a:bodyPr>
            <a:normAutofit/>
          </a:bodyPr>
          <a:lstStyle/>
          <a:p>
            <a:pPr>
              <a:buNone/>
            </a:pPr>
            <a:r>
              <a:rPr lang="en-US" sz="3600" b="1" dirty="0">
                <a:solidFill>
                  <a:schemeClr val="bg1"/>
                </a:solidFill>
              </a:rPr>
              <a:t>5. Job 23:10  But he </a:t>
            </a:r>
            <a:r>
              <a:rPr lang="en-US" sz="3600" b="1" dirty="0" err="1">
                <a:solidFill>
                  <a:schemeClr val="bg1"/>
                </a:solidFill>
              </a:rPr>
              <a:t>knoweth</a:t>
            </a:r>
            <a:r>
              <a:rPr lang="en-US" sz="3600" b="1" dirty="0">
                <a:solidFill>
                  <a:schemeClr val="bg1"/>
                </a:solidFill>
              </a:rPr>
              <a:t> the way that I take: when he hath tried me, I shall come forth as gold.</a:t>
            </a:r>
          </a:p>
          <a:p>
            <a:pPr>
              <a:buNone/>
            </a:pPr>
            <a:endParaRPr lang="en-US" sz="36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Why do we go through trials?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1 Peter 1:6</a:t>
            </a:r>
          </a:p>
        </p:txBody>
      </p:sp>
      <p:sp>
        <p:nvSpPr>
          <p:cNvPr id="3" name="Content Placeholder 2"/>
          <p:cNvSpPr>
            <a:spLocks noGrp="1"/>
          </p:cNvSpPr>
          <p:nvPr>
            <p:ph idx="1"/>
          </p:nvPr>
        </p:nvSpPr>
        <p:spPr>
          <a:xfrm>
            <a:off x="1371600" y="1676400"/>
            <a:ext cx="6400800" cy="3429000"/>
          </a:xfrm>
        </p:spPr>
        <p:txBody>
          <a:bodyPr>
            <a:noAutofit/>
          </a:bodyPr>
          <a:lstStyle/>
          <a:p>
            <a:pPr indent="0" algn="ctr">
              <a:spcBef>
                <a:spcPts val="0"/>
              </a:spcBef>
              <a:buNone/>
            </a:pPr>
            <a:r>
              <a:rPr lang="en-US" sz="3600" b="1" dirty="0">
                <a:solidFill>
                  <a:schemeClr val="bg1"/>
                </a:solidFill>
              </a:rPr>
              <a:t>Wherein ye greatly rejoice, though now for a season, if need be, ye are in heaviness through manifold temptations: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1 Peter 1:7</a:t>
            </a:r>
          </a:p>
        </p:txBody>
      </p:sp>
      <p:sp>
        <p:nvSpPr>
          <p:cNvPr id="3" name="Content Placeholder 2"/>
          <p:cNvSpPr>
            <a:spLocks noGrp="1"/>
          </p:cNvSpPr>
          <p:nvPr>
            <p:ph idx="1"/>
          </p:nvPr>
        </p:nvSpPr>
        <p:spPr>
          <a:xfrm>
            <a:off x="1524000" y="1447800"/>
            <a:ext cx="6096000" cy="4572000"/>
          </a:xfrm>
        </p:spPr>
        <p:txBody>
          <a:bodyPr>
            <a:noAutofit/>
          </a:bodyPr>
          <a:lstStyle/>
          <a:p>
            <a:pPr indent="0" algn="ctr">
              <a:spcBef>
                <a:spcPts val="0"/>
              </a:spcBef>
              <a:buNone/>
            </a:pPr>
            <a:r>
              <a:rPr lang="en-US" sz="3600" b="1" baseline="30000" dirty="0">
                <a:solidFill>
                  <a:schemeClr val="bg1"/>
                </a:solidFill>
              </a:rPr>
              <a:t> </a:t>
            </a:r>
            <a:r>
              <a:rPr lang="en-US" sz="3600" b="1" dirty="0">
                <a:solidFill>
                  <a:schemeClr val="bg1"/>
                </a:solidFill>
              </a:rPr>
              <a:t>That the trial of your faith, being much more precious than of gold that </a:t>
            </a:r>
            <a:r>
              <a:rPr lang="en-US" sz="3600" b="1" dirty="0" err="1">
                <a:solidFill>
                  <a:schemeClr val="bg1"/>
                </a:solidFill>
              </a:rPr>
              <a:t>perisheth</a:t>
            </a:r>
            <a:r>
              <a:rPr lang="en-US" sz="3600" b="1" dirty="0">
                <a:solidFill>
                  <a:schemeClr val="bg1"/>
                </a:solidFill>
              </a:rPr>
              <a:t>, though it be tried with fire, might be found unto praise and </a:t>
            </a:r>
            <a:r>
              <a:rPr lang="en-US" sz="3600" b="1" dirty="0" err="1">
                <a:solidFill>
                  <a:schemeClr val="bg1"/>
                </a:solidFill>
              </a:rPr>
              <a:t>honour</a:t>
            </a:r>
            <a:r>
              <a:rPr lang="en-US" sz="3600" b="1" dirty="0">
                <a:solidFill>
                  <a:schemeClr val="bg1"/>
                </a:solidFill>
              </a:rPr>
              <a:t> and glory at the appearing of Jesus Christ: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solidFill>
                  <a:schemeClr val="bg1"/>
                </a:solidFill>
              </a:rPr>
              <a:t>1 Peter 1:8</a:t>
            </a:r>
          </a:p>
        </p:txBody>
      </p:sp>
      <p:sp>
        <p:nvSpPr>
          <p:cNvPr id="3" name="Content Placeholder 2"/>
          <p:cNvSpPr>
            <a:spLocks noGrp="1"/>
          </p:cNvSpPr>
          <p:nvPr>
            <p:ph idx="1"/>
          </p:nvPr>
        </p:nvSpPr>
        <p:spPr>
          <a:xfrm>
            <a:off x="1600200" y="1447800"/>
            <a:ext cx="6019800" cy="4572000"/>
          </a:xfrm>
        </p:spPr>
        <p:txBody>
          <a:bodyPr>
            <a:noAutofit/>
          </a:bodyPr>
          <a:lstStyle/>
          <a:p>
            <a:pPr indent="0">
              <a:spcBef>
                <a:spcPts val="0"/>
              </a:spcBef>
              <a:buNone/>
            </a:pPr>
            <a:r>
              <a:rPr lang="en-US" sz="3600" b="1" dirty="0">
                <a:solidFill>
                  <a:schemeClr val="bg1"/>
                </a:solidFill>
              </a:rPr>
              <a:t>Whom having not seen, ye love; in whom, though now ye see him not, yet believing, ye rejoice with joy unspeakable and full of glory: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6000" b="1" dirty="0">
                <a:solidFill>
                  <a:schemeClr val="bg1"/>
                </a:solidFill>
              </a:rPr>
              <a:t>The Refining of Silver</a:t>
            </a:r>
          </a:p>
        </p:txBody>
      </p:sp>
      <p:sp>
        <p:nvSpPr>
          <p:cNvPr id="3" name="Content Placeholder 2"/>
          <p:cNvSpPr>
            <a:spLocks noGrp="1"/>
          </p:cNvSpPr>
          <p:nvPr>
            <p:ph idx="1"/>
          </p:nvPr>
        </p:nvSpPr>
        <p:spPr>
          <a:xfrm>
            <a:off x="1524000" y="1600200"/>
            <a:ext cx="6629400" cy="4800600"/>
          </a:xfrm>
        </p:spPr>
        <p:txBody>
          <a:bodyPr>
            <a:normAutofit/>
          </a:bodyPr>
          <a:lstStyle/>
          <a:p>
            <a:pPr>
              <a:buNone/>
            </a:pPr>
            <a:r>
              <a:rPr lang="en-US" sz="3600" b="1" dirty="0">
                <a:solidFill>
                  <a:schemeClr val="bg1"/>
                </a:solidFill>
              </a:rPr>
              <a:t>1. The refiner breaks up the natural ore.</a:t>
            </a:r>
          </a:p>
          <a:p>
            <a:pPr>
              <a:buNone/>
            </a:pPr>
            <a:r>
              <a:rPr lang="en-US" sz="3600" b="1" dirty="0">
                <a:solidFill>
                  <a:schemeClr val="bg1"/>
                </a:solidFill>
              </a:rPr>
              <a:t>2. The refiner places unrefined silver into a crucible.</a:t>
            </a:r>
          </a:p>
          <a:p>
            <a:pPr>
              <a:buNone/>
            </a:pPr>
            <a:r>
              <a:rPr lang="en-US" sz="3600" b="1" dirty="0">
                <a:solidFill>
                  <a:schemeClr val="bg1"/>
                </a:solidFill>
              </a:rPr>
              <a:t>3.  The refiner places the crucible in the heated furnace to remove dross.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“How do you know when the process is finished?”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86600" cy="5029200"/>
          </a:xfrm>
        </p:spPr>
        <p:txBody>
          <a:bodyPr>
            <a:noAutofit/>
          </a:bodyPr>
          <a:lstStyle/>
          <a:p>
            <a:r>
              <a:rPr lang="en-US" sz="9600" b="1" dirty="0">
                <a:solidFill>
                  <a:srgbClr val="FFFF00"/>
                </a:solidFill>
              </a:rPr>
              <a:t>Look at your </a:t>
            </a:r>
            <a:r>
              <a:rPr lang="en-US" sz="11500" b="1" dirty="0">
                <a:solidFill>
                  <a:srgbClr val="FFFF00"/>
                </a:solidFill>
              </a:rPr>
              <a:t>Reflection!</a:t>
            </a:r>
            <a:endParaRPr lang="en-US" sz="9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Are all the impurities (dross) gone?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8000" b="1" dirty="0">
                <a:solidFill>
                  <a:schemeClr val="bg1"/>
                </a:solidFill>
              </a:rPr>
              <a:t>Are you 100% pure?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781800" cy="5181600"/>
          </a:xfrm>
        </p:spPr>
        <p:txBody>
          <a:bodyPr>
            <a:noAutofit/>
          </a:bodyPr>
          <a:lstStyle/>
          <a:p>
            <a:r>
              <a:rPr lang="en-US" sz="8000" b="1" dirty="0">
                <a:solidFill>
                  <a:schemeClr val="bg1"/>
                </a:solidFill>
              </a:rPr>
              <a:t>Are you 100%- without a doubt- </a:t>
            </a:r>
            <a:r>
              <a:rPr lang="en-US" sz="8000" b="1" dirty="0">
                <a:solidFill>
                  <a:srgbClr val="FFFF00"/>
                </a:solidFill>
              </a:rPr>
              <a:t>faithful</a:t>
            </a:r>
            <a:r>
              <a:rPr lang="en-US" sz="8000" b="1" dirty="0">
                <a:solidFill>
                  <a:schemeClr val="bg1"/>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400800" cy="5257800"/>
          </a:xfrm>
        </p:spPr>
        <p:txBody>
          <a:bodyPr>
            <a:noAutofit/>
          </a:bodyPr>
          <a:lstStyle/>
          <a:p>
            <a:r>
              <a:rPr lang="en-US" sz="19900" b="1" dirty="0">
                <a:solidFill>
                  <a:srgbClr val="FFFF00"/>
                </a:solidFill>
              </a:rPr>
              <a:t>JESUS</a:t>
            </a:r>
            <a:endParaRPr lang="en-US" sz="9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162800" cy="5257800"/>
          </a:xfrm>
        </p:spPr>
        <p:txBody>
          <a:bodyPr>
            <a:noAutofit/>
          </a:bodyPr>
          <a:lstStyle/>
          <a:p>
            <a:r>
              <a:rPr lang="en-US" sz="8000" b="1" dirty="0">
                <a:solidFill>
                  <a:schemeClr val="bg1"/>
                </a:solidFill>
              </a:rPr>
              <a:t>If not…</a:t>
            </a:r>
            <a:br>
              <a:rPr lang="en-US" sz="8000" b="1" dirty="0">
                <a:solidFill>
                  <a:schemeClr val="bg1"/>
                </a:solidFill>
              </a:rPr>
            </a:br>
            <a:r>
              <a:rPr lang="en-US" sz="5400" b="1" dirty="0">
                <a:solidFill>
                  <a:srgbClr val="FFFF00"/>
                </a:solidFill>
              </a:rPr>
              <a:t>1 John 1:9</a:t>
            </a:r>
            <a:br>
              <a:rPr lang="en-US" b="1" dirty="0">
                <a:solidFill>
                  <a:srgbClr val="FFFF00"/>
                </a:solidFill>
              </a:rPr>
            </a:br>
            <a:r>
              <a:rPr lang="en-US" b="1" dirty="0">
                <a:solidFill>
                  <a:srgbClr val="FFFF00"/>
                </a:solidFill>
              </a:rPr>
              <a:t>If we confess our sins, he is faithful and just to forgive us our sins, and to cleanse us from all unrighteousness.</a:t>
            </a:r>
            <a:endParaRPr lang="en-US" sz="8000" b="1"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172200" cy="4495800"/>
          </a:xfrm>
        </p:spPr>
        <p:txBody>
          <a:bodyPr>
            <a:noAutofit/>
          </a:bodyPr>
          <a:lstStyle/>
          <a:p>
            <a:r>
              <a:rPr lang="en-US" sz="9600" b="1" dirty="0">
                <a:solidFill>
                  <a:schemeClr val="bg1"/>
                </a:solidFill>
              </a:rPr>
              <a:t>Are you a Christian?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0" y="1752600"/>
            <a:ext cx="4096031" cy="3352800"/>
          </a:xfrm>
          <a:prstGeom prst="rect">
            <a:avLst/>
          </a:prstGeom>
        </p:spPr>
      </p:pic>
    </p:spTree>
    <p:extLst>
      <p:ext uri="{BB962C8B-B14F-4D97-AF65-F5344CB8AC3E}">
        <p14:creationId xmlns:p14="http://schemas.microsoft.com/office/powerpoint/2010/main" val="127818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7762"/>
            <a:ext cx="6096000" cy="4562475"/>
          </a:xfrm>
          <a:prstGeom prst="rect">
            <a:avLst/>
          </a:prstGeom>
        </p:spPr>
      </p:pic>
    </p:spTree>
    <p:extLst>
      <p:ext uri="{BB962C8B-B14F-4D97-AF65-F5344CB8AC3E}">
        <p14:creationId xmlns:p14="http://schemas.microsoft.com/office/powerpoint/2010/main" val="176585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371600"/>
            <a:ext cx="6333067" cy="3562350"/>
          </a:xfrm>
          <a:prstGeom prst="rect">
            <a:avLst/>
          </a:prstGeom>
        </p:spPr>
      </p:pic>
    </p:spTree>
    <p:extLst>
      <p:ext uri="{BB962C8B-B14F-4D97-AF65-F5344CB8AC3E}">
        <p14:creationId xmlns:p14="http://schemas.microsoft.com/office/powerpoint/2010/main" val="224438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The Refining of Silver</a:t>
            </a:r>
          </a:p>
        </p:txBody>
      </p:sp>
      <p:sp>
        <p:nvSpPr>
          <p:cNvPr id="3" name="Content Placeholder 2"/>
          <p:cNvSpPr>
            <a:spLocks noGrp="1"/>
          </p:cNvSpPr>
          <p:nvPr>
            <p:ph idx="1"/>
          </p:nvPr>
        </p:nvSpPr>
        <p:spPr>
          <a:xfrm>
            <a:off x="1828800" y="1752600"/>
            <a:ext cx="6248400" cy="4800600"/>
          </a:xfrm>
        </p:spPr>
        <p:txBody>
          <a:bodyPr>
            <a:normAutofit/>
          </a:bodyPr>
          <a:lstStyle/>
          <a:p>
            <a:pPr>
              <a:buNone/>
            </a:pPr>
            <a:r>
              <a:rPr lang="en-US" sz="3600" b="1" dirty="0">
                <a:solidFill>
                  <a:schemeClr val="bg1"/>
                </a:solidFill>
              </a:rPr>
              <a:t>4. The refiner raises the temperature to higher degrees.</a:t>
            </a:r>
          </a:p>
          <a:p>
            <a:pPr>
              <a:buNone/>
            </a:pPr>
            <a:r>
              <a:rPr lang="en-US" sz="3600" b="1" dirty="0">
                <a:solidFill>
                  <a:schemeClr val="bg1"/>
                </a:solidFill>
              </a:rPr>
              <a:t>5. The refiner continues to remove the impurities until the silver is pure.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a:solidFill>
                  <a:schemeClr val="bg1"/>
                </a:solidFill>
              </a:rPr>
              <a:t>The Refiner’s Job</a:t>
            </a:r>
          </a:p>
        </p:txBody>
      </p:sp>
      <p:sp>
        <p:nvSpPr>
          <p:cNvPr id="3" name="Content Placeholder 2"/>
          <p:cNvSpPr>
            <a:spLocks noGrp="1"/>
          </p:cNvSpPr>
          <p:nvPr>
            <p:ph idx="1"/>
          </p:nvPr>
        </p:nvSpPr>
        <p:spPr>
          <a:xfrm>
            <a:off x="1447800" y="1981200"/>
            <a:ext cx="6400800" cy="3657600"/>
          </a:xfrm>
        </p:spPr>
        <p:txBody>
          <a:bodyPr>
            <a:normAutofit/>
          </a:bodyPr>
          <a:lstStyle/>
          <a:p>
            <a:pPr marL="0" indent="0">
              <a:buNone/>
            </a:pPr>
            <a:r>
              <a:rPr lang="en-US" sz="3600" b="1" dirty="0">
                <a:solidFill>
                  <a:schemeClr val="bg1"/>
                </a:solidFill>
              </a:rPr>
              <a:t>“Oh, yes ma’am.  I must sit and watch the furnace constantly, for, if the time necessary for refining is exceeded in the slightest degree, the silver will be injured.”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6000" b="1" dirty="0">
                <a:solidFill>
                  <a:schemeClr val="bg1"/>
                </a:solidFill>
              </a:rPr>
              <a:t>Malachi 3:3</a:t>
            </a:r>
          </a:p>
        </p:txBody>
      </p:sp>
      <p:sp>
        <p:nvSpPr>
          <p:cNvPr id="3" name="Content Placeholder 2"/>
          <p:cNvSpPr>
            <a:spLocks noGrp="1"/>
          </p:cNvSpPr>
          <p:nvPr>
            <p:ph idx="1"/>
          </p:nvPr>
        </p:nvSpPr>
        <p:spPr>
          <a:xfrm>
            <a:off x="1676400" y="1905000"/>
            <a:ext cx="6172200" cy="4419600"/>
          </a:xfrm>
        </p:spPr>
        <p:txBody>
          <a:bodyPr>
            <a:normAutofit/>
          </a:bodyPr>
          <a:lstStyle/>
          <a:p>
            <a:pPr marL="0" indent="0">
              <a:buNone/>
            </a:pPr>
            <a:r>
              <a:rPr lang="en-US" sz="3600" b="1" dirty="0">
                <a:solidFill>
                  <a:schemeClr val="bg1"/>
                </a:solidFill>
              </a:rPr>
              <a:t>3 And he shall sit as a refiner and purifier of silver: and he shall purify the sons of Levi, and purge them as gold and silver, that they may offer unto the Lord an offering in righteousness.</a:t>
            </a:r>
          </a:p>
          <a:p>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1098</Words>
  <Application>Microsoft Office PowerPoint</Application>
  <PresentationFormat>On-screen Show (4:3)</PresentationFormat>
  <Paragraphs>201</Paragraphs>
  <Slides>37</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Tried by Fire</vt:lpstr>
      <vt:lpstr>Malachi 3:3</vt:lpstr>
      <vt:lpstr>The Refining of Silver</vt:lpstr>
      <vt:lpstr>PowerPoint Presentation</vt:lpstr>
      <vt:lpstr>PowerPoint Presentation</vt:lpstr>
      <vt:lpstr>PowerPoint Presentation</vt:lpstr>
      <vt:lpstr>The Refining of Silver</vt:lpstr>
      <vt:lpstr>The Refiner’s Job</vt:lpstr>
      <vt:lpstr>Malachi 3:3</vt:lpstr>
      <vt:lpstr>“How do you know when the process is finished?”</vt:lpstr>
      <vt:lpstr>His Response</vt:lpstr>
      <vt:lpstr>PowerPoint Presentation</vt:lpstr>
      <vt:lpstr>How does this apply to me?</vt:lpstr>
      <vt:lpstr>Why do we go through trials?</vt:lpstr>
      <vt:lpstr>Why does bad things happen to good people?</vt:lpstr>
      <vt:lpstr>The Lesson</vt:lpstr>
      <vt:lpstr>Romans 8:28-29</vt:lpstr>
      <vt:lpstr>His Goal</vt:lpstr>
      <vt:lpstr>1 Peter 4:12-13</vt:lpstr>
      <vt:lpstr>So how do we become like Him?</vt:lpstr>
      <vt:lpstr>The Refining of Us</vt:lpstr>
      <vt:lpstr>The Refining of Us</vt:lpstr>
      <vt:lpstr>The Refining of Us</vt:lpstr>
      <vt:lpstr>The Refining of Us</vt:lpstr>
      <vt:lpstr>The Refining of Us</vt:lpstr>
      <vt:lpstr>Why do we go through trials?</vt:lpstr>
      <vt:lpstr>1 Peter 1:6</vt:lpstr>
      <vt:lpstr>1 Peter 1:7</vt:lpstr>
      <vt:lpstr>1 Peter 1:8</vt:lpstr>
      <vt:lpstr>“How do you know when the process is finished?”</vt:lpstr>
      <vt:lpstr>Look at your Reflection!</vt:lpstr>
      <vt:lpstr>Are all the impurities (dross) gone?</vt:lpstr>
      <vt:lpstr>Are you 100% pure?</vt:lpstr>
      <vt:lpstr>Are you 100%- without a doubt- faithful?</vt:lpstr>
      <vt:lpstr>JESUS</vt:lpstr>
      <vt:lpstr>If not… 1 John 1:9 If we confess our sins, he is faithful and just to forgive us our sins, and to cleanse us from all unrighteousness.</vt:lpstr>
      <vt:lpstr>Are you a Christian?</vt:lpstr>
    </vt:vector>
  </TitlesOfParts>
  <Company>Athens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Tried by Fire</dc:title>
  <dc:creator>Matt</dc:creator>
  <cp:lastModifiedBy>Auditorium</cp:lastModifiedBy>
  <cp:revision>34</cp:revision>
  <dcterms:created xsi:type="dcterms:W3CDTF">2016-11-26T13:40:37Z</dcterms:created>
  <dcterms:modified xsi:type="dcterms:W3CDTF">2016-11-27T21:55:09Z</dcterms:modified>
</cp:coreProperties>
</file>