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9"/>
  </p:notesMasterIdLst>
  <p:sldIdLst>
    <p:sldId id="256" r:id="rId2"/>
    <p:sldId id="297" r:id="rId3"/>
    <p:sldId id="285" r:id="rId4"/>
    <p:sldId id="287" r:id="rId5"/>
    <p:sldId id="309" r:id="rId6"/>
    <p:sldId id="311" r:id="rId7"/>
    <p:sldId id="299" r:id="rId8"/>
    <p:sldId id="286" r:id="rId9"/>
    <p:sldId id="298" r:id="rId10"/>
    <p:sldId id="301" r:id="rId11"/>
    <p:sldId id="324" r:id="rId12"/>
    <p:sldId id="305" r:id="rId13"/>
    <p:sldId id="323" r:id="rId14"/>
    <p:sldId id="302" r:id="rId15"/>
    <p:sldId id="322" r:id="rId16"/>
    <p:sldId id="327" r:id="rId17"/>
    <p:sldId id="315" r:id="rId18"/>
    <p:sldId id="310" r:id="rId19"/>
    <p:sldId id="325" r:id="rId20"/>
    <p:sldId id="288" r:id="rId21"/>
    <p:sldId id="314" r:id="rId22"/>
    <p:sldId id="300" r:id="rId23"/>
    <p:sldId id="318" r:id="rId24"/>
    <p:sldId id="289" r:id="rId25"/>
    <p:sldId id="326" r:id="rId26"/>
    <p:sldId id="294"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2E68"/>
    <a:srgbClr val="ACD433"/>
    <a:srgbClr val="0D356F"/>
    <a:srgbClr val="B71E42"/>
    <a:srgbClr val="1D2C42"/>
    <a:srgbClr val="01002C"/>
    <a:srgbClr val="3F3F3F"/>
    <a:srgbClr val="5A5A5A"/>
    <a:srgbClr val="3897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3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2825-8EA1-485E-B2B3-6D78CF76255E}" type="datetimeFigureOut">
              <a:rPr lang="en-US" smtClean="0"/>
              <a:t>6/14/2018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E9548-FFEE-48FA-B58C-0FA2225B3AEB}" type="slidenum">
              <a:rPr lang="en-US" smtClean="0"/>
              <a:t>‹#›</a:t>
            </a:fld>
            <a:endParaRPr lang="en-US"/>
          </a:p>
        </p:txBody>
      </p:sp>
    </p:spTree>
    <p:extLst>
      <p:ext uri="{BB962C8B-B14F-4D97-AF65-F5344CB8AC3E}">
        <p14:creationId xmlns:p14="http://schemas.microsoft.com/office/powerpoint/2010/main" val="185089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F462-0EC6-4425-A0E6-7BBFCD06648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B22F08E-39C0-4970-A5C4-C1C8F9957CF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4C16F55-094D-4003-B2C8-9089FC216E69}"/>
              </a:ext>
            </a:extLst>
          </p:cNvPr>
          <p:cNvSpPr>
            <a:spLocks noGrp="1"/>
          </p:cNvSpPr>
          <p:nvPr>
            <p:ph type="dt" sz="half" idx="10"/>
          </p:nvPr>
        </p:nvSpPr>
        <p:spPr/>
        <p:txBody>
          <a:bodyPr/>
          <a:lstStyle/>
          <a:p>
            <a:fld id="{0441C0B3-E21D-442A-ACA3-09A00A938B34}" type="datetime1">
              <a:rPr lang="en-US" smtClean="0"/>
              <a:t>6/14/2018</a:t>
            </a:fld>
            <a:endParaRPr lang="en-US"/>
          </a:p>
        </p:txBody>
      </p:sp>
      <p:sp>
        <p:nvSpPr>
          <p:cNvPr id="5" name="Footer Placeholder 4">
            <a:extLst>
              <a:ext uri="{FF2B5EF4-FFF2-40B4-BE49-F238E27FC236}">
                <a16:creationId xmlns:a16="http://schemas.microsoft.com/office/drawing/2014/main" id="{FED95A8A-63A9-46CF-8153-ADC265E0D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A0A75-A9E7-49BF-BD07-A8B695396F08}"/>
              </a:ext>
            </a:extLst>
          </p:cNvPr>
          <p:cNvSpPr>
            <a:spLocks noGrp="1"/>
          </p:cNvSpPr>
          <p:nvPr>
            <p:ph type="sldNum" sz="quarter" idx="12"/>
          </p:nvPr>
        </p:nvSpPr>
        <p:spPr/>
        <p:txBody>
          <a:bodyPr/>
          <a:lstStyle/>
          <a:p>
            <a:fld id="{F9FC0DFB-2F5A-B040-99F3-7606BEB8FB84}" type="slidenum">
              <a:rPr lang="en-US" smtClean="0"/>
              <a:t>‹#›</a:t>
            </a:fld>
            <a:endParaRPr lang="en-US"/>
          </a:p>
        </p:txBody>
      </p:sp>
    </p:spTree>
    <p:extLst>
      <p:ext uri="{BB962C8B-B14F-4D97-AF65-F5344CB8AC3E}">
        <p14:creationId xmlns:p14="http://schemas.microsoft.com/office/powerpoint/2010/main" val="308718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DC78-7DFB-479A-8055-E509D78E53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55E0C1-3B51-4309-9973-8768E4CBD3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18B1F-3607-4E3E-ABF3-2692508BF5A3}"/>
              </a:ext>
            </a:extLst>
          </p:cNvPr>
          <p:cNvSpPr>
            <a:spLocks noGrp="1"/>
          </p:cNvSpPr>
          <p:nvPr>
            <p:ph type="dt" sz="half" idx="10"/>
          </p:nvPr>
        </p:nvSpPr>
        <p:spPr/>
        <p:txBody>
          <a:bodyPr/>
          <a:lstStyle/>
          <a:p>
            <a:fld id="{B7FF31A0-6B35-4EF3-AF63-2238A2584134}" type="datetime1">
              <a:rPr lang="en-US" smtClean="0"/>
              <a:t>6/14/2018</a:t>
            </a:fld>
            <a:endParaRPr lang="en-US"/>
          </a:p>
        </p:txBody>
      </p:sp>
      <p:sp>
        <p:nvSpPr>
          <p:cNvPr id="5" name="Footer Placeholder 4">
            <a:extLst>
              <a:ext uri="{FF2B5EF4-FFF2-40B4-BE49-F238E27FC236}">
                <a16:creationId xmlns:a16="http://schemas.microsoft.com/office/drawing/2014/main" id="{336B4C51-AD39-462E-818C-A2B72EACA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04ACE-C546-4237-BF09-3A57BAD22364}"/>
              </a:ext>
            </a:extLst>
          </p:cNvPr>
          <p:cNvSpPr>
            <a:spLocks noGrp="1"/>
          </p:cNvSpPr>
          <p:nvPr>
            <p:ph type="sldNum" sz="quarter" idx="12"/>
          </p:nvPr>
        </p:nvSpPr>
        <p:spPr/>
        <p:txBody>
          <a:bodyPr/>
          <a:lstStyle/>
          <a:p>
            <a:fld id="{F9FC0DFB-2F5A-B040-99F3-7606BEB8FB84}" type="slidenum">
              <a:rPr lang="en-US" smtClean="0"/>
              <a:t>‹#›</a:t>
            </a:fld>
            <a:endParaRPr lang="en-US"/>
          </a:p>
        </p:txBody>
      </p:sp>
    </p:spTree>
    <p:extLst>
      <p:ext uri="{BB962C8B-B14F-4D97-AF65-F5344CB8AC3E}">
        <p14:creationId xmlns:p14="http://schemas.microsoft.com/office/powerpoint/2010/main" val="219300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A7EC73-76BD-400B-8ACC-4BB11F55E41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5C163C-C269-4FAF-9D61-4BAB768B448C}"/>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BBB57-B21E-4CA7-8695-590E59CF062B}"/>
              </a:ext>
            </a:extLst>
          </p:cNvPr>
          <p:cNvSpPr>
            <a:spLocks noGrp="1"/>
          </p:cNvSpPr>
          <p:nvPr>
            <p:ph type="dt" sz="half" idx="10"/>
          </p:nvPr>
        </p:nvSpPr>
        <p:spPr/>
        <p:txBody>
          <a:bodyPr/>
          <a:lstStyle/>
          <a:p>
            <a:fld id="{74706DD8-79F6-4705-9E92-443B271FD3A1}" type="datetime1">
              <a:rPr lang="en-US" smtClean="0"/>
              <a:t>6/14/2018</a:t>
            </a:fld>
            <a:endParaRPr lang="en-US"/>
          </a:p>
        </p:txBody>
      </p:sp>
      <p:sp>
        <p:nvSpPr>
          <p:cNvPr id="5" name="Footer Placeholder 4">
            <a:extLst>
              <a:ext uri="{FF2B5EF4-FFF2-40B4-BE49-F238E27FC236}">
                <a16:creationId xmlns:a16="http://schemas.microsoft.com/office/drawing/2014/main" id="{B9BE2558-DB01-4B22-BE79-3D88A50C6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9870C-D9FF-407B-A85B-A59F3244ECD4}"/>
              </a:ext>
            </a:extLst>
          </p:cNvPr>
          <p:cNvSpPr>
            <a:spLocks noGrp="1"/>
          </p:cNvSpPr>
          <p:nvPr>
            <p:ph type="sldNum" sz="quarter" idx="12"/>
          </p:nvPr>
        </p:nvSpPr>
        <p:spPr/>
        <p:txBody>
          <a:bodyPr/>
          <a:lstStyle/>
          <a:p>
            <a:fld id="{F9FC0DFB-2F5A-B040-99F3-7606BEB8FB84}" type="slidenum">
              <a:rPr lang="en-US" smtClean="0"/>
              <a:t>‹#›</a:t>
            </a:fld>
            <a:endParaRPr lang="en-US"/>
          </a:p>
        </p:txBody>
      </p:sp>
    </p:spTree>
    <p:extLst>
      <p:ext uri="{BB962C8B-B14F-4D97-AF65-F5344CB8AC3E}">
        <p14:creationId xmlns:p14="http://schemas.microsoft.com/office/powerpoint/2010/main" val="310080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0D4C-5554-4057-8F15-D22B43BCFE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0B7B16-BF6D-4291-8A09-B71AD7F2E1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DC9C6-6341-4258-8B3E-DD757CC5F942}"/>
              </a:ext>
            </a:extLst>
          </p:cNvPr>
          <p:cNvSpPr>
            <a:spLocks noGrp="1"/>
          </p:cNvSpPr>
          <p:nvPr>
            <p:ph type="dt" sz="half" idx="10"/>
          </p:nvPr>
        </p:nvSpPr>
        <p:spPr/>
        <p:txBody>
          <a:bodyPr/>
          <a:lstStyle/>
          <a:p>
            <a:fld id="{97943A14-34D0-499C-B469-51C8DA47D5EF}" type="datetime1">
              <a:rPr lang="en-US" smtClean="0"/>
              <a:t>6/14/2018</a:t>
            </a:fld>
            <a:endParaRPr lang="en-US"/>
          </a:p>
        </p:txBody>
      </p:sp>
      <p:sp>
        <p:nvSpPr>
          <p:cNvPr id="5" name="Footer Placeholder 4">
            <a:extLst>
              <a:ext uri="{FF2B5EF4-FFF2-40B4-BE49-F238E27FC236}">
                <a16:creationId xmlns:a16="http://schemas.microsoft.com/office/drawing/2014/main" id="{A506CA4E-BDD5-4AC0-8E28-6A1137733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A760C-3EDB-4E97-92CA-642922A3E307}"/>
              </a:ext>
            </a:extLst>
          </p:cNvPr>
          <p:cNvSpPr>
            <a:spLocks noGrp="1"/>
          </p:cNvSpPr>
          <p:nvPr>
            <p:ph type="sldNum" sz="quarter" idx="12"/>
          </p:nvPr>
        </p:nvSpPr>
        <p:spPr/>
        <p:txBody>
          <a:bodyPr/>
          <a:lstStyle/>
          <a:p>
            <a:fld id="{F9FC0DFB-2F5A-B040-99F3-7606BEB8FB84}" type="slidenum">
              <a:rPr lang="en-US" smtClean="0"/>
              <a:t>‹#›</a:t>
            </a:fld>
            <a:endParaRPr lang="en-US"/>
          </a:p>
        </p:txBody>
      </p:sp>
    </p:spTree>
    <p:extLst>
      <p:ext uri="{BB962C8B-B14F-4D97-AF65-F5344CB8AC3E}">
        <p14:creationId xmlns:p14="http://schemas.microsoft.com/office/powerpoint/2010/main" val="384634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CEAA-F61C-4CFD-993E-FB8E4AE0CEB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8973500-E400-4CC2-A37A-8F0CD297E1B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5CFBE3-A97B-40CC-ADD7-C22B6ED60C64}"/>
              </a:ext>
            </a:extLst>
          </p:cNvPr>
          <p:cNvSpPr>
            <a:spLocks noGrp="1"/>
          </p:cNvSpPr>
          <p:nvPr>
            <p:ph type="dt" sz="half" idx="10"/>
          </p:nvPr>
        </p:nvSpPr>
        <p:spPr/>
        <p:txBody>
          <a:bodyPr/>
          <a:lstStyle/>
          <a:p>
            <a:fld id="{BC9893E0-2BC9-4573-8AA4-3FE5CE2D8853}" type="datetime1">
              <a:rPr lang="en-US" smtClean="0"/>
              <a:t>6/14/2018</a:t>
            </a:fld>
            <a:endParaRPr lang="en-US"/>
          </a:p>
        </p:txBody>
      </p:sp>
      <p:sp>
        <p:nvSpPr>
          <p:cNvPr id="5" name="Footer Placeholder 4">
            <a:extLst>
              <a:ext uri="{FF2B5EF4-FFF2-40B4-BE49-F238E27FC236}">
                <a16:creationId xmlns:a16="http://schemas.microsoft.com/office/drawing/2014/main" id="{1653E5BE-2FE7-4227-8043-C9342E42F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893AC-4D5D-4F37-9C6A-E5E779BBB328}"/>
              </a:ext>
            </a:extLst>
          </p:cNvPr>
          <p:cNvSpPr>
            <a:spLocks noGrp="1"/>
          </p:cNvSpPr>
          <p:nvPr>
            <p:ph type="sldNum" sz="quarter" idx="12"/>
          </p:nvPr>
        </p:nvSpPr>
        <p:spPr/>
        <p:txBody>
          <a:bodyPr/>
          <a:lstStyle/>
          <a:p>
            <a:fld id="{F9FC0DFB-2F5A-B040-99F3-7606BEB8FB84}" type="slidenum">
              <a:rPr lang="en-US" smtClean="0"/>
              <a:t>‹#›</a:t>
            </a:fld>
            <a:endParaRPr lang="en-US"/>
          </a:p>
        </p:txBody>
      </p:sp>
    </p:spTree>
    <p:extLst>
      <p:ext uri="{BB962C8B-B14F-4D97-AF65-F5344CB8AC3E}">
        <p14:creationId xmlns:p14="http://schemas.microsoft.com/office/powerpoint/2010/main" val="252694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C2960-A051-452D-951B-CFCD0F6DE7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E40E-57C4-4080-A62E-0175DFE1487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BDAE55-C586-4D3D-81D8-5C667194CD0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1C2715-5B34-44BA-9AB2-0D881D883DFA}"/>
              </a:ext>
            </a:extLst>
          </p:cNvPr>
          <p:cNvSpPr>
            <a:spLocks noGrp="1"/>
          </p:cNvSpPr>
          <p:nvPr>
            <p:ph type="dt" sz="half" idx="10"/>
          </p:nvPr>
        </p:nvSpPr>
        <p:spPr/>
        <p:txBody>
          <a:bodyPr/>
          <a:lstStyle/>
          <a:p>
            <a:fld id="{0EC646FF-DA37-4251-82C5-BD827FE301A4}" type="datetime1">
              <a:rPr lang="en-US" smtClean="0"/>
              <a:t>6/14/2018</a:t>
            </a:fld>
            <a:endParaRPr lang="en-US"/>
          </a:p>
        </p:txBody>
      </p:sp>
      <p:sp>
        <p:nvSpPr>
          <p:cNvPr id="6" name="Footer Placeholder 5">
            <a:extLst>
              <a:ext uri="{FF2B5EF4-FFF2-40B4-BE49-F238E27FC236}">
                <a16:creationId xmlns:a16="http://schemas.microsoft.com/office/drawing/2014/main" id="{294A7448-C442-4425-B7DA-2C8E16BE5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014D81-CAEA-4DFD-B225-0506A30DCD57}"/>
              </a:ext>
            </a:extLst>
          </p:cNvPr>
          <p:cNvSpPr>
            <a:spLocks noGrp="1"/>
          </p:cNvSpPr>
          <p:nvPr>
            <p:ph type="sldNum" sz="quarter" idx="12"/>
          </p:nvPr>
        </p:nvSpPr>
        <p:spPr/>
        <p:txBody>
          <a:bodyPr/>
          <a:lstStyle/>
          <a:p>
            <a:fld id="{F9FC0DFB-2F5A-B040-99F3-7606BEB8FB84}" type="slidenum">
              <a:rPr lang="en-US" smtClean="0"/>
              <a:t>‹#›</a:t>
            </a:fld>
            <a:endParaRPr lang="en-US"/>
          </a:p>
        </p:txBody>
      </p:sp>
    </p:spTree>
    <p:extLst>
      <p:ext uri="{BB962C8B-B14F-4D97-AF65-F5344CB8AC3E}">
        <p14:creationId xmlns:p14="http://schemas.microsoft.com/office/powerpoint/2010/main" val="51467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F0247-CAC1-4F08-95B1-82CCF7BE04F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819B4F-3357-47E0-91FB-CD09A0D42EC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57AF8ED-1B4A-4B2A-B4E2-EAA98A1482F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3519C-121C-4AE3-9CF2-D934574C571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02BB3E0-FDD5-458D-A55A-5B1B6A056EF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4356C9-B660-46B8-B613-0A5053972F4D}"/>
              </a:ext>
            </a:extLst>
          </p:cNvPr>
          <p:cNvSpPr>
            <a:spLocks noGrp="1"/>
          </p:cNvSpPr>
          <p:nvPr>
            <p:ph type="dt" sz="half" idx="10"/>
          </p:nvPr>
        </p:nvSpPr>
        <p:spPr/>
        <p:txBody>
          <a:bodyPr/>
          <a:lstStyle/>
          <a:p>
            <a:fld id="{298E3866-3F3B-4010-9AA1-048309C65A00}" type="datetime1">
              <a:rPr lang="en-US" smtClean="0"/>
              <a:t>6/14/2018</a:t>
            </a:fld>
            <a:endParaRPr lang="en-US"/>
          </a:p>
        </p:txBody>
      </p:sp>
      <p:sp>
        <p:nvSpPr>
          <p:cNvPr id="8" name="Footer Placeholder 7">
            <a:extLst>
              <a:ext uri="{FF2B5EF4-FFF2-40B4-BE49-F238E27FC236}">
                <a16:creationId xmlns:a16="http://schemas.microsoft.com/office/drawing/2014/main" id="{193B219C-6B66-4EA4-9842-916BE0FACA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8F82C2-D922-4FB0-8642-6C3D2569AAFB}"/>
              </a:ext>
            </a:extLst>
          </p:cNvPr>
          <p:cNvSpPr>
            <a:spLocks noGrp="1"/>
          </p:cNvSpPr>
          <p:nvPr>
            <p:ph type="sldNum" sz="quarter" idx="12"/>
          </p:nvPr>
        </p:nvSpPr>
        <p:spPr/>
        <p:txBody>
          <a:bodyPr/>
          <a:lstStyle/>
          <a:p>
            <a:fld id="{F9FC0DFB-2F5A-B040-99F3-7606BEB8FB84}" type="slidenum">
              <a:rPr lang="en-US" smtClean="0"/>
              <a:t>‹#›</a:t>
            </a:fld>
            <a:endParaRPr lang="en-US"/>
          </a:p>
        </p:txBody>
      </p:sp>
    </p:spTree>
    <p:extLst>
      <p:ext uri="{BB962C8B-B14F-4D97-AF65-F5344CB8AC3E}">
        <p14:creationId xmlns:p14="http://schemas.microsoft.com/office/powerpoint/2010/main" val="321737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77B2-7020-48A4-9EF2-0D4C54E3CF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13F770-D53A-48C5-96EF-F3C2FD4B722C}"/>
              </a:ext>
            </a:extLst>
          </p:cNvPr>
          <p:cNvSpPr>
            <a:spLocks noGrp="1"/>
          </p:cNvSpPr>
          <p:nvPr>
            <p:ph type="dt" sz="half" idx="10"/>
          </p:nvPr>
        </p:nvSpPr>
        <p:spPr/>
        <p:txBody>
          <a:bodyPr/>
          <a:lstStyle/>
          <a:p>
            <a:fld id="{27D5B12F-4B7E-4AC8-8DA9-886D0489B4B6}" type="datetime1">
              <a:rPr lang="en-US" smtClean="0"/>
              <a:t>6/14/2018</a:t>
            </a:fld>
            <a:endParaRPr lang="en-US"/>
          </a:p>
        </p:txBody>
      </p:sp>
      <p:sp>
        <p:nvSpPr>
          <p:cNvPr id="4" name="Footer Placeholder 3">
            <a:extLst>
              <a:ext uri="{FF2B5EF4-FFF2-40B4-BE49-F238E27FC236}">
                <a16:creationId xmlns:a16="http://schemas.microsoft.com/office/drawing/2014/main" id="{6B7E38DB-1032-4689-A25B-B7AB2F1CD1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4D46D5-B1F9-4315-8E90-33E430EA8893}"/>
              </a:ext>
            </a:extLst>
          </p:cNvPr>
          <p:cNvSpPr>
            <a:spLocks noGrp="1"/>
          </p:cNvSpPr>
          <p:nvPr>
            <p:ph type="sldNum" sz="quarter" idx="12"/>
          </p:nvPr>
        </p:nvSpPr>
        <p:spPr/>
        <p:txBody>
          <a:bodyPr/>
          <a:lstStyle/>
          <a:p>
            <a:fld id="{F9FC0DFB-2F5A-B040-99F3-7606BEB8FB84}" type="slidenum">
              <a:rPr lang="en-US" smtClean="0"/>
              <a:t>‹#›</a:t>
            </a:fld>
            <a:endParaRPr lang="en-US"/>
          </a:p>
        </p:txBody>
      </p:sp>
    </p:spTree>
    <p:extLst>
      <p:ext uri="{BB962C8B-B14F-4D97-AF65-F5344CB8AC3E}">
        <p14:creationId xmlns:p14="http://schemas.microsoft.com/office/powerpoint/2010/main" val="292114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19839-E378-47ED-A1C7-EED24834DD15}"/>
              </a:ext>
            </a:extLst>
          </p:cNvPr>
          <p:cNvSpPr>
            <a:spLocks noGrp="1"/>
          </p:cNvSpPr>
          <p:nvPr>
            <p:ph type="dt" sz="half" idx="10"/>
          </p:nvPr>
        </p:nvSpPr>
        <p:spPr/>
        <p:txBody>
          <a:bodyPr/>
          <a:lstStyle/>
          <a:p>
            <a:fld id="{1F736862-D6D9-4D61-BA7B-438831984515}" type="datetime1">
              <a:rPr lang="en-US" smtClean="0"/>
              <a:t>6/14/2018</a:t>
            </a:fld>
            <a:endParaRPr lang="en-US"/>
          </a:p>
        </p:txBody>
      </p:sp>
      <p:sp>
        <p:nvSpPr>
          <p:cNvPr id="3" name="Footer Placeholder 2">
            <a:extLst>
              <a:ext uri="{FF2B5EF4-FFF2-40B4-BE49-F238E27FC236}">
                <a16:creationId xmlns:a16="http://schemas.microsoft.com/office/drawing/2014/main" id="{4CE8A5E7-A747-4958-BA0C-A9277EB88C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776784-27BC-4567-A173-C19491CF1187}"/>
              </a:ext>
            </a:extLst>
          </p:cNvPr>
          <p:cNvSpPr>
            <a:spLocks noGrp="1"/>
          </p:cNvSpPr>
          <p:nvPr>
            <p:ph type="sldNum" sz="quarter" idx="12"/>
          </p:nvPr>
        </p:nvSpPr>
        <p:spPr/>
        <p:txBody>
          <a:bodyPr/>
          <a:lstStyle/>
          <a:p>
            <a:fld id="{F9FC0DFB-2F5A-B040-99F3-7606BEB8FB84}" type="slidenum">
              <a:rPr lang="en-US" smtClean="0"/>
              <a:t>‹#›</a:t>
            </a:fld>
            <a:endParaRPr lang="en-US"/>
          </a:p>
        </p:txBody>
      </p:sp>
    </p:spTree>
    <p:extLst>
      <p:ext uri="{BB962C8B-B14F-4D97-AF65-F5344CB8AC3E}">
        <p14:creationId xmlns:p14="http://schemas.microsoft.com/office/powerpoint/2010/main" val="249088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B4CDD-08B1-4A49-9A90-8E894677FDB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AF23A41-51B1-49C4-9628-E0889A8CB7D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5B1E98-1357-4103-9034-7AA5A0C929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F18D11D-0265-46AC-9C7D-31E3C4468FA8}"/>
              </a:ext>
            </a:extLst>
          </p:cNvPr>
          <p:cNvSpPr>
            <a:spLocks noGrp="1"/>
          </p:cNvSpPr>
          <p:nvPr>
            <p:ph type="dt" sz="half" idx="10"/>
          </p:nvPr>
        </p:nvSpPr>
        <p:spPr/>
        <p:txBody>
          <a:bodyPr/>
          <a:lstStyle/>
          <a:p>
            <a:fld id="{990E2CB2-4E53-4409-BEB4-648045B656BF}" type="datetime1">
              <a:rPr lang="en-US" smtClean="0"/>
              <a:t>6/14/2018</a:t>
            </a:fld>
            <a:endParaRPr lang="en-US"/>
          </a:p>
        </p:txBody>
      </p:sp>
      <p:sp>
        <p:nvSpPr>
          <p:cNvPr id="6" name="Footer Placeholder 5">
            <a:extLst>
              <a:ext uri="{FF2B5EF4-FFF2-40B4-BE49-F238E27FC236}">
                <a16:creationId xmlns:a16="http://schemas.microsoft.com/office/drawing/2014/main" id="{408E82FD-67CA-4AAD-A972-57FDD7410E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F4F61D-1B3C-4903-A753-9E0E607255DF}"/>
              </a:ext>
            </a:extLst>
          </p:cNvPr>
          <p:cNvSpPr>
            <a:spLocks noGrp="1"/>
          </p:cNvSpPr>
          <p:nvPr>
            <p:ph type="sldNum" sz="quarter" idx="12"/>
          </p:nvPr>
        </p:nvSpPr>
        <p:spPr/>
        <p:txBody>
          <a:bodyPr/>
          <a:lstStyle/>
          <a:p>
            <a:fld id="{F9FC0DFB-2F5A-B040-99F3-7606BEB8FB84}" type="slidenum">
              <a:rPr lang="en-US" smtClean="0"/>
              <a:t>‹#›</a:t>
            </a:fld>
            <a:endParaRPr lang="en-US"/>
          </a:p>
        </p:txBody>
      </p:sp>
    </p:spTree>
    <p:extLst>
      <p:ext uri="{BB962C8B-B14F-4D97-AF65-F5344CB8AC3E}">
        <p14:creationId xmlns:p14="http://schemas.microsoft.com/office/powerpoint/2010/main" val="2347482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68E5-626D-464B-B2E6-06C341FA08B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3695FCB-62D2-457C-8EE5-87F090A2FF8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FCE6F46-5CB3-4BBA-912A-B02F82D212C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3106B9A-CF6C-4410-8B01-003605DFF9BB}"/>
              </a:ext>
            </a:extLst>
          </p:cNvPr>
          <p:cNvSpPr>
            <a:spLocks noGrp="1"/>
          </p:cNvSpPr>
          <p:nvPr>
            <p:ph type="dt" sz="half" idx="10"/>
          </p:nvPr>
        </p:nvSpPr>
        <p:spPr/>
        <p:txBody>
          <a:bodyPr/>
          <a:lstStyle/>
          <a:p>
            <a:fld id="{94C8C2E6-60B8-48A4-9CF1-F273EB73F547}" type="datetime1">
              <a:rPr lang="en-US" smtClean="0"/>
              <a:t>6/14/2018</a:t>
            </a:fld>
            <a:endParaRPr lang="en-US"/>
          </a:p>
        </p:txBody>
      </p:sp>
      <p:sp>
        <p:nvSpPr>
          <p:cNvPr id="6" name="Footer Placeholder 5">
            <a:extLst>
              <a:ext uri="{FF2B5EF4-FFF2-40B4-BE49-F238E27FC236}">
                <a16:creationId xmlns:a16="http://schemas.microsoft.com/office/drawing/2014/main" id="{DF6DBE69-C9B6-4EB6-9F0B-9064F8D02E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13E158-D18D-453F-9393-35B1429F5284}"/>
              </a:ext>
            </a:extLst>
          </p:cNvPr>
          <p:cNvSpPr>
            <a:spLocks noGrp="1"/>
          </p:cNvSpPr>
          <p:nvPr>
            <p:ph type="sldNum" sz="quarter" idx="12"/>
          </p:nvPr>
        </p:nvSpPr>
        <p:spPr/>
        <p:txBody>
          <a:bodyPr/>
          <a:lstStyle/>
          <a:p>
            <a:fld id="{F9FC0DFB-2F5A-B040-99F3-7606BEB8FB84}" type="slidenum">
              <a:rPr lang="en-US" smtClean="0"/>
              <a:t>‹#›</a:t>
            </a:fld>
            <a:endParaRPr lang="en-US"/>
          </a:p>
        </p:txBody>
      </p:sp>
    </p:spTree>
    <p:extLst>
      <p:ext uri="{BB962C8B-B14F-4D97-AF65-F5344CB8AC3E}">
        <p14:creationId xmlns:p14="http://schemas.microsoft.com/office/powerpoint/2010/main" val="333795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5084C7-79F5-4C84-8BF7-2DB58C1765C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3AC96A-D7AE-4DFA-806E-16C53D4401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315B7-2159-4D9C-810C-E2C2CA00031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6A7043-0613-43F3-B41E-9A5644E9CA64}" type="datetime1">
              <a:rPr lang="en-US" smtClean="0"/>
              <a:t>6/14/2018</a:t>
            </a:fld>
            <a:endParaRPr lang="en-US"/>
          </a:p>
        </p:txBody>
      </p:sp>
      <p:sp>
        <p:nvSpPr>
          <p:cNvPr id="5" name="Footer Placeholder 4">
            <a:extLst>
              <a:ext uri="{FF2B5EF4-FFF2-40B4-BE49-F238E27FC236}">
                <a16:creationId xmlns:a16="http://schemas.microsoft.com/office/drawing/2014/main" id="{35BC1103-3319-4150-BCB8-4C69356E106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31D3E3-D819-4753-A9BB-B2E5C333E0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FC0DFB-2F5A-B040-99F3-7606BEB8FB84}" type="slidenum">
              <a:rPr lang="en-US" smtClean="0"/>
              <a:t>‹#›</a:t>
            </a:fld>
            <a:endParaRPr lang="en-US"/>
          </a:p>
        </p:txBody>
      </p:sp>
    </p:spTree>
    <p:extLst>
      <p:ext uri="{BB962C8B-B14F-4D97-AF65-F5344CB8AC3E}">
        <p14:creationId xmlns:p14="http://schemas.microsoft.com/office/powerpoint/2010/main" val="406201360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55B3AA-79D3-4656-85B0-BF6487951CAE}"/>
              </a:ext>
            </a:extLst>
          </p:cNvPr>
          <p:cNvPicPr>
            <a:picLocks noChangeAspect="1"/>
          </p:cNvPicPr>
          <p:nvPr/>
        </p:nvPicPr>
        <p:blipFill>
          <a:blip r:embed="rId2"/>
          <a:stretch>
            <a:fillRect/>
          </a:stretch>
        </p:blipFill>
        <p:spPr>
          <a:xfrm>
            <a:off x="0" y="0"/>
            <a:ext cx="9144000" cy="6857999"/>
          </a:xfrm>
          <a:prstGeom prst="rect">
            <a:avLst/>
          </a:prstGeom>
        </p:spPr>
      </p:pic>
      <p:sp>
        <p:nvSpPr>
          <p:cNvPr id="8" name="Subtitle 2">
            <a:extLst>
              <a:ext uri="{FF2B5EF4-FFF2-40B4-BE49-F238E27FC236}">
                <a16:creationId xmlns:a16="http://schemas.microsoft.com/office/drawing/2014/main" id="{1FE2DFDA-8D0D-401D-BD7C-F6A29EE83E4C}"/>
              </a:ext>
            </a:extLst>
          </p:cNvPr>
          <p:cNvSpPr>
            <a:spLocks noGrp="1"/>
          </p:cNvSpPr>
          <p:nvPr>
            <p:ph type="subTitle" idx="1"/>
          </p:nvPr>
        </p:nvSpPr>
        <p:spPr>
          <a:xfrm>
            <a:off x="491612" y="2035281"/>
            <a:ext cx="8229601" cy="3254476"/>
          </a:xfrm>
        </p:spPr>
        <p:txBody>
          <a:bodyPr anchor="b">
            <a:noAutofit/>
          </a:bodyPr>
          <a:lstStyle/>
          <a:p>
            <a:r>
              <a:rPr lang="en-US" sz="9600" b="1" cap="none" dirty="0">
                <a:ln w="28575">
                  <a:solidFill>
                    <a:srgbClr val="0A2E68"/>
                  </a:solidFill>
                  <a:prstDash val="solid"/>
                </a:ln>
                <a:solidFill>
                  <a:srgbClr val="FFFFFF"/>
                </a:solidFill>
                <a:effectLst>
                  <a:outerShdw blurRad="38100" dist="22860" dir="5400000" algn="tl" rotWithShape="0">
                    <a:srgbClr val="000000">
                      <a:alpha val="30000"/>
                    </a:srgbClr>
                  </a:outerShdw>
                </a:effectLst>
                <a:latin typeface="Broadway" panose="04040905080B02020502" pitchFamily="82" charset="0"/>
              </a:rPr>
              <a:t>Welcome.</a:t>
            </a:r>
          </a:p>
          <a:p>
            <a:r>
              <a:rPr lang="en-US" sz="4800" b="1" dirty="0">
                <a:ln w="28575">
                  <a:solidFill>
                    <a:schemeClr val="tx1"/>
                  </a:solidFill>
                  <a:prstDash val="solid"/>
                </a:ln>
                <a:solidFill>
                  <a:srgbClr val="0A2E68"/>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We are glad that you have come to worship with us.</a:t>
            </a:r>
            <a:endParaRPr lang="en-US" sz="4800" b="1" cap="none" dirty="0">
              <a:ln w="28575">
                <a:solidFill>
                  <a:schemeClr val="tx1"/>
                </a:solidFill>
                <a:prstDash val="solid"/>
              </a:ln>
              <a:solidFill>
                <a:srgbClr val="0A2E68"/>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98704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4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4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4000"/>
                                        <p:tgtEl>
                                          <p:spTgt spid="8">
                                            <p:txEl>
                                              <p:pRg st="0" end="0"/>
                                            </p:txEl>
                                          </p:spTgt>
                                        </p:tgtEl>
                                      </p:cBhvr>
                                    </p:animEffect>
                                    <p:anim calcmode="lin" valueType="num">
                                      <p:cBhvr>
                                        <p:cTn id="10" dur="4000" fill="hold"/>
                                        <p:tgtEl>
                                          <p:spTgt spid="8">
                                            <p:txEl>
                                              <p:pRg st="0" end="0"/>
                                            </p:txEl>
                                          </p:spTgt>
                                        </p:tgtEl>
                                        <p:attrNameLst>
                                          <p:attrName>ppt_x</p:attrName>
                                        </p:attrNameLst>
                                      </p:cBhvr>
                                      <p:tavLst>
                                        <p:tav tm="0">
                                          <p:val>
                                            <p:fltVal val="0.5"/>
                                          </p:val>
                                        </p:tav>
                                        <p:tav tm="100000">
                                          <p:val>
                                            <p:strVal val="#ppt_x"/>
                                          </p:val>
                                        </p:tav>
                                      </p:tavLst>
                                    </p:anim>
                                    <p:anim calcmode="lin" valueType="num">
                                      <p:cBhvr>
                                        <p:cTn id="11" dur="4000" fill="hold"/>
                                        <p:tgtEl>
                                          <p:spTgt spid="8">
                                            <p:txEl>
                                              <p:pRg st="0" end="0"/>
                                            </p:txEl>
                                          </p:spTgt>
                                        </p:tgtEl>
                                        <p:attrNameLst>
                                          <p:attrName>ppt_y</p:attrName>
                                        </p:attrNameLst>
                                      </p:cBhvr>
                                      <p:tavLst>
                                        <p:tav tm="0">
                                          <p:val>
                                            <p:fltVal val="0.5"/>
                                          </p:val>
                                        </p:tav>
                                        <p:tav tm="100000">
                                          <p:val>
                                            <p:strVal val="#ppt_y"/>
                                          </p:val>
                                        </p:tav>
                                      </p:tavLst>
                                    </p:anim>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1913-A197-488C-B381-ED6F8A02E050}"/>
              </a:ext>
            </a:extLst>
          </p:cNvPr>
          <p:cNvSpPr>
            <a:spLocks noGrp="1"/>
          </p:cNvSpPr>
          <p:nvPr>
            <p:ph type="title"/>
          </p:nvPr>
        </p:nvSpPr>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Defending the Priest</a:t>
            </a:r>
          </a:p>
        </p:txBody>
      </p:sp>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p:txBody>
          <a:bodyPr>
            <a:normAutofit/>
          </a:bodyPr>
          <a:lstStyle/>
          <a:p>
            <a:r>
              <a:rPr lang="en-US" sz="3200" b="1" dirty="0">
                <a:solidFill>
                  <a:schemeClr val="bg1"/>
                </a:solidFill>
              </a:rPr>
              <a:t>Maybe his “church work” got in the way.</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1800" b="1" dirty="0">
              <a:solidFill>
                <a:schemeClr val="bg1"/>
              </a:solidFill>
            </a:endParaRPr>
          </a:p>
          <a:p>
            <a:r>
              <a:rPr lang="en-US" sz="3200" b="1" dirty="0">
                <a:solidFill>
                  <a:schemeClr val="bg1"/>
                </a:solidFill>
              </a:rPr>
              <a:t>If he became unclean, he had to undergo a 7 day cleansing. Num. 19:2-13; Ez. 44:24-27</a:t>
            </a:r>
          </a:p>
          <a:p>
            <a:r>
              <a:rPr lang="en-US" sz="3200" b="1" dirty="0">
                <a:solidFill>
                  <a:schemeClr val="bg1"/>
                </a:solidFill>
              </a:rPr>
              <a:t>“I can’t help him, I have to serve the Lord!”</a:t>
            </a:r>
          </a:p>
        </p:txBody>
      </p:sp>
      <p:sp>
        <p:nvSpPr>
          <p:cNvPr id="6" name="Rectangle 5">
            <a:extLst>
              <a:ext uri="{FF2B5EF4-FFF2-40B4-BE49-F238E27FC236}">
                <a16:creationId xmlns:a16="http://schemas.microsoft.com/office/drawing/2014/main" id="{E11353F9-6948-449C-8EF7-34650579ADAC}"/>
              </a:ext>
            </a:extLst>
          </p:cNvPr>
          <p:cNvSpPr/>
          <p:nvPr/>
        </p:nvSpPr>
        <p:spPr>
          <a:xfrm>
            <a:off x="456844" y="2422461"/>
            <a:ext cx="8230312" cy="180468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Rules for Priests</a:t>
            </a:r>
          </a:p>
          <a:p>
            <a:pPr marL="236538"/>
            <a:r>
              <a:rPr lang="en-US" sz="2400" dirty="0">
                <a:solidFill>
                  <a:schemeClr val="tx1"/>
                </a:solidFill>
                <a:latin typeface="Times New Roman" panose="02020603050405020304" pitchFamily="18" charset="0"/>
                <a:cs typeface="Times New Roman" panose="02020603050405020304" pitchFamily="18" charset="0"/>
              </a:rPr>
              <a:t>Leviticus 21:1 The Lord said to Moses, “Speak to the priests, the sons of Aaron, and say to them: ‘A priest must not make himself ceremonially unclean for any of his people who die, </a:t>
            </a:r>
          </a:p>
        </p:txBody>
      </p:sp>
      <p:sp>
        <p:nvSpPr>
          <p:cNvPr id="7" name="Slide Number Placeholder 4">
            <a:extLst>
              <a:ext uri="{FF2B5EF4-FFF2-40B4-BE49-F238E27FC236}">
                <a16:creationId xmlns:a16="http://schemas.microsoft.com/office/drawing/2014/main" id="{90E9E5F7-AA49-41E1-B7AB-30566D3DA89C}"/>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16</a:t>
            </a:r>
          </a:p>
        </p:txBody>
      </p:sp>
    </p:spTree>
    <p:extLst>
      <p:ext uri="{BB962C8B-B14F-4D97-AF65-F5344CB8AC3E}">
        <p14:creationId xmlns:p14="http://schemas.microsoft.com/office/powerpoint/2010/main" val="81527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p:txBody>
          <a:bodyPr>
            <a:normAutofit/>
          </a:bodyPr>
          <a:lstStyle/>
          <a:p>
            <a:r>
              <a:rPr lang="en-US" sz="3200" b="1" dirty="0">
                <a:solidFill>
                  <a:schemeClr val="bg1"/>
                </a:solidFill>
              </a:rPr>
              <a:t>Maybe he worried what others would think.</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r>
              <a:rPr lang="en-US" sz="3200" b="1" dirty="0">
                <a:solidFill>
                  <a:schemeClr val="bg1"/>
                </a:solidFill>
              </a:rPr>
              <a:t>“I'm protecting my reputation and someone else’s soul!”</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p:txBody>
      </p:sp>
      <p:sp>
        <p:nvSpPr>
          <p:cNvPr id="6" name="Rectangle 5">
            <a:extLst>
              <a:ext uri="{FF2B5EF4-FFF2-40B4-BE49-F238E27FC236}">
                <a16:creationId xmlns:a16="http://schemas.microsoft.com/office/drawing/2014/main" id="{3E9AF4B8-D8CE-408F-A937-0685805F3980}"/>
              </a:ext>
            </a:extLst>
          </p:cNvPr>
          <p:cNvSpPr/>
          <p:nvPr/>
        </p:nvSpPr>
        <p:spPr>
          <a:xfrm>
            <a:off x="456844" y="3687099"/>
            <a:ext cx="8230312" cy="110871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1 Corinthians 8:9 But beware lest somehow this liberty of yours become a stumbling block to those who are weak.</a:t>
            </a:r>
          </a:p>
        </p:txBody>
      </p:sp>
      <p:sp>
        <p:nvSpPr>
          <p:cNvPr id="5" name="Rectangle 4">
            <a:extLst>
              <a:ext uri="{FF2B5EF4-FFF2-40B4-BE49-F238E27FC236}">
                <a16:creationId xmlns:a16="http://schemas.microsoft.com/office/drawing/2014/main" id="{DBEB386D-9FD0-4C76-8F0E-BC4C03F158BC}"/>
              </a:ext>
            </a:extLst>
          </p:cNvPr>
          <p:cNvSpPr/>
          <p:nvPr/>
        </p:nvSpPr>
        <p:spPr>
          <a:xfrm>
            <a:off x="456844" y="2423526"/>
            <a:ext cx="8230312" cy="110871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1 Corinthians 15:33 Do not be deceived: “Evil company corrupts good habits.”</a:t>
            </a:r>
          </a:p>
        </p:txBody>
      </p:sp>
      <p:sp>
        <p:nvSpPr>
          <p:cNvPr id="8" name="Title 1">
            <a:extLst>
              <a:ext uri="{FF2B5EF4-FFF2-40B4-BE49-F238E27FC236}">
                <a16:creationId xmlns:a16="http://schemas.microsoft.com/office/drawing/2014/main" id="{BB5F3023-8B55-4964-8492-78D62AE70A35}"/>
              </a:ext>
            </a:extLst>
          </p:cNvPr>
          <p:cNvSpPr>
            <a:spLocks noGrp="1"/>
          </p:cNvSpPr>
          <p:nvPr>
            <p:ph type="title"/>
          </p:nvPr>
        </p:nvSpPr>
        <p:spPr>
          <a:xfrm>
            <a:off x="628650" y="365126"/>
            <a:ext cx="7886700" cy="1325563"/>
          </a:xfrm>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Defending the Priest</a:t>
            </a:r>
          </a:p>
        </p:txBody>
      </p:sp>
      <p:sp>
        <p:nvSpPr>
          <p:cNvPr id="10" name="Slide Number Placeholder 4">
            <a:extLst>
              <a:ext uri="{FF2B5EF4-FFF2-40B4-BE49-F238E27FC236}">
                <a16:creationId xmlns:a16="http://schemas.microsoft.com/office/drawing/2014/main" id="{E89EBC50-052B-487D-A579-92A0C3D9095F}"/>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15</a:t>
            </a:r>
          </a:p>
        </p:txBody>
      </p:sp>
    </p:spTree>
    <p:extLst>
      <p:ext uri="{BB962C8B-B14F-4D97-AF65-F5344CB8AC3E}">
        <p14:creationId xmlns:p14="http://schemas.microsoft.com/office/powerpoint/2010/main" val="389153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p:txBody>
          <a:bodyPr>
            <a:normAutofit lnSpcReduction="10000"/>
          </a:bodyPr>
          <a:lstStyle/>
          <a:p>
            <a:r>
              <a:rPr lang="en-US" sz="3200" b="1" dirty="0">
                <a:solidFill>
                  <a:schemeClr val="bg1"/>
                </a:solidFill>
              </a:rPr>
              <a:t>Maybe he was concerned for his own safety.</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r>
              <a:rPr lang="en-US" sz="3200" b="1" dirty="0">
                <a:solidFill>
                  <a:schemeClr val="bg1"/>
                </a:solidFill>
              </a:rPr>
              <a:t>Many Jews believe this implies they should live by the law rather than die because of it.</a:t>
            </a:r>
          </a:p>
          <a:p>
            <a:r>
              <a:rPr lang="en-US" sz="3200" b="1" dirty="0">
                <a:solidFill>
                  <a:schemeClr val="bg1"/>
                </a:solidFill>
              </a:rPr>
              <a:t>In fact, modern Jewish faith allows some laws to be broken if doing so preserves life.</a:t>
            </a:r>
          </a:p>
          <a:p>
            <a:r>
              <a:rPr lang="en-US" sz="3200" b="1" dirty="0">
                <a:solidFill>
                  <a:schemeClr val="bg1"/>
                </a:solidFill>
              </a:rPr>
              <a:t>“He might kill me!”</a:t>
            </a:r>
          </a:p>
          <a:p>
            <a:endParaRPr lang="en-US" sz="3200" b="1" dirty="0">
              <a:solidFill>
                <a:schemeClr val="bg1"/>
              </a:solidFill>
            </a:endParaRPr>
          </a:p>
        </p:txBody>
      </p:sp>
      <p:sp>
        <p:nvSpPr>
          <p:cNvPr id="6" name="Rectangle 5">
            <a:extLst>
              <a:ext uri="{FF2B5EF4-FFF2-40B4-BE49-F238E27FC236}">
                <a16:creationId xmlns:a16="http://schemas.microsoft.com/office/drawing/2014/main" id="{3E9AF4B8-D8CE-408F-A937-0685805F3980}"/>
              </a:ext>
            </a:extLst>
          </p:cNvPr>
          <p:cNvSpPr/>
          <p:nvPr/>
        </p:nvSpPr>
        <p:spPr>
          <a:xfrm>
            <a:off x="456844" y="2339542"/>
            <a:ext cx="8230312" cy="132556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Leviticus 18:5 Keep my decrees and laws, for the person who obeys them will live by them. I am the Lord.</a:t>
            </a:r>
          </a:p>
        </p:txBody>
      </p:sp>
      <p:sp>
        <p:nvSpPr>
          <p:cNvPr id="8" name="Title 1">
            <a:extLst>
              <a:ext uri="{FF2B5EF4-FFF2-40B4-BE49-F238E27FC236}">
                <a16:creationId xmlns:a16="http://schemas.microsoft.com/office/drawing/2014/main" id="{A17E70C5-CE48-4EAC-8085-AEC14F0A424E}"/>
              </a:ext>
            </a:extLst>
          </p:cNvPr>
          <p:cNvSpPr>
            <a:spLocks noGrp="1"/>
          </p:cNvSpPr>
          <p:nvPr>
            <p:ph type="title"/>
          </p:nvPr>
        </p:nvSpPr>
        <p:spPr>
          <a:xfrm>
            <a:off x="628650" y="365126"/>
            <a:ext cx="7886700" cy="1325563"/>
          </a:xfrm>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Defending the Priest</a:t>
            </a:r>
          </a:p>
        </p:txBody>
      </p:sp>
      <p:sp>
        <p:nvSpPr>
          <p:cNvPr id="9" name="Slide Number Placeholder 4">
            <a:extLst>
              <a:ext uri="{FF2B5EF4-FFF2-40B4-BE49-F238E27FC236}">
                <a16:creationId xmlns:a16="http://schemas.microsoft.com/office/drawing/2014/main" id="{543881B6-A2C9-4A3C-B9A2-F64B6B3AC9A1}"/>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14</a:t>
            </a:r>
          </a:p>
        </p:txBody>
      </p:sp>
    </p:spTree>
    <p:extLst>
      <p:ext uri="{BB962C8B-B14F-4D97-AF65-F5344CB8AC3E}">
        <p14:creationId xmlns:p14="http://schemas.microsoft.com/office/powerpoint/2010/main" val="17093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p:txBody>
          <a:bodyPr>
            <a:normAutofit/>
          </a:bodyPr>
          <a:lstStyle/>
          <a:p>
            <a:r>
              <a:rPr lang="en-US" sz="3200" b="1" dirty="0">
                <a:solidFill>
                  <a:schemeClr val="bg1"/>
                </a:solidFill>
              </a:rPr>
              <a:t>Maybe he helped the last guy.</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r>
              <a:rPr lang="en-US" sz="3200" b="1" dirty="0">
                <a:solidFill>
                  <a:schemeClr val="bg1"/>
                </a:solidFill>
              </a:rPr>
              <a:t>“Well, I have to stop somewhere. I can’t help everyone!”</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p:txBody>
      </p:sp>
      <p:sp>
        <p:nvSpPr>
          <p:cNvPr id="6" name="Rectangle 5">
            <a:extLst>
              <a:ext uri="{FF2B5EF4-FFF2-40B4-BE49-F238E27FC236}">
                <a16:creationId xmlns:a16="http://schemas.microsoft.com/office/drawing/2014/main" id="{3E9AF4B8-D8CE-408F-A937-0685805F3980}"/>
              </a:ext>
            </a:extLst>
          </p:cNvPr>
          <p:cNvSpPr/>
          <p:nvPr/>
        </p:nvSpPr>
        <p:spPr>
          <a:xfrm>
            <a:off x="456844" y="2467362"/>
            <a:ext cx="8230312" cy="132556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Matthew 5:41 If anyone forces you to go one mile, go with them two miles. 42 Give to the one who asks you, and do not turn away from the one who wants to borrow from you.</a:t>
            </a:r>
          </a:p>
        </p:txBody>
      </p:sp>
      <p:sp>
        <p:nvSpPr>
          <p:cNvPr id="8" name="Title 1">
            <a:extLst>
              <a:ext uri="{FF2B5EF4-FFF2-40B4-BE49-F238E27FC236}">
                <a16:creationId xmlns:a16="http://schemas.microsoft.com/office/drawing/2014/main" id="{4A9647F8-6DAC-4D7E-B8D5-E789FEA9CA1F}"/>
              </a:ext>
            </a:extLst>
          </p:cNvPr>
          <p:cNvSpPr>
            <a:spLocks noGrp="1"/>
          </p:cNvSpPr>
          <p:nvPr>
            <p:ph type="title"/>
          </p:nvPr>
        </p:nvSpPr>
        <p:spPr>
          <a:xfrm>
            <a:off x="628650" y="365126"/>
            <a:ext cx="7886700" cy="1325563"/>
          </a:xfrm>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Defending the Priest</a:t>
            </a:r>
          </a:p>
        </p:txBody>
      </p:sp>
      <p:sp>
        <p:nvSpPr>
          <p:cNvPr id="9" name="Slide Number Placeholder 4">
            <a:extLst>
              <a:ext uri="{FF2B5EF4-FFF2-40B4-BE49-F238E27FC236}">
                <a16:creationId xmlns:a16="http://schemas.microsoft.com/office/drawing/2014/main" id="{19FBCA25-8779-48D3-B079-AC5C9AAD6AC2}"/>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13</a:t>
            </a:r>
          </a:p>
        </p:txBody>
      </p:sp>
    </p:spTree>
    <p:extLst>
      <p:ext uri="{BB962C8B-B14F-4D97-AF65-F5344CB8AC3E}">
        <p14:creationId xmlns:p14="http://schemas.microsoft.com/office/powerpoint/2010/main" val="44437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p:txBody>
          <a:bodyPr>
            <a:normAutofit/>
          </a:bodyPr>
          <a:lstStyle/>
          <a:p>
            <a:r>
              <a:rPr lang="en-US" sz="3200" b="1" dirty="0">
                <a:solidFill>
                  <a:schemeClr val="bg1"/>
                </a:solidFill>
              </a:rPr>
              <a:t>The Levites were experts in the law.</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6000" b="1" dirty="0">
              <a:solidFill>
                <a:schemeClr val="bg1"/>
              </a:solidFill>
            </a:endParaRPr>
          </a:p>
          <a:p>
            <a:r>
              <a:rPr lang="en-US" sz="3200" b="1" dirty="0">
                <a:solidFill>
                  <a:schemeClr val="bg1"/>
                </a:solidFill>
              </a:rPr>
              <a:t>Maybe he thought it was a scam/trick/lie. </a:t>
            </a:r>
          </a:p>
          <a:p>
            <a:r>
              <a:rPr lang="en-US" sz="3200" b="1" dirty="0">
                <a:solidFill>
                  <a:schemeClr val="bg1"/>
                </a:solidFill>
              </a:rPr>
              <a:t>“That money will be used for drugs!”</a:t>
            </a:r>
          </a:p>
        </p:txBody>
      </p:sp>
      <p:sp>
        <p:nvSpPr>
          <p:cNvPr id="6" name="Rectangle 5">
            <a:extLst>
              <a:ext uri="{FF2B5EF4-FFF2-40B4-BE49-F238E27FC236}">
                <a16:creationId xmlns:a16="http://schemas.microsoft.com/office/drawing/2014/main" id="{E11353F9-6948-449C-8EF7-34650579ADAC}"/>
              </a:ext>
            </a:extLst>
          </p:cNvPr>
          <p:cNvSpPr/>
          <p:nvPr/>
        </p:nvSpPr>
        <p:spPr>
          <a:xfrm>
            <a:off x="456844" y="2484641"/>
            <a:ext cx="8230312" cy="217584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Nehemiah 8:7 </a:t>
            </a:r>
            <a:r>
              <a:rPr lang="en-US" sz="2400" b="1" dirty="0">
                <a:solidFill>
                  <a:schemeClr val="tx1"/>
                </a:solidFill>
                <a:latin typeface="Times New Roman" panose="02020603050405020304" pitchFamily="18" charset="0"/>
                <a:cs typeface="Times New Roman" panose="02020603050405020304" pitchFamily="18" charset="0"/>
              </a:rPr>
              <a:t>The Levites</a:t>
            </a:r>
            <a:r>
              <a:rPr lang="en-US" sz="2400" dirty="0">
                <a:solidFill>
                  <a:schemeClr val="tx1"/>
                </a:solidFill>
                <a:latin typeface="Times New Roman" panose="02020603050405020304" pitchFamily="18" charset="0"/>
                <a:cs typeface="Times New Roman" panose="02020603050405020304" pitchFamily="18" charset="0"/>
              </a:rPr>
              <a:t>—(abbreviated)—</a:t>
            </a:r>
            <a:r>
              <a:rPr lang="en-US" sz="2400" b="1" dirty="0">
                <a:solidFill>
                  <a:schemeClr val="tx1"/>
                </a:solidFill>
                <a:latin typeface="Times New Roman" panose="02020603050405020304" pitchFamily="18" charset="0"/>
                <a:cs typeface="Times New Roman" panose="02020603050405020304" pitchFamily="18" charset="0"/>
              </a:rPr>
              <a:t>instructed the people in the Law </a:t>
            </a:r>
            <a:r>
              <a:rPr lang="en-US" sz="2400" dirty="0">
                <a:solidFill>
                  <a:schemeClr val="tx1"/>
                </a:solidFill>
                <a:latin typeface="Times New Roman" panose="02020603050405020304" pitchFamily="18" charset="0"/>
                <a:cs typeface="Times New Roman" panose="02020603050405020304" pitchFamily="18" charset="0"/>
              </a:rPr>
              <a:t>while the people were standing there. 8 </a:t>
            </a:r>
            <a:r>
              <a:rPr lang="en-US" sz="2400" b="1" dirty="0">
                <a:solidFill>
                  <a:schemeClr val="tx1"/>
                </a:solidFill>
                <a:latin typeface="Times New Roman" panose="02020603050405020304" pitchFamily="18" charset="0"/>
                <a:cs typeface="Times New Roman" panose="02020603050405020304" pitchFamily="18" charset="0"/>
              </a:rPr>
              <a:t>They read from the Book of the Law of God, making it clear and giving the meaning so that the people understood what was being read.</a:t>
            </a:r>
          </a:p>
        </p:txBody>
      </p:sp>
      <p:sp>
        <p:nvSpPr>
          <p:cNvPr id="7" name="Title 1">
            <a:extLst>
              <a:ext uri="{FF2B5EF4-FFF2-40B4-BE49-F238E27FC236}">
                <a16:creationId xmlns:a16="http://schemas.microsoft.com/office/drawing/2014/main" id="{0D413DDB-0499-4B3F-9008-C3A66B241AD7}"/>
              </a:ext>
            </a:extLst>
          </p:cNvPr>
          <p:cNvSpPr>
            <a:spLocks noGrp="1"/>
          </p:cNvSpPr>
          <p:nvPr>
            <p:ph type="title"/>
          </p:nvPr>
        </p:nvSpPr>
        <p:spPr>
          <a:xfrm>
            <a:off x="628650" y="365126"/>
            <a:ext cx="7886700" cy="1325563"/>
          </a:xfrm>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Defending the Levite</a:t>
            </a:r>
          </a:p>
        </p:txBody>
      </p:sp>
      <p:sp>
        <p:nvSpPr>
          <p:cNvPr id="9" name="Slide Number Placeholder 4">
            <a:extLst>
              <a:ext uri="{FF2B5EF4-FFF2-40B4-BE49-F238E27FC236}">
                <a16:creationId xmlns:a16="http://schemas.microsoft.com/office/drawing/2014/main" id="{2655CA01-7D13-44BB-9063-D118B241E4B1}"/>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12</a:t>
            </a:r>
          </a:p>
        </p:txBody>
      </p:sp>
    </p:spTree>
    <p:extLst>
      <p:ext uri="{BB962C8B-B14F-4D97-AF65-F5344CB8AC3E}">
        <p14:creationId xmlns:p14="http://schemas.microsoft.com/office/powerpoint/2010/main" val="83638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p:txBody>
          <a:bodyPr>
            <a:normAutofit/>
          </a:bodyPr>
          <a:lstStyle/>
          <a:p>
            <a:r>
              <a:rPr lang="en-US" sz="3200" b="1" dirty="0">
                <a:solidFill>
                  <a:schemeClr val="bg1"/>
                </a:solidFill>
              </a:rPr>
              <a:t>Maybe he thought there are programs (civil and social) that are in place to help.</a:t>
            </a:r>
          </a:p>
          <a:p>
            <a:endParaRPr lang="en-US" sz="3200" b="1" dirty="0">
              <a:solidFill>
                <a:schemeClr val="bg1"/>
              </a:solidFill>
            </a:endParaRPr>
          </a:p>
          <a:p>
            <a:endParaRPr lang="en-US" sz="4000" b="1" dirty="0">
              <a:solidFill>
                <a:schemeClr val="bg1"/>
              </a:solidFill>
            </a:endParaRPr>
          </a:p>
          <a:p>
            <a:r>
              <a:rPr lang="en-US" sz="3200" b="1" dirty="0">
                <a:solidFill>
                  <a:schemeClr val="bg1"/>
                </a:solidFill>
              </a:rPr>
              <a:t>“I pay my taxes and put my money in the collection plate on Sunday. I’ve done my part!”</a:t>
            </a:r>
          </a:p>
        </p:txBody>
      </p:sp>
      <p:sp>
        <p:nvSpPr>
          <p:cNvPr id="6" name="Rectangle 5">
            <a:extLst>
              <a:ext uri="{FF2B5EF4-FFF2-40B4-BE49-F238E27FC236}">
                <a16:creationId xmlns:a16="http://schemas.microsoft.com/office/drawing/2014/main" id="{E11353F9-6948-449C-8EF7-34650579ADAC}"/>
              </a:ext>
            </a:extLst>
          </p:cNvPr>
          <p:cNvSpPr/>
          <p:nvPr/>
        </p:nvSpPr>
        <p:spPr>
          <a:xfrm>
            <a:off x="456844" y="2812023"/>
            <a:ext cx="8230312" cy="108155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Mark 12:17 Then Jesus said to them, “Give back to Caesar what is Caesar’s and to God what is God’s.”</a:t>
            </a:r>
          </a:p>
        </p:txBody>
      </p:sp>
      <p:sp>
        <p:nvSpPr>
          <p:cNvPr id="7" name="Title 1">
            <a:extLst>
              <a:ext uri="{FF2B5EF4-FFF2-40B4-BE49-F238E27FC236}">
                <a16:creationId xmlns:a16="http://schemas.microsoft.com/office/drawing/2014/main" id="{D2EFC6DF-03D6-454F-A2E5-8F086A907A29}"/>
              </a:ext>
            </a:extLst>
          </p:cNvPr>
          <p:cNvSpPr>
            <a:spLocks noGrp="1"/>
          </p:cNvSpPr>
          <p:nvPr>
            <p:ph type="title"/>
          </p:nvPr>
        </p:nvSpPr>
        <p:spPr>
          <a:xfrm>
            <a:off x="628650" y="365126"/>
            <a:ext cx="7886700" cy="1325563"/>
          </a:xfrm>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Defending the Levite</a:t>
            </a:r>
          </a:p>
        </p:txBody>
      </p:sp>
      <p:sp>
        <p:nvSpPr>
          <p:cNvPr id="9" name="Slide Number Placeholder 4">
            <a:extLst>
              <a:ext uri="{FF2B5EF4-FFF2-40B4-BE49-F238E27FC236}">
                <a16:creationId xmlns:a16="http://schemas.microsoft.com/office/drawing/2014/main" id="{EA1A225A-208F-4683-AD8C-7C76A742DC30}"/>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11</a:t>
            </a:r>
          </a:p>
        </p:txBody>
      </p:sp>
    </p:spTree>
    <p:extLst>
      <p:ext uri="{BB962C8B-B14F-4D97-AF65-F5344CB8AC3E}">
        <p14:creationId xmlns:p14="http://schemas.microsoft.com/office/powerpoint/2010/main" val="271662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a:xfrm>
            <a:off x="628650" y="1825624"/>
            <a:ext cx="7886700" cy="4667249"/>
          </a:xfrm>
        </p:spPr>
        <p:txBody>
          <a:bodyPr>
            <a:normAutofit/>
          </a:bodyPr>
          <a:lstStyle/>
          <a:p>
            <a:r>
              <a:rPr lang="en-US" sz="3200" b="1" dirty="0">
                <a:solidFill>
                  <a:schemeClr val="bg1"/>
                </a:solidFill>
              </a:rPr>
              <a:t>Maybe he thought the guy was lazy.</a:t>
            </a:r>
          </a:p>
          <a:p>
            <a:endParaRPr lang="en-US" sz="3200" b="1" dirty="0">
              <a:solidFill>
                <a:schemeClr val="bg1"/>
              </a:solidFill>
            </a:endParaRPr>
          </a:p>
          <a:p>
            <a:endParaRPr lang="en-US" sz="5400" b="1" dirty="0">
              <a:solidFill>
                <a:schemeClr val="bg1"/>
              </a:solidFill>
            </a:endParaRPr>
          </a:p>
          <a:p>
            <a:r>
              <a:rPr lang="en-US" sz="3200" b="1" dirty="0">
                <a:solidFill>
                  <a:schemeClr val="bg1"/>
                </a:solidFill>
              </a:rPr>
              <a:t>“Get a job and quit being a burden to others!”</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p:txBody>
      </p:sp>
      <p:sp>
        <p:nvSpPr>
          <p:cNvPr id="8" name="Title 1">
            <a:extLst>
              <a:ext uri="{FF2B5EF4-FFF2-40B4-BE49-F238E27FC236}">
                <a16:creationId xmlns:a16="http://schemas.microsoft.com/office/drawing/2014/main" id="{701E328D-FBBF-4699-AC49-688072E8AAFB}"/>
              </a:ext>
            </a:extLst>
          </p:cNvPr>
          <p:cNvSpPr>
            <a:spLocks noGrp="1"/>
          </p:cNvSpPr>
          <p:nvPr>
            <p:ph type="title"/>
          </p:nvPr>
        </p:nvSpPr>
        <p:spPr>
          <a:xfrm>
            <a:off x="628650" y="365126"/>
            <a:ext cx="7886700" cy="1325563"/>
          </a:xfrm>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Defending the Levite</a:t>
            </a:r>
          </a:p>
        </p:txBody>
      </p:sp>
      <p:sp>
        <p:nvSpPr>
          <p:cNvPr id="5" name="Rectangle 4">
            <a:extLst>
              <a:ext uri="{FF2B5EF4-FFF2-40B4-BE49-F238E27FC236}">
                <a16:creationId xmlns:a16="http://schemas.microsoft.com/office/drawing/2014/main" id="{6C667B37-A653-4ED9-BFA0-91E8A4BDD957}"/>
              </a:ext>
            </a:extLst>
          </p:cNvPr>
          <p:cNvSpPr/>
          <p:nvPr/>
        </p:nvSpPr>
        <p:spPr>
          <a:xfrm>
            <a:off x="456844" y="2467899"/>
            <a:ext cx="8230312" cy="108769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a:r>
              <a:rPr lang="en-US" sz="2400" dirty="0">
                <a:solidFill>
                  <a:schemeClr val="tx1"/>
                </a:solidFill>
                <a:latin typeface="Times New Roman" panose="02020603050405020304" pitchFamily="18" charset="0"/>
                <a:cs typeface="Times New Roman" panose="02020603050405020304" pitchFamily="18" charset="0"/>
              </a:rPr>
              <a:t>2 Thessalonians 3:10 For even when we were with you, we gave you this rule: “The one who is unwilling to work shall not eat.”</a:t>
            </a:r>
          </a:p>
        </p:txBody>
      </p:sp>
      <p:sp>
        <p:nvSpPr>
          <p:cNvPr id="9" name="Slide Number Placeholder 4">
            <a:extLst>
              <a:ext uri="{FF2B5EF4-FFF2-40B4-BE49-F238E27FC236}">
                <a16:creationId xmlns:a16="http://schemas.microsoft.com/office/drawing/2014/main" id="{030C10BD-C9D1-465A-93C8-563DC67F3BDA}"/>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10</a:t>
            </a:r>
          </a:p>
        </p:txBody>
      </p:sp>
    </p:spTree>
    <p:extLst>
      <p:ext uri="{BB962C8B-B14F-4D97-AF65-F5344CB8AC3E}">
        <p14:creationId xmlns:p14="http://schemas.microsoft.com/office/powerpoint/2010/main" val="127863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a:xfrm>
            <a:off x="628650" y="1825624"/>
            <a:ext cx="7886700" cy="4667249"/>
          </a:xfrm>
        </p:spPr>
        <p:txBody>
          <a:bodyPr>
            <a:normAutofit/>
          </a:bodyPr>
          <a:lstStyle/>
          <a:p>
            <a:r>
              <a:rPr lang="en-US" sz="3200" b="1" dirty="0">
                <a:solidFill>
                  <a:schemeClr val="bg1"/>
                </a:solidFill>
              </a:rPr>
              <a:t>Maybe he thought the guy got what he deserved.</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1800" b="1" dirty="0">
              <a:solidFill>
                <a:schemeClr val="bg1"/>
              </a:solidFill>
            </a:endParaRPr>
          </a:p>
          <a:p>
            <a:r>
              <a:rPr lang="en-US" sz="3200" b="1" dirty="0">
                <a:solidFill>
                  <a:schemeClr val="bg1"/>
                </a:solidFill>
              </a:rPr>
              <a:t>“You wouldn’t be here if you had made better choices!”</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p:txBody>
      </p:sp>
      <p:sp>
        <p:nvSpPr>
          <p:cNvPr id="7" name="Rectangle 6">
            <a:extLst>
              <a:ext uri="{FF2B5EF4-FFF2-40B4-BE49-F238E27FC236}">
                <a16:creationId xmlns:a16="http://schemas.microsoft.com/office/drawing/2014/main" id="{E45A2265-2B6F-4C06-9850-D2D55CBE3E76}"/>
              </a:ext>
            </a:extLst>
          </p:cNvPr>
          <p:cNvSpPr/>
          <p:nvPr/>
        </p:nvSpPr>
        <p:spPr>
          <a:xfrm>
            <a:off x="456844" y="2934831"/>
            <a:ext cx="8230312" cy="1643724"/>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Proverbs 1:29 since they hated knowledge and did not choose to fear the Lord. 30 Since they would not accept my advice and spurned my rebuke, 31 they will eat the fruit of their ways and be filled with the fruit of their schemes.</a:t>
            </a:r>
          </a:p>
        </p:txBody>
      </p:sp>
      <p:sp>
        <p:nvSpPr>
          <p:cNvPr id="8" name="Title 1">
            <a:extLst>
              <a:ext uri="{FF2B5EF4-FFF2-40B4-BE49-F238E27FC236}">
                <a16:creationId xmlns:a16="http://schemas.microsoft.com/office/drawing/2014/main" id="{701E328D-FBBF-4699-AC49-688072E8AAFB}"/>
              </a:ext>
            </a:extLst>
          </p:cNvPr>
          <p:cNvSpPr>
            <a:spLocks noGrp="1"/>
          </p:cNvSpPr>
          <p:nvPr>
            <p:ph type="title"/>
          </p:nvPr>
        </p:nvSpPr>
        <p:spPr>
          <a:xfrm>
            <a:off x="628650" y="365126"/>
            <a:ext cx="7886700" cy="1325563"/>
          </a:xfrm>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Defending the Levite</a:t>
            </a:r>
          </a:p>
        </p:txBody>
      </p:sp>
      <p:sp>
        <p:nvSpPr>
          <p:cNvPr id="9" name="Slide Number Placeholder 4">
            <a:extLst>
              <a:ext uri="{FF2B5EF4-FFF2-40B4-BE49-F238E27FC236}">
                <a16:creationId xmlns:a16="http://schemas.microsoft.com/office/drawing/2014/main" id="{2B39C7E4-09DE-4C60-8A84-B9D4929609E1}"/>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9</a:t>
            </a:r>
          </a:p>
        </p:txBody>
      </p:sp>
    </p:spTree>
    <p:extLst>
      <p:ext uri="{BB962C8B-B14F-4D97-AF65-F5344CB8AC3E}">
        <p14:creationId xmlns:p14="http://schemas.microsoft.com/office/powerpoint/2010/main" val="197559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1913-A197-488C-B381-ED6F8A02E050}"/>
              </a:ext>
            </a:extLst>
          </p:cNvPr>
          <p:cNvSpPr>
            <a:spLocks noGrp="1"/>
          </p:cNvSpPr>
          <p:nvPr>
            <p:ph type="title"/>
          </p:nvPr>
        </p:nvSpPr>
        <p:spPr>
          <a:xfrm>
            <a:off x="628650" y="365126"/>
            <a:ext cx="7886700" cy="1325563"/>
          </a:xfrm>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Is this the heart of our excuses?…</a:t>
            </a:r>
          </a:p>
        </p:txBody>
      </p:sp>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a:xfrm>
            <a:off x="628650" y="1825625"/>
            <a:ext cx="7886700" cy="4351338"/>
          </a:xfrm>
        </p:spPr>
        <p:txBody>
          <a:bodyPr>
            <a:normAutofit/>
          </a:bodyPr>
          <a:lstStyle/>
          <a:p>
            <a:r>
              <a:rPr lang="en-US" sz="3200" b="1" dirty="0">
                <a:solidFill>
                  <a:schemeClr val="bg1"/>
                </a:solidFill>
              </a:rPr>
              <a:t>“I'm better than you!” It’s what the Priest and Levite thought </a:t>
            </a:r>
            <a:r>
              <a:rPr lang="en-US" sz="3200" b="1" spc="-150" dirty="0">
                <a:solidFill>
                  <a:schemeClr val="bg1"/>
                </a:solidFill>
              </a:rPr>
              <a:t>(even about the Samaritan)</a:t>
            </a:r>
            <a:r>
              <a:rPr lang="en-US" sz="3200" b="1" dirty="0">
                <a:solidFill>
                  <a:schemeClr val="bg1"/>
                </a:solidFill>
              </a:rPr>
              <a:t>.</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2000" b="1" dirty="0">
              <a:solidFill>
                <a:schemeClr val="bg1"/>
              </a:solidFill>
            </a:endParaRPr>
          </a:p>
          <a:p>
            <a:r>
              <a:rPr lang="en-US" sz="3200" b="1" dirty="0">
                <a:solidFill>
                  <a:schemeClr val="bg1"/>
                </a:solidFill>
              </a:rPr>
              <a:t>Are any of these excuses acceptable?</a:t>
            </a:r>
          </a:p>
        </p:txBody>
      </p:sp>
      <p:sp>
        <p:nvSpPr>
          <p:cNvPr id="5" name="Rectangle 4">
            <a:extLst>
              <a:ext uri="{FF2B5EF4-FFF2-40B4-BE49-F238E27FC236}">
                <a16:creationId xmlns:a16="http://schemas.microsoft.com/office/drawing/2014/main" id="{CB78C113-C3F9-4D7D-9405-37CED9D106DD}"/>
              </a:ext>
            </a:extLst>
          </p:cNvPr>
          <p:cNvSpPr/>
          <p:nvPr/>
        </p:nvSpPr>
        <p:spPr>
          <a:xfrm>
            <a:off x="456844" y="2831690"/>
            <a:ext cx="8230312" cy="187171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a:r>
              <a:rPr lang="en-US" sz="2400" dirty="0">
                <a:solidFill>
                  <a:schemeClr val="tx1"/>
                </a:solidFill>
                <a:latin typeface="Times New Roman" panose="02020603050405020304" pitchFamily="18" charset="0"/>
                <a:cs typeface="Times New Roman" panose="02020603050405020304" pitchFamily="18" charset="0"/>
              </a:rPr>
              <a:t>Romans 12:3 For by the grace given me I say to every one of you: Do not think of yourself more highly than you ought</a:t>
            </a:r>
            <a:r>
              <a:rPr lang="en-US" sz="2400">
                <a:solidFill>
                  <a:schemeClr val="tx1"/>
                </a:solidFill>
                <a:latin typeface="Times New Roman" panose="02020603050405020304" pitchFamily="18" charset="0"/>
                <a:cs typeface="Times New Roman" panose="02020603050405020304" pitchFamily="18" charset="0"/>
              </a:rPr>
              <a:t>, </a:t>
            </a:r>
          </a:p>
          <a:p>
            <a:pPr marL="117475"/>
            <a:endParaRPr lang="en-US" sz="900" dirty="0">
              <a:solidFill>
                <a:schemeClr val="tx1"/>
              </a:solidFill>
              <a:latin typeface="Times New Roman" panose="02020603050405020304" pitchFamily="18" charset="0"/>
              <a:cs typeface="Times New Roman" panose="02020603050405020304" pitchFamily="18" charset="0"/>
            </a:endParaRPr>
          </a:p>
          <a:p>
            <a:pPr marL="117475"/>
            <a:r>
              <a:rPr lang="en-US" sz="2400" dirty="0">
                <a:solidFill>
                  <a:schemeClr val="tx1"/>
                </a:solidFill>
                <a:latin typeface="Times New Roman" panose="02020603050405020304" pitchFamily="18" charset="0"/>
                <a:cs typeface="Times New Roman" panose="02020603050405020304" pitchFamily="18" charset="0"/>
              </a:rPr>
              <a:t>16 Live in harmony with one another. Do not be proud, but be willing to associate with people of low position. </a:t>
            </a:r>
          </a:p>
        </p:txBody>
      </p:sp>
      <p:sp>
        <p:nvSpPr>
          <p:cNvPr id="6" name="Rectangle 5">
            <a:extLst>
              <a:ext uri="{FF2B5EF4-FFF2-40B4-BE49-F238E27FC236}">
                <a16:creationId xmlns:a16="http://schemas.microsoft.com/office/drawing/2014/main" id="{48E8E757-27DD-400F-BB83-162FF21B9F8F}"/>
              </a:ext>
            </a:extLst>
          </p:cNvPr>
          <p:cNvSpPr/>
          <p:nvPr/>
        </p:nvSpPr>
        <p:spPr>
          <a:xfrm>
            <a:off x="456844" y="5371587"/>
            <a:ext cx="8230312" cy="108769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a:r>
              <a:rPr lang="en-US" sz="2400" dirty="0">
                <a:solidFill>
                  <a:schemeClr val="tx1"/>
                </a:solidFill>
                <a:latin typeface="Times New Roman" panose="02020603050405020304" pitchFamily="18" charset="0"/>
                <a:cs typeface="Times New Roman" panose="02020603050405020304" pitchFamily="18" charset="0"/>
              </a:rPr>
              <a:t>Matthew 5:42 Give to him who asks you, and from him who wants to borrow from you do not turn away.</a:t>
            </a:r>
          </a:p>
        </p:txBody>
      </p:sp>
      <p:sp>
        <p:nvSpPr>
          <p:cNvPr id="8" name="Slide Number Placeholder 4">
            <a:extLst>
              <a:ext uri="{FF2B5EF4-FFF2-40B4-BE49-F238E27FC236}">
                <a16:creationId xmlns:a16="http://schemas.microsoft.com/office/drawing/2014/main" id="{A653A8D9-6C1E-4FF4-B47F-0898A664C88F}"/>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8</a:t>
            </a:r>
          </a:p>
        </p:txBody>
      </p:sp>
    </p:spTree>
    <p:extLst>
      <p:ext uri="{BB962C8B-B14F-4D97-AF65-F5344CB8AC3E}">
        <p14:creationId xmlns:p14="http://schemas.microsoft.com/office/powerpoint/2010/main" val="251258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1913-A197-488C-B381-ED6F8A02E050}"/>
              </a:ext>
            </a:extLst>
          </p:cNvPr>
          <p:cNvSpPr>
            <a:spLocks noGrp="1"/>
          </p:cNvSpPr>
          <p:nvPr>
            <p:ph type="title"/>
          </p:nvPr>
        </p:nvSpPr>
        <p:spPr>
          <a:xfrm>
            <a:off x="628650" y="365126"/>
            <a:ext cx="7886700" cy="1325563"/>
          </a:xfrm>
        </p:spPr>
        <p:txBody>
          <a:bodyPr>
            <a:normAutofit/>
          </a:bodyPr>
          <a:lstStyle/>
          <a:p>
            <a:pPr algn="ctr"/>
            <a:r>
              <a:rPr lang="en-US" sz="4400">
                <a:ln w="28575">
                  <a:solidFill>
                    <a:schemeClr val="tx1"/>
                  </a:solidFill>
                </a:ln>
                <a:solidFill>
                  <a:schemeClr val="bg1"/>
                </a:solidFill>
                <a:latin typeface="Arial Black" panose="020B0A04020102020204" pitchFamily="34" charset="0"/>
              </a:rPr>
              <a:t>What does the world think of mercy?</a:t>
            </a:r>
            <a:endParaRPr lang="en-US" sz="4400" dirty="0">
              <a:ln w="28575">
                <a:solidFill>
                  <a:schemeClr val="tx1"/>
                </a:solidFill>
              </a:ln>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a:xfrm>
            <a:off x="628650" y="1825625"/>
            <a:ext cx="7886700" cy="4351338"/>
          </a:xfrm>
        </p:spPr>
        <p:txBody>
          <a:bodyPr>
            <a:normAutofit/>
          </a:bodyPr>
          <a:lstStyle/>
          <a:p>
            <a:r>
              <a:rPr lang="en-US" sz="3200" b="1" dirty="0">
                <a:solidFill>
                  <a:schemeClr val="bg1"/>
                </a:solidFill>
              </a:rPr>
              <a:t>Do everything for those in need. </a:t>
            </a:r>
          </a:p>
          <a:p>
            <a:r>
              <a:rPr lang="en-US" sz="3200" b="1" dirty="0">
                <a:solidFill>
                  <a:schemeClr val="bg1"/>
                </a:solidFill>
              </a:rPr>
              <a:t>Some do nothing for those in need.</a:t>
            </a:r>
          </a:p>
          <a:p>
            <a:r>
              <a:rPr lang="en-US" sz="3200" b="1" dirty="0">
                <a:solidFill>
                  <a:schemeClr val="bg1"/>
                </a:solidFill>
              </a:rPr>
              <a:t>While still others increase the burden.</a:t>
            </a:r>
          </a:p>
        </p:txBody>
      </p:sp>
      <p:pic>
        <p:nvPicPr>
          <p:cNvPr id="4" name="Picture 3">
            <a:extLst>
              <a:ext uri="{FF2B5EF4-FFF2-40B4-BE49-F238E27FC236}">
                <a16:creationId xmlns:a16="http://schemas.microsoft.com/office/drawing/2014/main" id="{27314789-294A-4116-9664-875C5EF33A85}"/>
              </a:ext>
            </a:extLst>
          </p:cNvPr>
          <p:cNvPicPr>
            <a:picLocks noChangeAspect="1"/>
          </p:cNvPicPr>
          <p:nvPr/>
        </p:nvPicPr>
        <p:blipFill rotWithShape="1">
          <a:blip r:embed="rId2"/>
          <a:srcRect t="15675"/>
          <a:stretch/>
        </p:blipFill>
        <p:spPr>
          <a:xfrm>
            <a:off x="2428875" y="3687096"/>
            <a:ext cx="4286249" cy="2710784"/>
          </a:xfrm>
          <a:prstGeom prst="rect">
            <a:avLst/>
          </a:prstGeom>
        </p:spPr>
      </p:pic>
    </p:spTree>
    <p:extLst>
      <p:ext uri="{BB962C8B-B14F-4D97-AF65-F5344CB8AC3E}">
        <p14:creationId xmlns:p14="http://schemas.microsoft.com/office/powerpoint/2010/main" val="93641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137FD-B606-C249-ACD3-FC0EE834F1BC}"/>
              </a:ext>
            </a:extLst>
          </p:cNvPr>
          <p:cNvSpPr>
            <a:spLocks noGrp="1"/>
          </p:cNvSpPr>
          <p:nvPr>
            <p:ph type="ctrTitle"/>
          </p:nvPr>
        </p:nvSpPr>
        <p:spPr>
          <a:xfrm>
            <a:off x="1592380" y="5702475"/>
            <a:ext cx="7314093" cy="1155525"/>
          </a:xfrm>
        </p:spPr>
        <p:txBody>
          <a:bodyPr anchor="t">
            <a:normAutofit/>
          </a:bodyPr>
          <a:lstStyle/>
          <a:p>
            <a:pPr algn="r"/>
            <a:r>
              <a:rPr lang="en-US" sz="3600" b="1" dirty="0">
                <a:ln w="10160">
                  <a:solidFill>
                    <a:srgbClr val="01002C"/>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O‘Neal church of Christ</a:t>
            </a:r>
            <a:br>
              <a:rPr lang="en-US" sz="3600" b="1" dirty="0">
                <a:ln w="10160">
                  <a:solidFill>
                    <a:srgbClr val="01002C"/>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br>
            <a:r>
              <a:rPr lang="en-US" sz="3600" b="1" dirty="0">
                <a:ln w="10160">
                  <a:solidFill>
                    <a:srgbClr val="01002C"/>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VBS 2018</a:t>
            </a:r>
          </a:p>
        </p:txBody>
      </p:sp>
      <p:sp>
        <p:nvSpPr>
          <p:cNvPr id="3" name="Subtitle 2">
            <a:extLst>
              <a:ext uri="{FF2B5EF4-FFF2-40B4-BE49-F238E27FC236}">
                <a16:creationId xmlns:a16="http://schemas.microsoft.com/office/drawing/2014/main" id="{DC73B008-AB57-B648-BA49-C5F5109CB54C}"/>
              </a:ext>
            </a:extLst>
          </p:cNvPr>
          <p:cNvSpPr>
            <a:spLocks noGrp="1"/>
          </p:cNvSpPr>
          <p:nvPr>
            <p:ph type="subTitle" idx="1"/>
          </p:nvPr>
        </p:nvSpPr>
        <p:spPr>
          <a:xfrm>
            <a:off x="0" y="2394298"/>
            <a:ext cx="9144000" cy="1155525"/>
          </a:xfrm>
        </p:spPr>
        <p:txBody>
          <a:bodyPr anchor="b">
            <a:noAutofit/>
          </a:bodyPr>
          <a:lstStyle/>
          <a:p>
            <a:r>
              <a:rPr lang="en-US" sz="13800" b="1" cap="none" dirty="0">
                <a:ln w="10160">
                  <a:solidFill>
                    <a:srgbClr val="01002C"/>
                  </a:solidFill>
                  <a:prstDash val="solid"/>
                </a:ln>
                <a:solidFill>
                  <a:srgbClr val="FFFFFF"/>
                </a:solidFill>
                <a:effectLst>
                  <a:outerShdw blurRad="38100" dist="22860" dir="5400000" algn="tl" rotWithShape="0">
                    <a:srgbClr val="000000">
                      <a:alpha val="30000"/>
                    </a:srgbClr>
                  </a:outerShdw>
                </a:effectLst>
                <a:latin typeface="Broadway" panose="04040905080B02020502" pitchFamily="82" charset="0"/>
              </a:rPr>
              <a:t>Mercy</a:t>
            </a:r>
          </a:p>
        </p:txBody>
      </p:sp>
      <p:sp>
        <p:nvSpPr>
          <p:cNvPr id="5" name="Slide Number Placeholder 4">
            <a:extLst>
              <a:ext uri="{FF2B5EF4-FFF2-40B4-BE49-F238E27FC236}">
                <a16:creationId xmlns:a16="http://schemas.microsoft.com/office/drawing/2014/main" id="{5E890D4B-26F7-4B7C-9868-E77603697260}"/>
              </a:ext>
            </a:extLst>
          </p:cNvPr>
          <p:cNvSpPr>
            <a:spLocks noGrp="1"/>
          </p:cNvSpPr>
          <p:nvPr>
            <p:ph type="sldNum" sz="quarter" idx="12"/>
          </p:nvPr>
        </p:nvSpPr>
        <p:spPr>
          <a:xfrm>
            <a:off x="237527" y="6280237"/>
            <a:ext cx="2057400" cy="365125"/>
          </a:xfrm>
        </p:spPr>
        <p:txBody>
          <a:bodyPr/>
          <a:lstStyle/>
          <a:p>
            <a:pPr algn="l"/>
            <a:r>
              <a:rPr lang="en-US" sz="1200" dirty="0">
                <a:solidFill>
                  <a:schemeClr val="tx1"/>
                </a:solidFill>
              </a:rPr>
              <a:t>24</a:t>
            </a:r>
          </a:p>
        </p:txBody>
      </p:sp>
    </p:spTree>
    <p:extLst>
      <p:ext uri="{BB962C8B-B14F-4D97-AF65-F5344CB8AC3E}">
        <p14:creationId xmlns:p14="http://schemas.microsoft.com/office/powerpoint/2010/main" val="4177674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4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4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4000"/>
                                        <p:tgtEl>
                                          <p:spTgt spid="3">
                                            <p:txEl>
                                              <p:pRg st="0" end="0"/>
                                            </p:txEl>
                                          </p:spTgt>
                                        </p:tgtEl>
                                      </p:cBhvr>
                                    </p:animEffect>
                                    <p:anim calcmode="lin" valueType="num">
                                      <p:cBhvr>
                                        <p:cTn id="10" dur="4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4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8C368-26CF-4757-9FD0-5366E78EDDEC}"/>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8FEEDC-0367-404F-BC89-AD904B1E89CB}"/>
              </a:ext>
            </a:extLst>
          </p:cNvPr>
          <p:cNvSpPr>
            <a:spLocks noGrp="1"/>
          </p:cNvSpPr>
          <p:nvPr>
            <p:ph type="title"/>
          </p:nvPr>
        </p:nvSpPr>
        <p:spPr>
          <a:xfrm>
            <a:off x="628650" y="175701"/>
            <a:ext cx="7886700" cy="1009652"/>
          </a:xfrm>
        </p:spPr>
        <p:txBody>
          <a:bodyPr>
            <a:normAutofit/>
          </a:bodyPr>
          <a:lstStyle/>
          <a:p>
            <a:pPr algn="ctr"/>
            <a:r>
              <a:rPr lang="en-US" sz="4800" dirty="0">
                <a:latin typeface="Times New Roman" panose="02020603050405020304" pitchFamily="18" charset="0"/>
                <a:cs typeface="Times New Roman" panose="02020603050405020304" pitchFamily="18" charset="0"/>
              </a:rPr>
              <a:t>Luke 10:25-37 </a:t>
            </a:r>
          </a:p>
        </p:txBody>
      </p:sp>
      <p:sp>
        <p:nvSpPr>
          <p:cNvPr id="3" name="Content Placeholder 2">
            <a:extLst>
              <a:ext uri="{FF2B5EF4-FFF2-40B4-BE49-F238E27FC236}">
                <a16:creationId xmlns:a16="http://schemas.microsoft.com/office/drawing/2014/main" id="{3EC15D83-6F8D-4D9A-804F-7921B426E0FE}"/>
              </a:ext>
            </a:extLst>
          </p:cNvPr>
          <p:cNvSpPr>
            <a:spLocks noGrp="1"/>
          </p:cNvSpPr>
          <p:nvPr>
            <p:ph idx="1"/>
          </p:nvPr>
        </p:nvSpPr>
        <p:spPr>
          <a:xfrm>
            <a:off x="628650" y="1287378"/>
            <a:ext cx="7886700" cy="5496879"/>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33 But a Samaritan, as he traveled, came where the man was; and when he saw him, he took pity on him. 34 He went to him and bandaged his wounds, pouring on oil and wine. Then he put the man on his own donkey, brought him to an inn and took care of him. 35 The next day he took out two denarii and gave them to the innkeeper. ‘Look after him,’ he said, ‘and when I return, I will reimburse you for any extra expense you may have.’ 36 “Which of these three do you think was a neighbor to the man who fell into the hands of robbers?” 37 The expert in the law replied, “The one who had mercy on him.” Jesus told him, “Go and do likewise.”</a:t>
            </a:r>
          </a:p>
        </p:txBody>
      </p:sp>
    </p:spTree>
    <p:extLst>
      <p:ext uri="{BB962C8B-B14F-4D97-AF65-F5344CB8AC3E}">
        <p14:creationId xmlns:p14="http://schemas.microsoft.com/office/powerpoint/2010/main" val="3082156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1913-A197-488C-B381-ED6F8A02E050}"/>
              </a:ext>
            </a:extLst>
          </p:cNvPr>
          <p:cNvSpPr>
            <a:spLocks noGrp="1"/>
          </p:cNvSpPr>
          <p:nvPr>
            <p:ph type="title"/>
          </p:nvPr>
        </p:nvSpPr>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“And when he saw him, he took pity on him.”…</a:t>
            </a:r>
          </a:p>
        </p:txBody>
      </p:sp>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a:xfrm>
            <a:off x="628649" y="1825625"/>
            <a:ext cx="8052507" cy="4351338"/>
          </a:xfrm>
        </p:spPr>
        <p:txBody>
          <a:bodyPr>
            <a:normAutofit/>
          </a:bodyPr>
          <a:lstStyle/>
          <a:p>
            <a:r>
              <a:rPr lang="en-US" sz="3200" b="1" dirty="0">
                <a:solidFill>
                  <a:schemeClr val="bg1"/>
                </a:solidFill>
              </a:rPr>
              <a:t>The world is filled with hurting people, and people who truly care are few and far between.</a:t>
            </a:r>
          </a:p>
          <a:p>
            <a:r>
              <a:rPr lang="en-US" sz="3200" b="1" dirty="0">
                <a:solidFill>
                  <a:schemeClr val="bg1"/>
                </a:solidFill>
              </a:rPr>
              <a:t>Do our fast paced lives cause us to speed past ministry opportunities or do we stop?</a:t>
            </a:r>
          </a:p>
          <a:p>
            <a:r>
              <a:rPr lang="en-US" sz="3200" b="1" dirty="0">
                <a:solidFill>
                  <a:schemeClr val="bg1"/>
                </a:solidFill>
              </a:rPr>
              <a:t>People won’t care how much you know until they know how much you care.</a:t>
            </a:r>
          </a:p>
          <a:p>
            <a:endParaRPr lang="en-US" sz="3200" b="1" dirty="0">
              <a:solidFill>
                <a:schemeClr val="bg1"/>
              </a:solidFill>
            </a:endParaRPr>
          </a:p>
        </p:txBody>
      </p:sp>
      <p:sp>
        <p:nvSpPr>
          <p:cNvPr id="5" name="Slide Number Placeholder 4">
            <a:extLst>
              <a:ext uri="{FF2B5EF4-FFF2-40B4-BE49-F238E27FC236}">
                <a16:creationId xmlns:a16="http://schemas.microsoft.com/office/drawing/2014/main" id="{94F21E62-FDA3-45FA-A671-15C090E89B9F}"/>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6</a:t>
            </a:r>
          </a:p>
        </p:txBody>
      </p:sp>
    </p:spTree>
    <p:extLst>
      <p:ext uri="{BB962C8B-B14F-4D97-AF65-F5344CB8AC3E}">
        <p14:creationId xmlns:p14="http://schemas.microsoft.com/office/powerpoint/2010/main" val="343667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1913-A197-488C-B381-ED6F8A02E050}"/>
              </a:ext>
            </a:extLst>
          </p:cNvPr>
          <p:cNvSpPr>
            <a:spLocks noGrp="1"/>
          </p:cNvSpPr>
          <p:nvPr>
            <p:ph type="title"/>
          </p:nvPr>
        </p:nvSpPr>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Are we willing to invest?</a:t>
            </a:r>
          </a:p>
        </p:txBody>
      </p:sp>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p:txBody>
          <a:bodyPr>
            <a:normAutofit/>
          </a:bodyPr>
          <a:lstStyle/>
          <a:p>
            <a:r>
              <a:rPr lang="en-US" sz="3200" b="1" dirty="0">
                <a:solidFill>
                  <a:schemeClr val="bg1"/>
                </a:solidFill>
              </a:rPr>
              <a:t>Helping another doesn’t require we do some grand event. We don’t have to found a charity or build a building.</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r>
              <a:rPr lang="en-US" sz="3200" b="1" dirty="0">
                <a:solidFill>
                  <a:schemeClr val="bg1"/>
                </a:solidFill>
              </a:rPr>
              <a:t>Kindness is shown just with a smile. Frank…</a:t>
            </a:r>
          </a:p>
        </p:txBody>
      </p:sp>
      <p:sp>
        <p:nvSpPr>
          <p:cNvPr id="7" name="Rectangle 6">
            <a:extLst>
              <a:ext uri="{FF2B5EF4-FFF2-40B4-BE49-F238E27FC236}">
                <a16:creationId xmlns:a16="http://schemas.microsoft.com/office/drawing/2014/main" id="{11134D08-72DC-4E73-9327-2941C21ECA9D}"/>
              </a:ext>
            </a:extLst>
          </p:cNvPr>
          <p:cNvSpPr/>
          <p:nvPr/>
        </p:nvSpPr>
        <p:spPr>
          <a:xfrm>
            <a:off x="456844" y="3363498"/>
            <a:ext cx="8230312" cy="132556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Mark 9:41 Truly I tell you, anyone who gives you a cup of water in my name because you belong to the Messiah will certainly not lose their reward.</a:t>
            </a:r>
          </a:p>
        </p:txBody>
      </p:sp>
      <p:sp>
        <p:nvSpPr>
          <p:cNvPr id="8" name="Slide Number Placeholder 4">
            <a:extLst>
              <a:ext uri="{FF2B5EF4-FFF2-40B4-BE49-F238E27FC236}">
                <a16:creationId xmlns:a16="http://schemas.microsoft.com/office/drawing/2014/main" id="{1FD502CA-EDE9-41C3-AC27-FDE41581A0AD}"/>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5</a:t>
            </a:r>
          </a:p>
        </p:txBody>
      </p:sp>
    </p:spTree>
    <p:extLst>
      <p:ext uri="{BB962C8B-B14F-4D97-AF65-F5344CB8AC3E}">
        <p14:creationId xmlns:p14="http://schemas.microsoft.com/office/powerpoint/2010/main" val="426386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1913-A197-488C-B381-ED6F8A02E050}"/>
              </a:ext>
            </a:extLst>
          </p:cNvPr>
          <p:cNvSpPr>
            <a:spLocks noGrp="1"/>
          </p:cNvSpPr>
          <p:nvPr>
            <p:ph type="title"/>
          </p:nvPr>
        </p:nvSpPr>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“Then he put the man on his own donkey, …</a:t>
            </a:r>
          </a:p>
        </p:txBody>
      </p:sp>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p:txBody>
          <a:bodyPr>
            <a:normAutofit/>
          </a:bodyPr>
          <a:lstStyle/>
          <a:p>
            <a:r>
              <a:rPr lang="en-US" sz="3200" b="1" dirty="0">
                <a:solidFill>
                  <a:schemeClr val="bg1"/>
                </a:solidFill>
              </a:rPr>
              <a:t>brought him to an inn and took care of him.”</a:t>
            </a:r>
          </a:p>
          <a:p>
            <a:r>
              <a:rPr lang="en-US" sz="3200" b="1" dirty="0">
                <a:solidFill>
                  <a:schemeClr val="bg1"/>
                </a:solidFill>
              </a:rPr>
              <a:t>Are we willing to personally invest?</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r>
              <a:rPr lang="en-US" sz="3200" b="1" dirty="0">
                <a:solidFill>
                  <a:schemeClr val="bg1"/>
                </a:solidFill>
              </a:rPr>
              <a:t>Time. Effort. Money. Resources. The Gospel.</a:t>
            </a:r>
          </a:p>
          <a:p>
            <a:r>
              <a:rPr lang="en-US" sz="3200" b="1" dirty="0">
                <a:solidFill>
                  <a:schemeClr val="bg1"/>
                </a:solidFill>
              </a:rPr>
              <a:t>Evangelism without empathy is ineffective…</a:t>
            </a:r>
          </a:p>
          <a:p>
            <a:r>
              <a:rPr lang="en-US" sz="3200" b="1" dirty="0">
                <a:solidFill>
                  <a:schemeClr val="bg1"/>
                </a:solidFill>
              </a:rPr>
              <a:t>Empathy without evangelism is POINTLESS!</a:t>
            </a:r>
          </a:p>
        </p:txBody>
      </p:sp>
      <p:sp>
        <p:nvSpPr>
          <p:cNvPr id="5" name="Rectangle 4">
            <a:extLst>
              <a:ext uri="{FF2B5EF4-FFF2-40B4-BE49-F238E27FC236}">
                <a16:creationId xmlns:a16="http://schemas.microsoft.com/office/drawing/2014/main" id="{BD776E05-C910-4B2A-913E-E00652B80CFF}"/>
              </a:ext>
            </a:extLst>
          </p:cNvPr>
          <p:cNvSpPr/>
          <p:nvPr/>
        </p:nvSpPr>
        <p:spPr>
          <a:xfrm>
            <a:off x="456844" y="3006682"/>
            <a:ext cx="8230312" cy="142141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1 Thessalonians 2:8 so we cared for you. Because we loved you so much, we were delighted to share with you not only the gospel of God but our lives as well. </a:t>
            </a:r>
          </a:p>
        </p:txBody>
      </p:sp>
      <p:sp>
        <p:nvSpPr>
          <p:cNvPr id="7" name="Slide Number Placeholder 4">
            <a:extLst>
              <a:ext uri="{FF2B5EF4-FFF2-40B4-BE49-F238E27FC236}">
                <a16:creationId xmlns:a16="http://schemas.microsoft.com/office/drawing/2014/main" id="{97B8EA77-F09B-46A4-A260-AD3A89FA72DA}"/>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4</a:t>
            </a:r>
          </a:p>
        </p:txBody>
      </p:sp>
    </p:spTree>
    <p:extLst>
      <p:ext uri="{BB962C8B-B14F-4D97-AF65-F5344CB8AC3E}">
        <p14:creationId xmlns:p14="http://schemas.microsoft.com/office/powerpoint/2010/main" val="190661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1913-A197-488C-B381-ED6F8A02E050}"/>
              </a:ext>
            </a:extLst>
          </p:cNvPr>
          <p:cNvSpPr>
            <a:spLocks noGrp="1"/>
          </p:cNvSpPr>
          <p:nvPr>
            <p:ph type="title"/>
          </p:nvPr>
        </p:nvSpPr>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Are we willing to see others?</a:t>
            </a:r>
          </a:p>
        </p:txBody>
      </p:sp>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p:txBody>
          <a:bodyPr>
            <a:normAutofit/>
          </a:bodyPr>
          <a:lstStyle/>
          <a:p>
            <a:r>
              <a:rPr lang="en-US" sz="3200" b="1" dirty="0">
                <a:solidFill>
                  <a:schemeClr val="bg1"/>
                </a:solidFill>
              </a:rPr>
              <a:t>Do we see the interests of the others?</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r>
              <a:rPr lang="en-US" sz="3200" b="1" dirty="0">
                <a:solidFill>
                  <a:schemeClr val="bg1"/>
                </a:solidFill>
              </a:rPr>
              <a:t>Are we looking for loopholes?</a:t>
            </a:r>
          </a:p>
          <a:p>
            <a:endParaRPr lang="en-US" sz="3200" b="1" dirty="0">
              <a:solidFill>
                <a:schemeClr val="bg1"/>
              </a:solidFill>
            </a:endParaRPr>
          </a:p>
        </p:txBody>
      </p:sp>
      <p:sp>
        <p:nvSpPr>
          <p:cNvPr id="6" name="Rectangle 5">
            <a:extLst>
              <a:ext uri="{FF2B5EF4-FFF2-40B4-BE49-F238E27FC236}">
                <a16:creationId xmlns:a16="http://schemas.microsoft.com/office/drawing/2014/main" id="{E11353F9-6948-449C-8EF7-34650579ADAC}"/>
              </a:ext>
            </a:extLst>
          </p:cNvPr>
          <p:cNvSpPr/>
          <p:nvPr/>
        </p:nvSpPr>
        <p:spPr>
          <a:xfrm>
            <a:off x="456844" y="2609269"/>
            <a:ext cx="8230312" cy="111715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Philippians 2:4 (NLT) Don’t look out only for your own interests, but take an interest in others, too.</a:t>
            </a:r>
          </a:p>
        </p:txBody>
      </p:sp>
      <p:sp>
        <p:nvSpPr>
          <p:cNvPr id="7" name="Slide Number Placeholder 4">
            <a:extLst>
              <a:ext uri="{FF2B5EF4-FFF2-40B4-BE49-F238E27FC236}">
                <a16:creationId xmlns:a16="http://schemas.microsoft.com/office/drawing/2014/main" id="{1F4D041A-D852-4FD9-A12F-AF5BF1F2F086}"/>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3</a:t>
            </a:r>
          </a:p>
        </p:txBody>
      </p:sp>
    </p:spTree>
    <p:extLst>
      <p:ext uri="{BB962C8B-B14F-4D97-AF65-F5344CB8AC3E}">
        <p14:creationId xmlns:p14="http://schemas.microsoft.com/office/powerpoint/2010/main" val="256004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1913-A197-488C-B381-ED6F8A02E050}"/>
              </a:ext>
            </a:extLst>
          </p:cNvPr>
          <p:cNvSpPr>
            <a:spLocks noGrp="1"/>
          </p:cNvSpPr>
          <p:nvPr>
            <p:ph type="title"/>
          </p:nvPr>
        </p:nvSpPr>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Are we being good stewards?</a:t>
            </a:r>
          </a:p>
        </p:txBody>
      </p:sp>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a:xfrm>
            <a:off x="628650" y="1690689"/>
            <a:ext cx="7886700" cy="4665662"/>
          </a:xfrm>
        </p:spPr>
        <p:txBody>
          <a:bodyPr>
            <a:normAutofit/>
          </a:bodyPr>
          <a:lstStyle/>
          <a:p>
            <a:r>
              <a:rPr lang="en-US" sz="3200" b="1" dirty="0">
                <a:solidFill>
                  <a:schemeClr val="bg1"/>
                </a:solidFill>
              </a:rPr>
              <a:t>Can we be trusted in all things?</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r>
              <a:rPr lang="en-US" sz="3200" b="1" dirty="0">
                <a:solidFill>
                  <a:schemeClr val="bg1"/>
                </a:solidFill>
              </a:rPr>
              <a:t>All we have is from God!</a:t>
            </a:r>
          </a:p>
          <a:p>
            <a:endParaRPr lang="en-US" sz="3200" b="1" dirty="0">
              <a:solidFill>
                <a:schemeClr val="bg1"/>
              </a:solidFill>
            </a:endParaRPr>
          </a:p>
        </p:txBody>
      </p:sp>
      <p:sp>
        <p:nvSpPr>
          <p:cNvPr id="6" name="Rectangle 5">
            <a:extLst>
              <a:ext uri="{FF2B5EF4-FFF2-40B4-BE49-F238E27FC236}">
                <a16:creationId xmlns:a16="http://schemas.microsoft.com/office/drawing/2014/main" id="{E11353F9-6948-449C-8EF7-34650579ADAC}"/>
              </a:ext>
            </a:extLst>
          </p:cNvPr>
          <p:cNvSpPr/>
          <p:nvPr/>
        </p:nvSpPr>
        <p:spPr>
          <a:xfrm>
            <a:off x="456844" y="2318160"/>
            <a:ext cx="8230312" cy="285360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Luke 16:9 (parable of the shrewd manager) Here’s the lesson: </a:t>
            </a:r>
            <a:r>
              <a:rPr lang="en-US" sz="2400" b="1" dirty="0">
                <a:solidFill>
                  <a:schemeClr val="tx1"/>
                </a:solidFill>
                <a:latin typeface="Times New Roman" panose="02020603050405020304" pitchFamily="18" charset="0"/>
                <a:cs typeface="Times New Roman" panose="02020603050405020304" pitchFamily="18" charset="0"/>
              </a:rPr>
              <a:t>Use your worldly resources to benefit others and make friends. </a:t>
            </a:r>
            <a:r>
              <a:rPr lang="en-US" sz="2400" dirty="0">
                <a:solidFill>
                  <a:schemeClr val="tx1"/>
                </a:solidFill>
                <a:latin typeface="Times New Roman" panose="02020603050405020304" pitchFamily="18" charset="0"/>
                <a:cs typeface="Times New Roman" panose="02020603050405020304" pitchFamily="18" charset="0"/>
              </a:rPr>
              <a:t>Then, when your possessions are gone, they will welcome you to an eternal home. </a:t>
            </a:r>
          </a:p>
          <a:p>
            <a:pPr marL="236538"/>
            <a:endParaRPr lang="en-US" sz="2400" dirty="0">
              <a:solidFill>
                <a:schemeClr val="tx1"/>
              </a:solidFill>
              <a:latin typeface="Times New Roman" panose="02020603050405020304" pitchFamily="18" charset="0"/>
              <a:cs typeface="Times New Roman" panose="02020603050405020304" pitchFamily="18" charset="0"/>
            </a:endParaRPr>
          </a:p>
          <a:p>
            <a:pPr marL="236538"/>
            <a:r>
              <a:rPr lang="en-US" sz="2400" dirty="0">
                <a:solidFill>
                  <a:schemeClr val="tx1"/>
                </a:solidFill>
                <a:latin typeface="Times New Roman" panose="02020603050405020304" pitchFamily="18" charset="0"/>
                <a:cs typeface="Times New Roman" panose="02020603050405020304" pitchFamily="18" charset="0"/>
              </a:rPr>
              <a:t>11 And </a:t>
            </a:r>
            <a:r>
              <a:rPr lang="en-US" sz="2400" b="1" dirty="0">
                <a:solidFill>
                  <a:schemeClr val="tx1"/>
                </a:solidFill>
                <a:latin typeface="Times New Roman" panose="02020603050405020304" pitchFamily="18" charset="0"/>
                <a:cs typeface="Times New Roman" panose="02020603050405020304" pitchFamily="18" charset="0"/>
              </a:rPr>
              <a:t>if you are untrustworthy about worldly wealth, who will trust you with the true riches of heaven? </a:t>
            </a:r>
          </a:p>
        </p:txBody>
      </p:sp>
      <p:sp>
        <p:nvSpPr>
          <p:cNvPr id="7" name="Slide Number Placeholder 4">
            <a:extLst>
              <a:ext uri="{FF2B5EF4-FFF2-40B4-BE49-F238E27FC236}">
                <a16:creationId xmlns:a16="http://schemas.microsoft.com/office/drawing/2014/main" id="{8BFCD423-DB3E-4FF6-946A-8317ACDD0EF8}"/>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2</a:t>
            </a:r>
          </a:p>
        </p:txBody>
      </p:sp>
    </p:spTree>
    <p:extLst>
      <p:ext uri="{BB962C8B-B14F-4D97-AF65-F5344CB8AC3E}">
        <p14:creationId xmlns:p14="http://schemas.microsoft.com/office/powerpoint/2010/main" val="385279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1913-A197-488C-B381-ED6F8A02E050}"/>
              </a:ext>
            </a:extLst>
          </p:cNvPr>
          <p:cNvSpPr>
            <a:spLocks noGrp="1"/>
          </p:cNvSpPr>
          <p:nvPr>
            <p:ph type="title"/>
          </p:nvPr>
        </p:nvSpPr>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We will be judged on these things.</a:t>
            </a:r>
          </a:p>
        </p:txBody>
      </p:sp>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p:txBody>
          <a:bodyPr>
            <a:normAutofit/>
          </a:bodyPr>
          <a:lstStyle/>
          <a:p>
            <a:r>
              <a:rPr lang="en-US" sz="3200" b="1" dirty="0">
                <a:solidFill>
                  <a:schemeClr val="bg1"/>
                </a:solidFill>
              </a:rPr>
              <a:t>Matthew 25:31-46</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r>
              <a:rPr lang="en-US" sz="3200" b="1" dirty="0">
                <a:solidFill>
                  <a:schemeClr val="bg1"/>
                </a:solidFill>
              </a:rPr>
              <a:t>Will we inherit the Kingdom ready for us!</a:t>
            </a:r>
          </a:p>
        </p:txBody>
      </p:sp>
      <p:sp>
        <p:nvSpPr>
          <p:cNvPr id="4" name="Rectangle 3">
            <a:extLst>
              <a:ext uri="{FF2B5EF4-FFF2-40B4-BE49-F238E27FC236}">
                <a16:creationId xmlns:a16="http://schemas.microsoft.com/office/drawing/2014/main" id="{7815C5D4-B5E4-41FF-A576-57E098BFE10D}"/>
              </a:ext>
            </a:extLst>
          </p:cNvPr>
          <p:cNvSpPr/>
          <p:nvPr/>
        </p:nvSpPr>
        <p:spPr>
          <a:xfrm>
            <a:off x="456844" y="2481449"/>
            <a:ext cx="8230312" cy="293612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34 “Then the King will say to those on his right, ‘Come, you who are blessed by my Father, inherit the Kingdom prepared for you from the creation of the world. 35 For I was hungry, and you fed me. I was thirsty, and you gave me a drink. I was a stranger, and you invited me into your home. 36 I was naked, and you gave me clothing. I was sick, and you cared for me. I was in prison, and you visited me.’</a:t>
            </a:r>
          </a:p>
        </p:txBody>
      </p:sp>
      <p:sp>
        <p:nvSpPr>
          <p:cNvPr id="6" name="Slide Number Placeholder 4">
            <a:extLst>
              <a:ext uri="{FF2B5EF4-FFF2-40B4-BE49-F238E27FC236}">
                <a16:creationId xmlns:a16="http://schemas.microsoft.com/office/drawing/2014/main" id="{B78A47CB-D0FC-4CA2-B307-A6BC1AB27E0D}"/>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1</a:t>
            </a:r>
          </a:p>
        </p:txBody>
      </p:sp>
    </p:spTree>
    <p:extLst>
      <p:ext uri="{BB962C8B-B14F-4D97-AF65-F5344CB8AC3E}">
        <p14:creationId xmlns:p14="http://schemas.microsoft.com/office/powerpoint/2010/main" val="371647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D4F6-3EC3-4956-9FB3-DA13678E00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26844C-39B5-4B8B-99D4-49C6DC385456}"/>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DC623E6A-CA9A-43F2-8464-2D916FAF488E}"/>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0609E6-5C54-4D92-BC38-B7FDB8F0EF4A}"/>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868525"/>
      </p:ext>
    </p:extLst>
  </p:cSld>
  <p:clrMapOvr>
    <a:masterClrMapping/>
  </p:clrMapOvr>
  <mc:AlternateContent xmlns:mc="http://schemas.openxmlformats.org/markup-compatibility/2006" xmlns:p14="http://schemas.microsoft.com/office/powerpoint/2010/main">
    <mc:Choice Requires="p14">
      <p:transition spd="slow" p14:dur="3000">
        <p:zoom dir="in"/>
      </p:transition>
    </mc:Choice>
    <mc:Fallback xmlns="">
      <p:transition spd="slow">
        <p:zoom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1913-A197-488C-B381-ED6F8A02E050}"/>
              </a:ext>
            </a:extLst>
          </p:cNvPr>
          <p:cNvSpPr>
            <a:spLocks noGrp="1"/>
          </p:cNvSpPr>
          <p:nvPr>
            <p:ph type="title"/>
          </p:nvPr>
        </p:nvSpPr>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Mercy defined.</a:t>
            </a:r>
          </a:p>
        </p:txBody>
      </p:sp>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p:txBody>
          <a:bodyPr>
            <a:normAutofit/>
          </a:bodyPr>
          <a:lstStyle/>
          <a:p>
            <a:endParaRPr lang="en-US" sz="3200" b="1" dirty="0">
              <a:solidFill>
                <a:schemeClr val="bg1"/>
              </a:solidFill>
            </a:endParaRPr>
          </a:p>
          <a:p>
            <a:endParaRPr lang="en-US" sz="3200" b="1" dirty="0">
              <a:solidFill>
                <a:schemeClr val="bg1"/>
              </a:solidFill>
            </a:endParaRPr>
          </a:p>
          <a:p>
            <a:r>
              <a:rPr lang="en-US" sz="3200" b="1" dirty="0">
                <a:solidFill>
                  <a:schemeClr val="bg1"/>
                </a:solidFill>
              </a:rPr>
              <a:t>1 : compassion or forgiveness shown toward someone whom it is within one's power to punish or harm.</a:t>
            </a:r>
          </a:p>
          <a:p>
            <a:r>
              <a:rPr lang="en-US" sz="3200" b="1" dirty="0">
                <a:solidFill>
                  <a:schemeClr val="bg1"/>
                </a:solidFill>
              </a:rPr>
              <a:t>2 : compassionate treatment of those in distress.</a:t>
            </a:r>
          </a:p>
        </p:txBody>
      </p:sp>
      <p:sp>
        <p:nvSpPr>
          <p:cNvPr id="4" name="Rectangle 3">
            <a:extLst>
              <a:ext uri="{FF2B5EF4-FFF2-40B4-BE49-F238E27FC236}">
                <a16:creationId xmlns:a16="http://schemas.microsoft.com/office/drawing/2014/main" id="{FE686EAA-C33C-489E-A2A7-4669C55DBF6D}"/>
              </a:ext>
            </a:extLst>
          </p:cNvPr>
          <p:cNvSpPr/>
          <p:nvPr/>
        </p:nvSpPr>
        <p:spPr>
          <a:xfrm>
            <a:off x="456844" y="1533830"/>
            <a:ext cx="8230312" cy="120476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Matthew 5:7 Blessed are the merciful, For they shall obtain mercy.</a:t>
            </a:r>
          </a:p>
        </p:txBody>
      </p:sp>
      <p:sp>
        <p:nvSpPr>
          <p:cNvPr id="6" name="Slide Number Placeholder 4">
            <a:extLst>
              <a:ext uri="{FF2B5EF4-FFF2-40B4-BE49-F238E27FC236}">
                <a16:creationId xmlns:a16="http://schemas.microsoft.com/office/drawing/2014/main" id="{718CD650-5778-4C67-A30F-FF2A891BA610}"/>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23</a:t>
            </a:r>
          </a:p>
        </p:txBody>
      </p:sp>
    </p:spTree>
    <p:extLst>
      <p:ext uri="{BB962C8B-B14F-4D97-AF65-F5344CB8AC3E}">
        <p14:creationId xmlns:p14="http://schemas.microsoft.com/office/powerpoint/2010/main" val="96443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62AC90-D30E-41D0-A148-DE0C1CC893C6}"/>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8FEEDC-0367-404F-BC89-AD904B1E89CB}"/>
              </a:ext>
            </a:extLst>
          </p:cNvPr>
          <p:cNvSpPr>
            <a:spLocks noGrp="1"/>
          </p:cNvSpPr>
          <p:nvPr>
            <p:ph type="title"/>
          </p:nvPr>
        </p:nvSpPr>
        <p:spPr>
          <a:xfrm>
            <a:off x="628650" y="274021"/>
            <a:ext cx="7886700" cy="1009652"/>
          </a:xfrm>
        </p:spPr>
        <p:txBody>
          <a:bodyPr>
            <a:normAutofit/>
          </a:bodyPr>
          <a:lstStyle/>
          <a:p>
            <a:pPr algn="ctr"/>
            <a:r>
              <a:rPr lang="en-US" sz="4800" dirty="0">
                <a:latin typeface="Times New Roman" panose="02020603050405020304" pitchFamily="18" charset="0"/>
                <a:cs typeface="Times New Roman" panose="02020603050405020304" pitchFamily="18" charset="0"/>
              </a:rPr>
              <a:t>Luke 10:25-37 </a:t>
            </a:r>
          </a:p>
        </p:txBody>
      </p:sp>
      <p:sp>
        <p:nvSpPr>
          <p:cNvPr id="3" name="Content Placeholder 2">
            <a:extLst>
              <a:ext uri="{FF2B5EF4-FFF2-40B4-BE49-F238E27FC236}">
                <a16:creationId xmlns:a16="http://schemas.microsoft.com/office/drawing/2014/main" id="{3EC15D83-6F8D-4D9A-804F-7921B426E0FE}"/>
              </a:ext>
            </a:extLst>
          </p:cNvPr>
          <p:cNvSpPr>
            <a:spLocks noGrp="1"/>
          </p:cNvSpPr>
          <p:nvPr>
            <p:ph idx="1"/>
          </p:nvPr>
        </p:nvSpPr>
        <p:spPr>
          <a:xfrm>
            <a:off x="628650" y="1287379"/>
            <a:ext cx="7886700" cy="4889584"/>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25 On one occasion an expert in the law stood up to test Jesus. “Teacher,” he asked, “what must I do to inherit eternal life?” 26 “What is written in the Law?” he replied. “How do you read it?” 27 He answered, “‘Love the Lord your God with all your heart and with all your soul and with all your strength and with all your mind’; and, ‘Love your neighbor as yourself.’” 28 “You have answered correctly,” Jesus replied. “Do this and you will live.”</a:t>
            </a:r>
          </a:p>
        </p:txBody>
      </p:sp>
    </p:spTree>
    <p:extLst>
      <p:ext uri="{BB962C8B-B14F-4D97-AF65-F5344CB8AC3E}">
        <p14:creationId xmlns:p14="http://schemas.microsoft.com/office/powerpoint/2010/main" val="137231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1913-A197-488C-B381-ED6F8A02E050}"/>
              </a:ext>
            </a:extLst>
          </p:cNvPr>
          <p:cNvSpPr>
            <a:spLocks noGrp="1"/>
          </p:cNvSpPr>
          <p:nvPr>
            <p:ph type="title"/>
          </p:nvPr>
        </p:nvSpPr>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It’s not just a story about helping others…</a:t>
            </a:r>
          </a:p>
        </p:txBody>
      </p:sp>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a:xfrm>
            <a:off x="628650" y="1825624"/>
            <a:ext cx="7886700" cy="4667249"/>
          </a:xfrm>
        </p:spPr>
        <p:txBody>
          <a:bodyPr>
            <a:normAutofit/>
          </a:bodyPr>
          <a:lstStyle/>
          <a:p>
            <a:r>
              <a:rPr lang="en-US" sz="3200" b="1" dirty="0">
                <a:solidFill>
                  <a:schemeClr val="bg1"/>
                </a:solidFill>
              </a:rPr>
              <a:t>This lawyer asked the most important question that one can ask.</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r>
              <a:rPr lang="en-US" sz="3200" b="1" dirty="0">
                <a:solidFill>
                  <a:schemeClr val="bg1"/>
                </a:solidFill>
              </a:rPr>
              <a:t>It was a question of eternal salvation…</a:t>
            </a:r>
          </a:p>
          <a:p>
            <a:r>
              <a:rPr lang="en-US" sz="3200" b="1" dirty="0">
                <a:solidFill>
                  <a:schemeClr val="bg1"/>
                </a:solidFill>
              </a:rPr>
              <a:t>In some cases, it has become a platform for judging how others are helping the “needy”.</a:t>
            </a:r>
          </a:p>
          <a:p>
            <a:r>
              <a:rPr lang="en-US" sz="3200" b="1" dirty="0">
                <a:solidFill>
                  <a:schemeClr val="bg1"/>
                </a:solidFill>
              </a:rPr>
              <a:t>This isn’t a story about a beggar…</a:t>
            </a:r>
          </a:p>
        </p:txBody>
      </p:sp>
      <p:sp>
        <p:nvSpPr>
          <p:cNvPr id="6" name="Rectangle 5">
            <a:extLst>
              <a:ext uri="{FF2B5EF4-FFF2-40B4-BE49-F238E27FC236}">
                <a16:creationId xmlns:a16="http://schemas.microsoft.com/office/drawing/2014/main" id="{7EDB301A-B663-433C-BBF9-19A7EB4D3BB0}"/>
              </a:ext>
            </a:extLst>
          </p:cNvPr>
          <p:cNvSpPr/>
          <p:nvPr/>
        </p:nvSpPr>
        <p:spPr>
          <a:xfrm>
            <a:off x="456844" y="2864371"/>
            <a:ext cx="8230312" cy="143755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Luke 10:25 On one occasion an expert in the law stood up to test Jesus. “Teacher,” he asked, “what must I do to inherit eternal life?” </a:t>
            </a:r>
          </a:p>
        </p:txBody>
      </p:sp>
      <p:sp>
        <p:nvSpPr>
          <p:cNvPr id="7" name="Slide Number Placeholder 4">
            <a:extLst>
              <a:ext uri="{FF2B5EF4-FFF2-40B4-BE49-F238E27FC236}">
                <a16:creationId xmlns:a16="http://schemas.microsoft.com/office/drawing/2014/main" id="{CA051232-8538-4C88-B329-42EC2B686E16}"/>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21</a:t>
            </a:r>
          </a:p>
        </p:txBody>
      </p:sp>
    </p:spTree>
    <p:extLst>
      <p:ext uri="{BB962C8B-B14F-4D97-AF65-F5344CB8AC3E}">
        <p14:creationId xmlns:p14="http://schemas.microsoft.com/office/powerpoint/2010/main" val="78442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1913-A197-488C-B381-ED6F8A02E050}"/>
              </a:ext>
            </a:extLst>
          </p:cNvPr>
          <p:cNvSpPr>
            <a:spLocks noGrp="1"/>
          </p:cNvSpPr>
          <p:nvPr>
            <p:ph type="title"/>
          </p:nvPr>
        </p:nvSpPr>
        <p:spPr>
          <a:xfrm>
            <a:off x="628650" y="60327"/>
            <a:ext cx="7886700" cy="1325563"/>
          </a:xfrm>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Beggars in the Bible</a:t>
            </a:r>
          </a:p>
        </p:txBody>
      </p:sp>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a:xfrm>
            <a:off x="628650" y="5575497"/>
            <a:ext cx="7886700" cy="992451"/>
          </a:xfrm>
        </p:spPr>
        <p:txBody>
          <a:bodyPr>
            <a:normAutofit/>
          </a:bodyPr>
          <a:lstStyle/>
          <a:p>
            <a:r>
              <a:rPr lang="en-US" sz="3200" b="1" dirty="0">
                <a:solidFill>
                  <a:schemeClr val="bg1"/>
                </a:solidFill>
              </a:rPr>
              <a:t>Unfortunately, some people today are lazy and greedy rather than injured or needy.</a:t>
            </a:r>
          </a:p>
        </p:txBody>
      </p:sp>
      <p:sp>
        <p:nvSpPr>
          <p:cNvPr id="6" name="Rectangle 5">
            <a:extLst>
              <a:ext uri="{FF2B5EF4-FFF2-40B4-BE49-F238E27FC236}">
                <a16:creationId xmlns:a16="http://schemas.microsoft.com/office/drawing/2014/main" id="{2D0E43EC-C087-4BDC-838E-52470EF198AA}"/>
              </a:ext>
            </a:extLst>
          </p:cNvPr>
          <p:cNvSpPr/>
          <p:nvPr/>
        </p:nvSpPr>
        <p:spPr>
          <a:xfrm>
            <a:off x="456844" y="1216379"/>
            <a:ext cx="8230312" cy="132556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a:r>
              <a:rPr lang="en-US" sz="2400" dirty="0">
                <a:solidFill>
                  <a:schemeClr val="tx1"/>
                </a:solidFill>
                <a:latin typeface="Times New Roman" panose="02020603050405020304" pitchFamily="18" charset="0"/>
                <a:cs typeface="Times New Roman" panose="02020603050405020304" pitchFamily="18" charset="0"/>
              </a:rPr>
              <a:t>Mark 10:46 Now they came to Jericho. As He went out of Jericho with His disciples and a great multitude, blind Bartimaeus, the son of Timaeus, sat by the road begging. </a:t>
            </a:r>
          </a:p>
        </p:txBody>
      </p:sp>
      <p:sp>
        <p:nvSpPr>
          <p:cNvPr id="7" name="Rectangle 6">
            <a:extLst>
              <a:ext uri="{FF2B5EF4-FFF2-40B4-BE49-F238E27FC236}">
                <a16:creationId xmlns:a16="http://schemas.microsoft.com/office/drawing/2014/main" id="{8509F2DD-553B-43B3-8377-2D1B7D1772D6}"/>
              </a:ext>
            </a:extLst>
          </p:cNvPr>
          <p:cNvSpPr/>
          <p:nvPr/>
        </p:nvSpPr>
        <p:spPr>
          <a:xfrm>
            <a:off x="456844" y="2674371"/>
            <a:ext cx="8230312" cy="123835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a:r>
              <a:rPr lang="en-US" sz="2400" dirty="0">
                <a:solidFill>
                  <a:schemeClr val="tx1"/>
                </a:solidFill>
                <a:latin typeface="Times New Roman" panose="02020603050405020304" pitchFamily="18" charset="0"/>
                <a:cs typeface="Times New Roman" panose="02020603050405020304" pitchFamily="18" charset="0"/>
              </a:rPr>
              <a:t>Acts 3:2 And a certain man lame from his mother’s womb was carried, whom they laid daily at the gate of the temple which is called Beautiful, to ask alms from those who entered the temple;</a:t>
            </a:r>
          </a:p>
        </p:txBody>
      </p:sp>
      <p:sp>
        <p:nvSpPr>
          <p:cNvPr id="8" name="Rectangle 7">
            <a:extLst>
              <a:ext uri="{FF2B5EF4-FFF2-40B4-BE49-F238E27FC236}">
                <a16:creationId xmlns:a16="http://schemas.microsoft.com/office/drawing/2014/main" id="{CC631826-DC39-492F-B8AE-96CD05F472E4}"/>
              </a:ext>
            </a:extLst>
          </p:cNvPr>
          <p:cNvSpPr/>
          <p:nvPr/>
        </p:nvSpPr>
        <p:spPr>
          <a:xfrm>
            <a:off x="456844" y="4063122"/>
            <a:ext cx="8230312" cy="132556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a:r>
              <a:rPr lang="en-US" sz="2400" dirty="0">
                <a:solidFill>
                  <a:schemeClr val="tx1"/>
                </a:solidFill>
                <a:latin typeface="Times New Roman" panose="02020603050405020304" pitchFamily="18" charset="0"/>
                <a:cs typeface="Times New Roman" panose="02020603050405020304" pitchFamily="18" charset="0"/>
              </a:rPr>
              <a:t>Luke 16:19 “There was a rich man who was dressed in purple and fine linen and lived in luxury every day. 20 At his gate was laid a beggar named Lazarus, covered with sores </a:t>
            </a:r>
          </a:p>
        </p:txBody>
      </p:sp>
      <p:sp>
        <p:nvSpPr>
          <p:cNvPr id="9" name="Slide Number Placeholder 4">
            <a:extLst>
              <a:ext uri="{FF2B5EF4-FFF2-40B4-BE49-F238E27FC236}">
                <a16:creationId xmlns:a16="http://schemas.microsoft.com/office/drawing/2014/main" id="{069954A7-7CAE-4D18-BA2D-ADF4AA085EAE}"/>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20</a:t>
            </a:r>
          </a:p>
        </p:txBody>
      </p:sp>
    </p:spTree>
    <p:extLst>
      <p:ext uri="{BB962C8B-B14F-4D97-AF65-F5344CB8AC3E}">
        <p14:creationId xmlns:p14="http://schemas.microsoft.com/office/powerpoint/2010/main" val="410892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1913-A197-488C-B381-ED6F8A02E050}"/>
              </a:ext>
            </a:extLst>
          </p:cNvPr>
          <p:cNvSpPr>
            <a:spLocks noGrp="1"/>
          </p:cNvSpPr>
          <p:nvPr>
            <p:ph type="title"/>
          </p:nvPr>
        </p:nvSpPr>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So, Jesus answers him…</a:t>
            </a:r>
          </a:p>
        </p:txBody>
      </p:sp>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a:xfrm>
            <a:off x="628650" y="1825624"/>
            <a:ext cx="7886700" cy="4667249"/>
          </a:xfrm>
        </p:spPr>
        <p:txBody>
          <a:bodyPr>
            <a:normAutofit/>
          </a:bodyPr>
          <a:lstStyle/>
          <a:p>
            <a:r>
              <a:rPr lang="en-US" sz="3200" b="1" dirty="0">
                <a:solidFill>
                  <a:schemeClr val="bg1"/>
                </a:solidFill>
              </a:rPr>
              <a:t>“What is written in the Law?” </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600" b="1" dirty="0">
              <a:solidFill>
                <a:schemeClr val="bg1"/>
              </a:solidFill>
            </a:endParaRPr>
          </a:p>
          <a:p>
            <a:r>
              <a:rPr lang="en-US" sz="3200" b="1" dirty="0">
                <a:solidFill>
                  <a:schemeClr val="bg1"/>
                </a:solidFill>
              </a:rPr>
              <a:t>Basic summation of the entire Old Law.</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p:txBody>
      </p:sp>
      <p:sp>
        <p:nvSpPr>
          <p:cNvPr id="6" name="Rectangle 5">
            <a:extLst>
              <a:ext uri="{FF2B5EF4-FFF2-40B4-BE49-F238E27FC236}">
                <a16:creationId xmlns:a16="http://schemas.microsoft.com/office/drawing/2014/main" id="{7EDB301A-B663-433C-BBF9-19A7EB4D3BB0}"/>
              </a:ext>
            </a:extLst>
          </p:cNvPr>
          <p:cNvSpPr/>
          <p:nvPr/>
        </p:nvSpPr>
        <p:spPr>
          <a:xfrm>
            <a:off x="456844" y="2473007"/>
            <a:ext cx="8230312" cy="143755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Deuteronomy 6:4 Hear, O Israel: The Lord our God, the Lord is one. 5 </a:t>
            </a:r>
            <a:r>
              <a:rPr lang="en-US" sz="2400" b="1" dirty="0">
                <a:solidFill>
                  <a:schemeClr val="tx1"/>
                </a:solidFill>
                <a:latin typeface="Times New Roman" panose="02020603050405020304" pitchFamily="18" charset="0"/>
                <a:cs typeface="Times New Roman" panose="02020603050405020304" pitchFamily="18" charset="0"/>
              </a:rPr>
              <a:t>Love the Lord your God with all your heart and with all your soul and with all your strength.</a:t>
            </a:r>
          </a:p>
        </p:txBody>
      </p:sp>
      <p:sp>
        <p:nvSpPr>
          <p:cNvPr id="7" name="Rectangle 6">
            <a:extLst>
              <a:ext uri="{FF2B5EF4-FFF2-40B4-BE49-F238E27FC236}">
                <a16:creationId xmlns:a16="http://schemas.microsoft.com/office/drawing/2014/main" id="{9EAFCE70-6B38-4C1A-9C58-39C86950180C}"/>
              </a:ext>
            </a:extLst>
          </p:cNvPr>
          <p:cNvSpPr/>
          <p:nvPr/>
        </p:nvSpPr>
        <p:spPr>
          <a:xfrm>
            <a:off x="456844" y="4068074"/>
            <a:ext cx="8230312" cy="143755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a:r>
              <a:rPr lang="en-US" sz="2400" dirty="0">
                <a:solidFill>
                  <a:schemeClr val="tx1"/>
                </a:solidFill>
                <a:latin typeface="Times New Roman" panose="02020603050405020304" pitchFamily="18" charset="0"/>
                <a:cs typeface="Times New Roman" panose="02020603050405020304" pitchFamily="18" charset="0"/>
              </a:rPr>
              <a:t>Leviticus 19:18 “‘Do not seek revenge or bear a grudge against anyone among your people, but </a:t>
            </a:r>
            <a:r>
              <a:rPr lang="en-US" sz="2400" b="1" dirty="0">
                <a:solidFill>
                  <a:schemeClr val="tx1"/>
                </a:solidFill>
                <a:latin typeface="Times New Roman" panose="02020603050405020304" pitchFamily="18" charset="0"/>
                <a:cs typeface="Times New Roman" panose="02020603050405020304" pitchFamily="18" charset="0"/>
              </a:rPr>
              <a:t>love your neighbor as yourself. </a:t>
            </a:r>
            <a:r>
              <a:rPr lang="en-US" sz="2400" dirty="0">
                <a:solidFill>
                  <a:schemeClr val="tx1"/>
                </a:solidFill>
                <a:latin typeface="Times New Roman" panose="02020603050405020304" pitchFamily="18" charset="0"/>
                <a:cs typeface="Times New Roman" panose="02020603050405020304" pitchFamily="18" charset="0"/>
              </a:rPr>
              <a:t>I am the Lord.</a:t>
            </a:r>
          </a:p>
        </p:txBody>
      </p:sp>
      <p:sp>
        <p:nvSpPr>
          <p:cNvPr id="8" name="Slide Number Placeholder 4">
            <a:extLst>
              <a:ext uri="{FF2B5EF4-FFF2-40B4-BE49-F238E27FC236}">
                <a16:creationId xmlns:a16="http://schemas.microsoft.com/office/drawing/2014/main" id="{BC873079-0B09-4997-BD06-A9D1C84587C0}"/>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19</a:t>
            </a:r>
          </a:p>
        </p:txBody>
      </p:sp>
    </p:spTree>
    <p:extLst>
      <p:ext uri="{BB962C8B-B14F-4D97-AF65-F5344CB8AC3E}">
        <p14:creationId xmlns:p14="http://schemas.microsoft.com/office/powerpoint/2010/main" val="52603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BE91CF-A51B-4AA4-8697-0CE48EB65D1B}"/>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8FEEDC-0367-404F-BC89-AD904B1E89CB}"/>
              </a:ext>
            </a:extLst>
          </p:cNvPr>
          <p:cNvSpPr>
            <a:spLocks noGrp="1"/>
          </p:cNvSpPr>
          <p:nvPr>
            <p:ph type="title"/>
          </p:nvPr>
        </p:nvSpPr>
        <p:spPr>
          <a:xfrm>
            <a:off x="628650" y="175701"/>
            <a:ext cx="7886700" cy="1009652"/>
          </a:xfrm>
        </p:spPr>
        <p:txBody>
          <a:bodyPr>
            <a:normAutofit/>
          </a:bodyPr>
          <a:lstStyle/>
          <a:p>
            <a:pPr algn="ctr"/>
            <a:r>
              <a:rPr lang="en-US" sz="4800" dirty="0">
                <a:latin typeface="Times New Roman" panose="02020603050405020304" pitchFamily="18" charset="0"/>
                <a:cs typeface="Times New Roman" panose="02020603050405020304" pitchFamily="18" charset="0"/>
              </a:rPr>
              <a:t>Luke 10:25-37 </a:t>
            </a:r>
          </a:p>
        </p:txBody>
      </p:sp>
      <p:sp>
        <p:nvSpPr>
          <p:cNvPr id="3" name="Content Placeholder 2">
            <a:extLst>
              <a:ext uri="{FF2B5EF4-FFF2-40B4-BE49-F238E27FC236}">
                <a16:creationId xmlns:a16="http://schemas.microsoft.com/office/drawing/2014/main" id="{3EC15D83-6F8D-4D9A-804F-7921B426E0FE}"/>
              </a:ext>
            </a:extLst>
          </p:cNvPr>
          <p:cNvSpPr>
            <a:spLocks noGrp="1"/>
          </p:cNvSpPr>
          <p:nvPr>
            <p:ph idx="1"/>
          </p:nvPr>
        </p:nvSpPr>
        <p:spPr>
          <a:xfrm>
            <a:off x="628650" y="1287379"/>
            <a:ext cx="7886700" cy="4889584"/>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29 But he wanted to justify himself, so he asked Jesus, “And who is my neighbor?”30 In reply Jesus said: “A man was going down from Jerusalem to Jericho, when he was attacked by robbers. They stripped him of his clothes, beat him and went away, leaving him half dead. 31 A priest happened to be going down the same road, and when he saw the man, he passed by on the other side. 32 So too, a Levite, when he came to the place and saw him, passed by on the other side. </a:t>
            </a:r>
          </a:p>
        </p:txBody>
      </p:sp>
    </p:spTree>
    <p:extLst>
      <p:ext uri="{BB962C8B-B14F-4D97-AF65-F5344CB8AC3E}">
        <p14:creationId xmlns:p14="http://schemas.microsoft.com/office/powerpoint/2010/main" val="372395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1913-A197-488C-B381-ED6F8A02E050}"/>
              </a:ext>
            </a:extLst>
          </p:cNvPr>
          <p:cNvSpPr>
            <a:spLocks noGrp="1"/>
          </p:cNvSpPr>
          <p:nvPr>
            <p:ph type="title"/>
          </p:nvPr>
        </p:nvSpPr>
        <p:spPr/>
        <p:txBody>
          <a:bodyPr>
            <a:normAutofit/>
          </a:bodyPr>
          <a:lstStyle/>
          <a:p>
            <a:pPr algn="ctr"/>
            <a:r>
              <a:rPr lang="en-US" sz="4400" dirty="0">
                <a:ln w="28575">
                  <a:solidFill>
                    <a:schemeClr val="tx1"/>
                  </a:solidFill>
                </a:ln>
                <a:solidFill>
                  <a:schemeClr val="bg1"/>
                </a:solidFill>
                <a:latin typeface="Arial Black" panose="020B0A04020102020204" pitchFamily="34" charset="0"/>
              </a:rPr>
              <a:t>“But he wanted to justify himself”…</a:t>
            </a:r>
          </a:p>
        </p:txBody>
      </p:sp>
      <p:sp>
        <p:nvSpPr>
          <p:cNvPr id="3" name="Content Placeholder 2">
            <a:extLst>
              <a:ext uri="{FF2B5EF4-FFF2-40B4-BE49-F238E27FC236}">
                <a16:creationId xmlns:a16="http://schemas.microsoft.com/office/drawing/2014/main" id="{7B1038FC-D5CA-45E8-A4DF-3BEFF6FC3EB0}"/>
              </a:ext>
            </a:extLst>
          </p:cNvPr>
          <p:cNvSpPr>
            <a:spLocks noGrp="1"/>
          </p:cNvSpPr>
          <p:nvPr>
            <p:ph idx="1"/>
          </p:nvPr>
        </p:nvSpPr>
        <p:spPr/>
        <p:txBody>
          <a:bodyPr>
            <a:normAutofit/>
          </a:bodyPr>
          <a:lstStyle/>
          <a:p>
            <a:r>
              <a:rPr lang="en-US" sz="3200" b="1" dirty="0">
                <a:solidFill>
                  <a:schemeClr val="bg1"/>
                </a:solidFill>
              </a:rPr>
              <a:t>By asking Jesus to define “neighbor”, the lawyer is trying to justify the ways in which he has fallen short of the law he just defined.</a:t>
            </a:r>
          </a:p>
          <a:p>
            <a:r>
              <a:rPr lang="en-US" sz="3200" b="1" dirty="0">
                <a:solidFill>
                  <a:schemeClr val="bg1"/>
                </a:solidFill>
              </a:rPr>
              <a:t>He’s forging excused absences for mercy…</a:t>
            </a:r>
          </a:p>
          <a:p>
            <a:endParaRPr lang="en-US" sz="3200" b="1" dirty="0">
              <a:solidFill>
                <a:schemeClr val="bg1"/>
              </a:solidFill>
            </a:endParaRPr>
          </a:p>
          <a:p>
            <a:r>
              <a:rPr lang="en-US" sz="3200" b="1" dirty="0">
                <a:solidFill>
                  <a:schemeClr val="bg1"/>
                </a:solidFill>
              </a:rPr>
              <a:t>And at times, I've done the same. Excuses are easy to make and those absences are easy to defend…</a:t>
            </a:r>
          </a:p>
          <a:p>
            <a:endParaRPr lang="en-US" sz="3200" b="1" dirty="0">
              <a:solidFill>
                <a:schemeClr val="bg1"/>
              </a:solidFill>
            </a:endParaRPr>
          </a:p>
        </p:txBody>
      </p:sp>
      <p:sp>
        <p:nvSpPr>
          <p:cNvPr id="5" name="Slide Number Placeholder 4">
            <a:extLst>
              <a:ext uri="{FF2B5EF4-FFF2-40B4-BE49-F238E27FC236}">
                <a16:creationId xmlns:a16="http://schemas.microsoft.com/office/drawing/2014/main" id="{3D6B4032-32F9-4CE1-AC63-0E3A724663C5}"/>
              </a:ext>
            </a:extLst>
          </p:cNvPr>
          <p:cNvSpPr>
            <a:spLocks noGrp="1"/>
          </p:cNvSpPr>
          <p:nvPr>
            <p:ph type="sldNum" sz="quarter" idx="12"/>
          </p:nvPr>
        </p:nvSpPr>
        <p:spPr>
          <a:xfrm>
            <a:off x="6457950" y="6356351"/>
            <a:ext cx="2057400" cy="365125"/>
          </a:xfrm>
        </p:spPr>
        <p:txBody>
          <a:bodyPr/>
          <a:lstStyle/>
          <a:p>
            <a:r>
              <a:rPr lang="en-US" sz="1200" dirty="0">
                <a:solidFill>
                  <a:schemeClr val="bg1"/>
                </a:solidFill>
              </a:rPr>
              <a:t>17</a:t>
            </a:r>
          </a:p>
        </p:txBody>
      </p:sp>
    </p:spTree>
    <p:extLst>
      <p:ext uri="{BB962C8B-B14F-4D97-AF65-F5344CB8AC3E}">
        <p14:creationId xmlns:p14="http://schemas.microsoft.com/office/powerpoint/2010/main" val="386388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1002</TotalTime>
  <Words>2013</Words>
  <Application>Microsoft Office PowerPoint</Application>
  <PresentationFormat>On-screen Show (4:3)</PresentationFormat>
  <Paragraphs>213</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Broadway</vt:lpstr>
      <vt:lpstr>Calibri</vt:lpstr>
      <vt:lpstr>Calibri Light</vt:lpstr>
      <vt:lpstr>Times New Roman</vt:lpstr>
      <vt:lpstr>Office Theme</vt:lpstr>
      <vt:lpstr>PowerPoint Presentation</vt:lpstr>
      <vt:lpstr>O‘Neal church of Christ VBS 2018</vt:lpstr>
      <vt:lpstr>Mercy defined.</vt:lpstr>
      <vt:lpstr>Luke 10:25-37 </vt:lpstr>
      <vt:lpstr>It’s not just a story about helping others…</vt:lpstr>
      <vt:lpstr>Beggars in the Bible</vt:lpstr>
      <vt:lpstr>So, Jesus answers him…</vt:lpstr>
      <vt:lpstr>Luke 10:25-37 </vt:lpstr>
      <vt:lpstr>“But he wanted to justify himself”…</vt:lpstr>
      <vt:lpstr>Defending the Priest</vt:lpstr>
      <vt:lpstr>Defending the Priest</vt:lpstr>
      <vt:lpstr>Defending the Priest</vt:lpstr>
      <vt:lpstr>Defending the Priest</vt:lpstr>
      <vt:lpstr>Defending the Levite</vt:lpstr>
      <vt:lpstr>Defending the Levite</vt:lpstr>
      <vt:lpstr>Defending the Levite</vt:lpstr>
      <vt:lpstr>Defending the Levite</vt:lpstr>
      <vt:lpstr>Is this the heart of our excuses?…</vt:lpstr>
      <vt:lpstr>What does the world think of mercy?</vt:lpstr>
      <vt:lpstr>Luke 10:25-37 </vt:lpstr>
      <vt:lpstr>“And when he saw him, he took pity on him.”…</vt:lpstr>
      <vt:lpstr>Are we willing to invest?</vt:lpstr>
      <vt:lpstr>“Then he put the man on his own donkey, …</vt:lpstr>
      <vt:lpstr>Are we willing to see others?</vt:lpstr>
      <vt:lpstr>Are we being good stewards?</vt:lpstr>
      <vt:lpstr>We will be judged on these things.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ONealCOC</dc:creator>
  <cp:lastModifiedBy>Burns 4.0</cp:lastModifiedBy>
  <cp:revision>107</cp:revision>
  <dcterms:modified xsi:type="dcterms:W3CDTF">2018-06-14T23:22:53Z</dcterms:modified>
</cp:coreProperties>
</file>