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88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9" r:id="rId30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2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5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9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08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958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7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1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6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8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6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891C1-6011-4995-B1EB-9D787898EC7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541F8-25A7-4780-BC5E-96F6CCC6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5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ica.com/en-us/bible/online-bible/niv/leviticus/19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u="sng" dirty="0" smtClean="0">
                <a:solidFill>
                  <a:srgbClr val="FF0000"/>
                </a:solidFill>
              </a:rPr>
              <a:t>Lord, bring us together</a:t>
            </a:r>
            <a:endParaRPr lang="en-US" sz="7200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0070C0"/>
                </a:solidFill>
              </a:rPr>
              <a:t>For we be </a:t>
            </a:r>
            <a:r>
              <a:rPr lang="en-US" sz="7200" b="1" dirty="0" smtClean="0">
                <a:solidFill>
                  <a:srgbClr val="0070C0"/>
                </a:solidFill>
              </a:rPr>
              <a:t>Brethren!</a:t>
            </a:r>
            <a:endParaRPr lang="en-US" sz="7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55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20664" cy="6858000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  Again:  Strife </a:t>
            </a:r>
            <a:r>
              <a:rPr lang="en-US" sz="3600" b="1" u="sng" dirty="0" smtClean="0">
                <a:solidFill>
                  <a:srgbClr val="7030A0"/>
                </a:solidFill>
              </a:rPr>
              <a:t>is forbidden in the scriptures</a:t>
            </a:r>
          </a:p>
          <a:p>
            <a:endParaRPr lang="en-US" sz="3600" dirty="0" smtClean="0"/>
          </a:p>
          <a:p>
            <a:r>
              <a:rPr lang="en-US" sz="3600" dirty="0" smtClean="0"/>
              <a:t>1. Prov. 3:30 </a:t>
            </a:r>
            <a:r>
              <a:rPr lang="en-US" sz="3600" baseline="30000" dirty="0" smtClean="0"/>
              <a:t>30 </a:t>
            </a:r>
            <a:r>
              <a:rPr lang="en-US" sz="3600" dirty="0" smtClean="0"/>
              <a:t>Strive not with a man without cause, if he have done thee no harm.</a:t>
            </a:r>
          </a:p>
          <a:p>
            <a:endParaRPr lang="en-US" sz="3600" dirty="0" smtClean="0"/>
          </a:p>
          <a:p>
            <a:r>
              <a:rPr lang="en-US" sz="3600" dirty="0" smtClean="0"/>
              <a:t>2. Prov. 17:14</a:t>
            </a:r>
            <a:r>
              <a:rPr lang="en-US" sz="3600" baseline="30000" dirty="0" smtClean="0"/>
              <a:t>4” </a:t>
            </a:r>
            <a:r>
              <a:rPr lang="en-US" sz="3600" dirty="0" smtClean="0"/>
              <a:t>The beginning of strife is as when one </a:t>
            </a:r>
            <a:r>
              <a:rPr lang="en-US" sz="3600" dirty="0" err="1" smtClean="0"/>
              <a:t>letteth</a:t>
            </a:r>
            <a:r>
              <a:rPr lang="en-US" sz="3600" dirty="0" smtClean="0"/>
              <a:t> out water: therefore leave off contention, before it be meddled with “</a:t>
            </a:r>
          </a:p>
          <a:p>
            <a:r>
              <a:rPr lang="en-US" sz="3600" dirty="0" smtClean="0"/>
              <a:t>.</a:t>
            </a:r>
          </a:p>
          <a:p>
            <a:r>
              <a:rPr lang="en-US" sz="3600" dirty="0" smtClean="0"/>
              <a:t>3. Prov. 20:3 It is an </a:t>
            </a:r>
            <a:r>
              <a:rPr lang="en-US" sz="3600" dirty="0" err="1" smtClean="0"/>
              <a:t>honour</a:t>
            </a:r>
            <a:r>
              <a:rPr lang="en-US" sz="3600" dirty="0" smtClean="0"/>
              <a:t> for a man to cease from strife: </a:t>
            </a:r>
          </a:p>
          <a:p>
            <a:r>
              <a:rPr lang="en-US" sz="3600" dirty="0" smtClean="0"/>
              <a:t>but every fool will be meddling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3677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52" y="113556"/>
            <a:ext cx="11934217" cy="667634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4. Proverbs 25:8 Go not forth hastily to strive, lest thou know not what to do in the end thereof, when thy </a:t>
            </a:r>
            <a:r>
              <a:rPr lang="en-US" sz="3600" dirty="0" err="1" smtClean="0"/>
              <a:t>neighbour</a:t>
            </a:r>
            <a:r>
              <a:rPr lang="en-US" sz="3600" dirty="0" smtClean="0"/>
              <a:t> hath put thee to shame.</a:t>
            </a:r>
          </a:p>
          <a:p>
            <a:endParaRPr lang="en-US" sz="3600" dirty="0"/>
          </a:p>
          <a:p>
            <a:r>
              <a:rPr lang="en-US" sz="3600" dirty="0" smtClean="0"/>
              <a:t>5.  Proverbs 26:17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He that </a:t>
            </a:r>
            <a:r>
              <a:rPr lang="en-US" sz="3600" dirty="0" err="1" smtClean="0"/>
              <a:t>passeth</a:t>
            </a:r>
            <a:r>
              <a:rPr lang="en-US" sz="3600" dirty="0" smtClean="0"/>
              <a:t> by, and </a:t>
            </a:r>
            <a:r>
              <a:rPr lang="en-US" sz="3600" dirty="0" err="1" smtClean="0"/>
              <a:t>meddleth</a:t>
            </a:r>
            <a:r>
              <a:rPr lang="en-US" sz="3600" dirty="0" smtClean="0"/>
              <a:t> with strife belonging not to him, is like one that taketh a dog by the ears.</a:t>
            </a:r>
          </a:p>
          <a:p>
            <a:endParaRPr lang="en-US" sz="3600" dirty="0"/>
          </a:p>
          <a:p>
            <a:r>
              <a:rPr lang="en-US" sz="3600" dirty="0" smtClean="0"/>
              <a:t>6.  Romans 13:13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Let us walk honestly, as in the day; not in rioting and drunkenness, not in chambering and wantonness, not in strife and envying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3338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49" y="97276"/>
            <a:ext cx="11945566" cy="6536987"/>
          </a:xfrm>
        </p:spPr>
        <p:txBody>
          <a:bodyPr>
            <a:normAutofit lnSpcReduction="10000"/>
          </a:bodyPr>
          <a:lstStyle/>
          <a:p>
            <a:r>
              <a:rPr lang="en-US" sz="3600" b="1" i="1" u="sng" dirty="0" smtClean="0">
                <a:solidFill>
                  <a:srgbClr val="7030A0"/>
                </a:solidFill>
              </a:rPr>
              <a:t>We are warned against the works of the flesh…</a:t>
            </a:r>
          </a:p>
          <a:p>
            <a:r>
              <a:rPr lang="en-US" sz="3600" b="1" i="1" u="sng" dirty="0" smtClean="0">
                <a:solidFill>
                  <a:srgbClr val="7030A0"/>
                </a:solidFill>
              </a:rPr>
              <a:t>And strife is one of the ‘works of the flesh”</a:t>
            </a:r>
          </a:p>
          <a:p>
            <a:endParaRPr lang="en-US" sz="3600" b="1" i="1" u="sng" dirty="0" smtClean="0">
              <a:solidFill>
                <a:srgbClr val="7030A0"/>
              </a:solidFill>
            </a:endParaRPr>
          </a:p>
          <a:p>
            <a:r>
              <a:rPr lang="en-US" sz="3600" dirty="0" smtClean="0"/>
              <a:t>Gal. 5:19-20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Now the works of the flesh are manifest, which are these; Adultery, fornication, uncleanness, lasciviousness,</a:t>
            </a:r>
          </a:p>
          <a:p>
            <a:r>
              <a:rPr lang="en-US" sz="3600" baseline="30000" dirty="0" smtClean="0"/>
              <a:t>20 </a:t>
            </a:r>
            <a:r>
              <a:rPr lang="en-US" sz="3600" dirty="0" smtClean="0"/>
              <a:t>Idolatry, witchcraft, hatred, variance, emulations, wrath, </a:t>
            </a:r>
            <a:r>
              <a:rPr lang="en-US" sz="3600" b="1" u="sng" dirty="0" smtClean="0">
                <a:solidFill>
                  <a:srgbClr val="7030A0"/>
                </a:solidFill>
              </a:rPr>
              <a:t>strife</a:t>
            </a:r>
            <a:r>
              <a:rPr lang="en-US" sz="3600" dirty="0" smtClean="0"/>
              <a:t>, seditions, heresies,</a:t>
            </a:r>
          </a:p>
          <a:p>
            <a:r>
              <a:rPr lang="en-US" sz="3600" baseline="30000" dirty="0" smtClean="0"/>
              <a:t>21 </a:t>
            </a:r>
            <a:r>
              <a:rPr lang="en-US" sz="3600" dirty="0" err="1" smtClean="0"/>
              <a:t>Envyings</a:t>
            </a:r>
            <a:r>
              <a:rPr lang="en-US" sz="3600" dirty="0" smtClean="0"/>
              <a:t>, murders, drunkenness, </a:t>
            </a:r>
            <a:r>
              <a:rPr lang="en-US" sz="3600" dirty="0" err="1" smtClean="0"/>
              <a:t>revellings</a:t>
            </a:r>
            <a:r>
              <a:rPr lang="en-US" sz="3600" dirty="0" smtClean="0"/>
              <a:t>, and such like: of the which I tell you before, as I have also told you in time past, that they which do such things shall not inherit the kingdom of God.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62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091481" cy="6858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Philippians 2:3   Let nothing be done through </a:t>
            </a:r>
            <a:r>
              <a:rPr lang="en-US" sz="3600" b="1" u="sng" dirty="0" smtClean="0">
                <a:solidFill>
                  <a:srgbClr val="7030A0"/>
                </a:solidFill>
              </a:rPr>
              <a:t>strife </a:t>
            </a:r>
            <a:r>
              <a:rPr lang="en-US" sz="3600" dirty="0" smtClean="0"/>
              <a:t>or vainglory; but in lowliness of mind let each esteem other better than themselves.</a:t>
            </a:r>
          </a:p>
          <a:p>
            <a:endParaRPr lang="en-US" sz="3600" dirty="0"/>
          </a:p>
          <a:p>
            <a:r>
              <a:rPr lang="en-US" sz="3600" dirty="0" smtClean="0"/>
              <a:t>2 Tim. 2:14 </a:t>
            </a:r>
            <a:r>
              <a:rPr lang="en-US" sz="3600" baseline="30000" dirty="0" smtClean="0"/>
              <a:t>14 </a:t>
            </a:r>
            <a:r>
              <a:rPr lang="en-US" sz="3600" dirty="0" smtClean="0"/>
              <a:t>Of these things put them in remembrance, charging them before the Lord that they </a:t>
            </a:r>
            <a:r>
              <a:rPr lang="en-US" sz="3600" b="1" u="sng" dirty="0" smtClean="0">
                <a:solidFill>
                  <a:srgbClr val="7030A0"/>
                </a:solidFill>
              </a:rPr>
              <a:t>strive not </a:t>
            </a:r>
            <a:r>
              <a:rPr lang="en-US" sz="3600" dirty="0" smtClean="0"/>
              <a:t>about words to no profit, but to the subverting of the hearers.</a:t>
            </a:r>
          </a:p>
          <a:p>
            <a:endParaRPr lang="en-US" sz="3600" dirty="0"/>
          </a:p>
          <a:p>
            <a:r>
              <a:rPr lang="en-US" sz="3600" dirty="0" smtClean="0"/>
              <a:t>2 Tim.2:24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And the servant of the Lord </a:t>
            </a:r>
            <a:r>
              <a:rPr lang="en-US" sz="3600" b="1" u="sng" dirty="0" smtClean="0">
                <a:solidFill>
                  <a:srgbClr val="7030A0"/>
                </a:solidFill>
              </a:rPr>
              <a:t>must not strive</a:t>
            </a:r>
            <a:r>
              <a:rPr lang="en-US" sz="3600" dirty="0" smtClean="0"/>
              <a:t>; but be gentle unto all men, apt to teach, patient,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7009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4645"/>
            <a:ext cx="12110936" cy="6695805"/>
          </a:xfrm>
        </p:spPr>
        <p:txBody>
          <a:bodyPr>
            <a:normAutofit fontScale="92500" lnSpcReduction="20000"/>
          </a:bodyPr>
          <a:lstStyle/>
          <a:p>
            <a:r>
              <a:rPr lang="en-US" sz="3900" b="1" u="sng" dirty="0" smtClean="0">
                <a:solidFill>
                  <a:srgbClr val="7030A0"/>
                </a:solidFill>
              </a:rPr>
              <a:t>The Scriptures teach us to be Unified.</a:t>
            </a:r>
          </a:p>
          <a:p>
            <a:r>
              <a:rPr lang="en-US" sz="3900" dirty="0" smtClean="0"/>
              <a:t>1.  John 17:20-21 </a:t>
            </a:r>
            <a:r>
              <a:rPr lang="en-US" sz="3900" baseline="30000" dirty="0" smtClean="0"/>
              <a:t>20 </a:t>
            </a:r>
            <a:r>
              <a:rPr lang="en-US" sz="3900" dirty="0" smtClean="0"/>
              <a:t>Neither pray I for these alone, but for them also which shall believe on me through their word;</a:t>
            </a:r>
          </a:p>
          <a:p>
            <a:r>
              <a:rPr lang="en-US" sz="3900" baseline="30000" dirty="0" smtClean="0"/>
              <a:t>21 </a:t>
            </a:r>
            <a:r>
              <a:rPr lang="en-US" sz="3900" dirty="0" smtClean="0"/>
              <a:t>That they </a:t>
            </a:r>
            <a:r>
              <a:rPr lang="en-US" sz="3900" b="1" u="sng" dirty="0" smtClean="0">
                <a:solidFill>
                  <a:srgbClr val="7030A0"/>
                </a:solidFill>
              </a:rPr>
              <a:t>all may be one</a:t>
            </a:r>
            <a:r>
              <a:rPr lang="en-US" sz="3900" dirty="0" smtClean="0"/>
              <a:t>; as thou, Father, art in me, and I in thee, that they also may be one in us: that the world may believe that thou hast sent me. (</a:t>
            </a:r>
            <a:r>
              <a:rPr lang="en-US" sz="3900" dirty="0" err="1" smtClean="0"/>
              <a:t>cf</a:t>
            </a:r>
            <a:r>
              <a:rPr lang="en-US" sz="3900" dirty="0" smtClean="0"/>
              <a:t> John 13:35)</a:t>
            </a:r>
          </a:p>
          <a:p>
            <a:endParaRPr lang="en-US" sz="3900" dirty="0" smtClean="0"/>
          </a:p>
          <a:p>
            <a:r>
              <a:rPr lang="en-US" sz="3900" dirty="0" smtClean="0"/>
              <a:t>2.  I Cor. 1:10  </a:t>
            </a:r>
            <a:r>
              <a:rPr lang="en-US" sz="3900" baseline="30000" dirty="0" smtClean="0"/>
              <a:t>10 </a:t>
            </a:r>
            <a:r>
              <a:rPr lang="en-US" sz="3900" dirty="0" smtClean="0"/>
              <a:t>Now I beseech you, brethren, by the name of our Lord Jesus Christ, that ye all speak the same thing, and that there be </a:t>
            </a:r>
            <a:r>
              <a:rPr lang="en-US" sz="3900" b="1" u="sng" dirty="0" smtClean="0">
                <a:solidFill>
                  <a:srgbClr val="7030A0"/>
                </a:solidFill>
              </a:rPr>
              <a:t>no divisions among you</a:t>
            </a:r>
            <a:r>
              <a:rPr lang="en-US" sz="3900" dirty="0" smtClean="0"/>
              <a:t>; but that ye be perfectly joined together in the same mind and in the same judgment</a:t>
            </a:r>
          </a:p>
          <a:p>
            <a:endParaRPr lang="en-US" sz="3900" dirty="0" smtClean="0"/>
          </a:p>
          <a:p>
            <a:r>
              <a:rPr lang="en-US" sz="3900" dirty="0" smtClean="0"/>
              <a:t>3.  2 Cor. 13:11</a:t>
            </a:r>
            <a:r>
              <a:rPr lang="en-US" sz="3900" baseline="30000" dirty="0" smtClean="0"/>
              <a:t>11 </a:t>
            </a:r>
            <a:r>
              <a:rPr lang="en-US" sz="3900" dirty="0" smtClean="0"/>
              <a:t>Finally, brethren, farewell. Be perfect, be of good comfort, </a:t>
            </a:r>
            <a:r>
              <a:rPr lang="en-US" sz="3900" b="1" u="sng" dirty="0" smtClean="0">
                <a:solidFill>
                  <a:srgbClr val="7030A0"/>
                </a:solidFill>
              </a:rPr>
              <a:t>be of one mind</a:t>
            </a:r>
            <a:r>
              <a:rPr lang="en-US" sz="3900" dirty="0" smtClean="0"/>
              <a:t>, live in peace; and the God of love and peace shall be with you.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6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50996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Phil. 1:27  </a:t>
            </a:r>
            <a:r>
              <a:rPr lang="en-US" sz="3600" baseline="30000" dirty="0" smtClean="0"/>
              <a:t>7 </a:t>
            </a:r>
            <a:r>
              <a:rPr lang="en-US" sz="3600" dirty="0" smtClean="0"/>
              <a:t>Only let your conversation be as it </a:t>
            </a:r>
            <a:r>
              <a:rPr lang="en-US" sz="3600" dirty="0" err="1" smtClean="0"/>
              <a:t>becometh</a:t>
            </a:r>
            <a:r>
              <a:rPr lang="en-US" sz="3600" dirty="0" smtClean="0"/>
              <a:t> the gospel of Christ: that whether I come and see you, or else be absent, </a:t>
            </a:r>
            <a:r>
              <a:rPr lang="en-US" sz="3600" u="sng" dirty="0" smtClean="0">
                <a:solidFill>
                  <a:srgbClr val="7030A0"/>
                </a:solidFill>
              </a:rPr>
              <a:t>I may hear of your affairs</a:t>
            </a:r>
            <a:r>
              <a:rPr lang="en-US" sz="3600" dirty="0" smtClean="0"/>
              <a:t>, that ye stand fast in one spirit, with one mind </a:t>
            </a:r>
            <a:r>
              <a:rPr lang="en-US" sz="3600" b="1" i="1" u="sng" dirty="0" smtClean="0">
                <a:solidFill>
                  <a:srgbClr val="7030A0"/>
                </a:solidFill>
              </a:rPr>
              <a:t>striving together </a:t>
            </a:r>
            <a:r>
              <a:rPr lang="en-US" sz="3600" dirty="0" smtClean="0"/>
              <a:t>for the faith of the gospel;</a:t>
            </a:r>
          </a:p>
          <a:p>
            <a:endParaRPr lang="en-US" sz="3600" dirty="0"/>
          </a:p>
          <a:p>
            <a:r>
              <a:rPr lang="en-US" sz="3600" dirty="0" smtClean="0"/>
              <a:t>I Pet. 3:8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Finally, be ye all of </a:t>
            </a:r>
            <a:r>
              <a:rPr lang="en-US" sz="3600" b="1" u="sng" dirty="0" smtClean="0">
                <a:solidFill>
                  <a:srgbClr val="7030A0"/>
                </a:solidFill>
              </a:rPr>
              <a:t>one mind</a:t>
            </a:r>
            <a:r>
              <a:rPr lang="en-US" sz="3600" dirty="0" smtClean="0"/>
              <a:t>, having compassion one of another, love as brethren, be pitiful, be courteous: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672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35" y="113556"/>
            <a:ext cx="11943945" cy="6744443"/>
          </a:xfrm>
        </p:spPr>
        <p:txBody>
          <a:bodyPr/>
          <a:lstStyle/>
          <a:p>
            <a:endParaRPr lang="en-US" sz="3600" dirty="0" smtClean="0"/>
          </a:p>
          <a:p>
            <a:r>
              <a:rPr lang="en-US" sz="3600" dirty="0" smtClean="0"/>
              <a:t>The </a:t>
            </a:r>
            <a:r>
              <a:rPr lang="en-US" sz="3600" b="1" u="sng" dirty="0" smtClean="0">
                <a:solidFill>
                  <a:srgbClr val="7030A0"/>
                </a:solidFill>
              </a:rPr>
              <a:t>causes of strife </a:t>
            </a:r>
            <a:r>
              <a:rPr lang="en-US" sz="3600" dirty="0" smtClean="0"/>
              <a:t>among brethren are many:</a:t>
            </a:r>
          </a:p>
          <a:p>
            <a:endParaRPr lang="en-US" sz="3600" dirty="0" smtClean="0"/>
          </a:p>
          <a:p>
            <a:r>
              <a:rPr lang="en-US" sz="3600" b="1" u="sng" dirty="0" smtClean="0">
                <a:solidFill>
                  <a:srgbClr val="7030A0"/>
                </a:solidFill>
              </a:rPr>
              <a:t>1.  Pride.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Prov. 13:10</a:t>
            </a:r>
            <a:r>
              <a:rPr lang="en-US" sz="3600" baseline="30000" dirty="0" smtClean="0"/>
              <a:t>10 </a:t>
            </a:r>
            <a:r>
              <a:rPr lang="en-US" sz="3600" dirty="0" smtClean="0"/>
              <a:t>Only </a:t>
            </a:r>
            <a:r>
              <a:rPr lang="en-US" sz="3600" b="1" i="1" u="sng" dirty="0" smtClean="0">
                <a:solidFill>
                  <a:srgbClr val="7030A0"/>
                </a:solidFill>
              </a:rPr>
              <a:t>by pride cometh </a:t>
            </a:r>
            <a:r>
              <a:rPr lang="en-US" sz="3600" dirty="0" smtClean="0"/>
              <a:t>contention: but with the well advised is wisdom.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Pride causes men to be contentious about their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opinions.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0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96" y="103828"/>
            <a:ext cx="12093103" cy="6647167"/>
          </a:xfrm>
        </p:spPr>
        <p:txBody>
          <a:bodyPr/>
          <a:lstStyle/>
          <a:p>
            <a:endParaRPr lang="en-US" sz="3600" b="1" u="sng" dirty="0" smtClean="0">
              <a:solidFill>
                <a:srgbClr val="7030A0"/>
              </a:solidFill>
            </a:endParaRPr>
          </a:p>
          <a:p>
            <a:r>
              <a:rPr lang="en-US" sz="3600" b="1" u="sng" dirty="0" smtClean="0">
                <a:solidFill>
                  <a:srgbClr val="7030A0"/>
                </a:solidFill>
              </a:rPr>
              <a:t>2.  The scornful.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Prov. 22:10</a:t>
            </a:r>
            <a:r>
              <a:rPr lang="en-US" sz="3600" baseline="30000" dirty="0"/>
              <a:t>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Cast out the scorner, and contention shall go out; yea,</a:t>
            </a:r>
            <a:r>
              <a:rPr lang="en-US" sz="3600" b="1" u="sng" dirty="0" smtClean="0">
                <a:solidFill>
                  <a:srgbClr val="7030A0"/>
                </a:solidFill>
              </a:rPr>
              <a:t> strife </a:t>
            </a:r>
            <a:r>
              <a:rPr lang="en-US" sz="3600" dirty="0" smtClean="0"/>
              <a:t>and reproach shall </a:t>
            </a:r>
            <a:r>
              <a:rPr lang="en-US" sz="4000" b="1" u="sng" dirty="0" smtClean="0">
                <a:solidFill>
                  <a:srgbClr val="7030A0"/>
                </a:solidFill>
              </a:rPr>
              <a:t>cease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To mock or deride people, always giving people a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hard time.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4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5" y="145915"/>
            <a:ext cx="11906655" cy="6634264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7030A0"/>
                </a:solidFill>
              </a:rPr>
              <a:t>3.  Trouble-maker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Talebearer.  There are some who are always wanting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to stir up trouble.  </a:t>
            </a:r>
            <a:endParaRPr lang="en-US" sz="4000" dirty="0" smtClean="0"/>
          </a:p>
          <a:p>
            <a:r>
              <a:rPr lang="en-US" sz="4000" dirty="0"/>
              <a:t> </a:t>
            </a:r>
            <a:r>
              <a:rPr lang="en-US" sz="4000" dirty="0" smtClean="0"/>
              <a:t>     </a:t>
            </a:r>
            <a:r>
              <a:rPr lang="en-US" sz="4000" dirty="0"/>
              <a:t>a person who maliciously gossips or reveals secrets</a:t>
            </a:r>
            <a:r>
              <a:rPr lang="en-US" sz="4000" dirty="0" smtClean="0"/>
              <a:t>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</a:t>
            </a:r>
            <a:r>
              <a:rPr lang="en-US" sz="4000" b="1" dirty="0">
                <a:hlinkClick r:id="rId2"/>
              </a:rPr>
              <a:t>Leviticus 19:16</a:t>
            </a:r>
            <a:r>
              <a:rPr lang="en-US" sz="4000" dirty="0"/>
              <a:t> </a:t>
            </a:r>
            <a:r>
              <a:rPr lang="en-US" sz="4000" baseline="30000" dirty="0"/>
              <a:t>16</a:t>
            </a:r>
            <a:r>
              <a:rPr lang="en-US" sz="4000" dirty="0"/>
              <a:t>"'</a:t>
            </a:r>
            <a:r>
              <a:rPr lang="en-US" sz="4000" b="1" dirty="0"/>
              <a:t>Do</a:t>
            </a:r>
            <a:r>
              <a:rPr lang="en-US" sz="4000" dirty="0"/>
              <a:t> </a:t>
            </a:r>
            <a:r>
              <a:rPr lang="en-US" sz="4000" b="1" dirty="0"/>
              <a:t>not</a:t>
            </a:r>
            <a:r>
              <a:rPr lang="en-US" sz="4000" dirty="0"/>
              <a:t> </a:t>
            </a:r>
            <a:r>
              <a:rPr lang="en-US" sz="4000" b="1" dirty="0"/>
              <a:t>go</a:t>
            </a:r>
            <a:r>
              <a:rPr lang="en-US" sz="4000" dirty="0"/>
              <a:t> about spreading slander </a:t>
            </a:r>
            <a:r>
              <a:rPr lang="en-US" sz="4000" b="1" dirty="0"/>
              <a:t>among</a:t>
            </a:r>
            <a:r>
              <a:rPr lang="en-US" sz="4000" dirty="0"/>
              <a:t> your </a:t>
            </a:r>
            <a:r>
              <a:rPr lang="en-US" sz="4000" b="1" dirty="0"/>
              <a:t>people</a:t>
            </a:r>
            <a:r>
              <a:rPr lang="en-US" sz="4000" dirty="0"/>
              <a:t>. "'Do not do anything that endangers your neighbor's life. I am the </a:t>
            </a:r>
            <a:r>
              <a:rPr lang="en-US" sz="4000" dirty="0" smtClean="0"/>
              <a:t>LORD</a:t>
            </a:r>
          </a:p>
          <a:p>
            <a:r>
              <a:rPr lang="en-US" sz="4000" dirty="0"/>
              <a:t>       “Thou shalt not go up and down </a:t>
            </a:r>
            <a:r>
              <a:rPr lang="en-US" sz="4000" i="1" dirty="0"/>
              <a:t>as</a:t>
            </a:r>
            <a:r>
              <a:rPr lang="en-US" sz="4000" dirty="0"/>
              <a:t> a talebearer among thy people: neither shalt thou stand against the blood of thy </a:t>
            </a:r>
            <a:r>
              <a:rPr lang="en-US" sz="4000" dirty="0" err="1"/>
              <a:t>neighbour</a:t>
            </a:r>
            <a:r>
              <a:rPr lang="en-US" sz="4000" dirty="0"/>
              <a:t>: I </a:t>
            </a:r>
            <a:r>
              <a:rPr lang="en-US" sz="4000" i="1" dirty="0"/>
              <a:t>am</a:t>
            </a:r>
            <a:r>
              <a:rPr lang="en-US" sz="4000" dirty="0"/>
              <a:t> the LORD</a:t>
            </a:r>
            <a:r>
              <a:rPr lang="en-US" sz="4000" dirty="0" smtClean="0"/>
              <a:t>.”  KJV </a:t>
            </a:r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823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49" y="0"/>
            <a:ext cx="12015281" cy="6858000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4.  Not sound in doctrine.       </a:t>
            </a:r>
            <a:r>
              <a:rPr lang="en-US" sz="3600" dirty="0" smtClean="0"/>
              <a:t>I Tim. 6:3-4</a:t>
            </a:r>
            <a:r>
              <a:rPr lang="en-US" sz="3600" baseline="30000" dirty="0" smtClean="0"/>
              <a:t> </a:t>
            </a:r>
          </a:p>
          <a:p>
            <a:r>
              <a:rPr lang="en-US" sz="3600" baseline="30000" dirty="0"/>
              <a:t> </a:t>
            </a:r>
            <a:r>
              <a:rPr lang="en-US" sz="3600" baseline="30000" dirty="0" smtClean="0"/>
              <a:t>   </a:t>
            </a:r>
            <a:r>
              <a:rPr lang="en-US" sz="3600" dirty="0" smtClean="0"/>
              <a:t>If any man teach otherwise, and consent not to wholesome words, even the words of our Lord Jesus Christ, and to the doctrine which is according to godliness;</a:t>
            </a:r>
          </a:p>
          <a:p>
            <a:r>
              <a:rPr lang="en-US" sz="3600" baseline="30000" dirty="0" smtClean="0"/>
              <a:t>4 </a:t>
            </a:r>
            <a:r>
              <a:rPr lang="en-US" sz="3600" dirty="0" smtClean="0"/>
              <a:t>He is proud, knowing nothing, but doting about questions and </a:t>
            </a:r>
            <a:r>
              <a:rPr lang="en-US" sz="3600" b="1" u="sng" dirty="0" err="1" smtClean="0">
                <a:solidFill>
                  <a:srgbClr val="7030A0"/>
                </a:solidFill>
              </a:rPr>
              <a:t>strifes</a:t>
            </a:r>
            <a:r>
              <a:rPr lang="en-US" sz="3600" b="1" u="sng" dirty="0" smtClean="0">
                <a:solidFill>
                  <a:srgbClr val="7030A0"/>
                </a:solidFill>
              </a:rPr>
              <a:t> of words</a:t>
            </a:r>
            <a:r>
              <a:rPr lang="en-US" sz="3600" dirty="0" smtClean="0"/>
              <a:t>, whereof cometh envy, strife, railings, evil </a:t>
            </a:r>
            <a:r>
              <a:rPr lang="en-US" sz="3600" dirty="0" err="1" smtClean="0"/>
              <a:t>surmisings</a:t>
            </a:r>
            <a:r>
              <a:rPr lang="en-US" sz="3600" dirty="0" smtClean="0"/>
              <a:t>,</a:t>
            </a:r>
          </a:p>
          <a:p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It is not those who stand for the truth that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cause strife but those who don’t.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Gal. 1:8-10;  Gal.3:1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48313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081753" cy="6858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Gen. 13:1-13</a:t>
            </a:r>
          </a:p>
          <a:p>
            <a:r>
              <a:rPr lang="en-US" sz="3600" dirty="0" smtClean="0"/>
              <a:t>And Abram went up out of Egypt, he, and his wife, and all that he had, and Lot with him, into the south.</a:t>
            </a:r>
          </a:p>
          <a:p>
            <a:r>
              <a:rPr lang="en-US" sz="3600" baseline="30000" dirty="0" smtClean="0"/>
              <a:t>2 </a:t>
            </a:r>
            <a:r>
              <a:rPr lang="en-US" sz="3600" dirty="0" smtClean="0"/>
              <a:t>And Abram was very rich in cattle, in silver, and in gold.</a:t>
            </a:r>
          </a:p>
          <a:p>
            <a:r>
              <a:rPr lang="en-US" sz="3600" baseline="30000" dirty="0" smtClean="0"/>
              <a:t>3 </a:t>
            </a:r>
            <a:r>
              <a:rPr lang="en-US" sz="3600" dirty="0" smtClean="0"/>
              <a:t>And he went on his journeys from the south even to Bethel, unto the place where his tent had been at the beginning, between Bethel and Hai;</a:t>
            </a:r>
          </a:p>
          <a:p>
            <a:r>
              <a:rPr lang="en-US" sz="3600" baseline="30000" dirty="0" smtClean="0"/>
              <a:t>4 </a:t>
            </a:r>
            <a:r>
              <a:rPr lang="en-US" sz="3600" dirty="0" smtClean="0"/>
              <a:t>Unto the place of the altar, which he had make there at the first: and there Abram called on the name of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90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98" y="194553"/>
            <a:ext cx="12093102" cy="6663447"/>
          </a:xfrm>
        </p:spPr>
        <p:txBody>
          <a:bodyPr/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How can we avoid strife among brethren?</a:t>
            </a:r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 1.  Do our best to avoid it.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Rom.12:18 </a:t>
            </a:r>
            <a:r>
              <a:rPr lang="en-US" sz="3600" baseline="30000" dirty="0"/>
              <a:t>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If it be possible, as much as </a:t>
            </a:r>
            <a:r>
              <a:rPr lang="en-US" sz="3600" dirty="0" err="1" smtClean="0"/>
              <a:t>lieth</a:t>
            </a:r>
            <a:r>
              <a:rPr lang="en-US" sz="3600" dirty="0" smtClean="0"/>
              <a:t> in you, </a:t>
            </a:r>
          </a:p>
          <a:p>
            <a:r>
              <a:rPr lang="en-US" sz="3600" dirty="0" smtClean="0"/>
              <a:t>live peaceably with all men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Avoiding strife must be our goal.</a:t>
            </a:r>
          </a:p>
          <a:p>
            <a:r>
              <a:rPr lang="en-US" sz="3600" b="1" u="sng" dirty="0" smtClean="0"/>
              <a:t>2.  Be slow to anger.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Prov. 15:18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A wrathful man </a:t>
            </a:r>
            <a:r>
              <a:rPr lang="en-US" sz="3600" dirty="0" err="1" smtClean="0"/>
              <a:t>stirreth</a:t>
            </a:r>
            <a:r>
              <a:rPr lang="en-US" sz="3600" dirty="0" smtClean="0"/>
              <a:t> up strife: but he that is slow to anger </a:t>
            </a:r>
            <a:r>
              <a:rPr lang="en-US" sz="3600" dirty="0" err="1" smtClean="0"/>
              <a:t>appeaseth</a:t>
            </a:r>
            <a:r>
              <a:rPr lang="en-US" sz="3600" dirty="0" smtClean="0"/>
              <a:t> strife.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James 1:19-20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Wherefore, my beloved brethren, let every man be swift to hear, slow to speak, slow to wrath:</a:t>
            </a:r>
          </a:p>
          <a:p>
            <a:r>
              <a:rPr lang="en-US" sz="3600" baseline="30000" dirty="0" smtClean="0"/>
              <a:t>20 </a:t>
            </a:r>
            <a:r>
              <a:rPr lang="en-US" sz="3600" dirty="0" smtClean="0"/>
              <a:t>For the wrath of man </a:t>
            </a:r>
            <a:r>
              <a:rPr lang="en-US" sz="3600" dirty="0" err="1" smtClean="0"/>
              <a:t>worketh</a:t>
            </a:r>
            <a:r>
              <a:rPr lang="en-US" sz="3600" dirty="0" smtClean="0"/>
              <a:t> not the righteousness of God.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99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442" y="0"/>
            <a:ext cx="12112558" cy="6858000"/>
          </a:xfrm>
        </p:spPr>
        <p:txBody>
          <a:bodyPr>
            <a:normAutofit fontScale="25000" lnSpcReduction="20000"/>
          </a:bodyPr>
          <a:lstStyle/>
          <a:p>
            <a:endParaRPr lang="en-US" sz="5800" b="1" u="sng" dirty="0" smtClean="0">
              <a:solidFill>
                <a:srgbClr val="7030A0"/>
              </a:solidFill>
            </a:endParaRPr>
          </a:p>
          <a:p>
            <a:r>
              <a:rPr lang="en-US" sz="14400" b="1" u="sng" dirty="0" smtClean="0">
                <a:solidFill>
                  <a:srgbClr val="7030A0"/>
                </a:solidFill>
              </a:rPr>
              <a:t>3.  Practice the ‘golden rule’</a:t>
            </a:r>
          </a:p>
          <a:p>
            <a:r>
              <a:rPr lang="en-US" sz="14400" dirty="0"/>
              <a:t> </a:t>
            </a:r>
            <a:r>
              <a:rPr lang="en-US" sz="14400" dirty="0" smtClean="0"/>
              <a:t> Matt. 7:12 </a:t>
            </a:r>
            <a:r>
              <a:rPr lang="en-US" sz="14400" baseline="30000" dirty="0" smtClean="0"/>
              <a:t> </a:t>
            </a:r>
            <a:r>
              <a:rPr lang="en-US" sz="14400" dirty="0" smtClean="0"/>
              <a:t>Therefore all things whatsoever ye would that men should do to you, do ye even so to them: for this is the law and the </a:t>
            </a:r>
            <a:r>
              <a:rPr lang="en-US" sz="14400" dirty="0" err="1" smtClean="0"/>
              <a:t>prophets.So</a:t>
            </a:r>
            <a:r>
              <a:rPr lang="en-US" sz="14400" dirty="0" smtClean="0"/>
              <a:t> many troubles would be solved if we would all live by this important rule.</a:t>
            </a:r>
          </a:p>
          <a:p>
            <a:r>
              <a:rPr lang="en-US" sz="14400" dirty="0"/>
              <a:t> </a:t>
            </a:r>
            <a:r>
              <a:rPr lang="en-US" sz="14400" dirty="0" smtClean="0"/>
              <a:t> This can only be done by yielding the fruit of the Spirit:.</a:t>
            </a:r>
          </a:p>
          <a:p>
            <a:r>
              <a:rPr lang="en-US" sz="14400" dirty="0"/>
              <a:t> </a:t>
            </a:r>
            <a:r>
              <a:rPr lang="en-US" sz="14400" dirty="0" smtClean="0"/>
              <a:t>  Gal.5:22 </a:t>
            </a:r>
            <a:r>
              <a:rPr lang="en-US" sz="14400" baseline="30000" dirty="0" smtClean="0"/>
              <a:t>2</a:t>
            </a:r>
            <a:r>
              <a:rPr lang="en-US" sz="14400" dirty="0" smtClean="0"/>
              <a:t>But the fruit of the Spirit is love, joy, peace, longsuffering, gentleness, goodness, faith,</a:t>
            </a:r>
            <a:r>
              <a:rPr lang="en-US" sz="14400" baseline="30000" dirty="0" smtClean="0"/>
              <a:t>23 </a:t>
            </a:r>
            <a:r>
              <a:rPr lang="en-US" sz="14400" dirty="0" smtClean="0"/>
              <a:t>Meekness, temperance: against such there is no law.</a:t>
            </a:r>
          </a:p>
          <a:p>
            <a:r>
              <a:rPr lang="en-US" sz="14400" dirty="0" smtClean="0"/>
              <a:t> Col.3:12-13</a:t>
            </a:r>
            <a:r>
              <a:rPr lang="en-US" sz="14400" baseline="30000" dirty="0" smtClean="0"/>
              <a:t> </a:t>
            </a:r>
            <a:r>
              <a:rPr lang="en-US" sz="14400" dirty="0" smtClean="0"/>
              <a:t>Put on therefore, as the elect of God, holy and beloved, bowels of mercies, kindness, humbleness of mind, meekness, longsuffering;</a:t>
            </a:r>
            <a:r>
              <a:rPr lang="en-US" sz="14400" baseline="30000" dirty="0" smtClean="0"/>
              <a:t>13 </a:t>
            </a:r>
            <a:r>
              <a:rPr lang="en-US" sz="14400" dirty="0" smtClean="0"/>
              <a:t>Forbearing one another, and forgiving one another, if any man have a quarrel against any: even as Christ forgave you, </a:t>
            </a:r>
            <a:r>
              <a:rPr lang="en-US" sz="14400" b="1" u="sng" dirty="0" smtClean="0">
                <a:solidFill>
                  <a:srgbClr val="7030A0"/>
                </a:solidFill>
              </a:rPr>
              <a:t>so also do ye.</a:t>
            </a:r>
          </a:p>
          <a:p>
            <a:endParaRPr lang="en-US" sz="14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21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68"/>
            <a:ext cx="12192000" cy="6637438"/>
          </a:xfrm>
        </p:spPr>
        <p:txBody>
          <a:bodyPr>
            <a:normAutofit/>
          </a:bodyPr>
          <a:lstStyle/>
          <a:p>
            <a:r>
              <a:rPr lang="en-US" sz="3600" b="1" i="1" u="sng" dirty="0" smtClean="0">
                <a:solidFill>
                  <a:srgbClr val="7030A0"/>
                </a:solidFill>
              </a:rPr>
              <a:t>4.  Develop brotherly love, and brotherly love is: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Heb. 13:13 Let brotherly love continue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I Pet. 4:8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And above all things have fervent charity among yourselves: for charity shall cover the multitude of sins.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3600" b="1" u="sng" dirty="0" smtClean="0">
                <a:solidFill>
                  <a:srgbClr val="7030A0"/>
                </a:solidFill>
              </a:rPr>
              <a:t>a)  Impartial.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Deut. 10:19</a:t>
            </a:r>
            <a:r>
              <a:rPr lang="en-US" sz="3600" baseline="30000" dirty="0"/>
              <a:t>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Love ye therefore the stranger: for ye were strangers in the land of Egypt.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We love regardless of race, wealth, or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social status.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022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z="3200" b="1" u="sng" dirty="0" smtClean="0">
                <a:solidFill>
                  <a:srgbClr val="7030A0"/>
                </a:solidFill>
              </a:rPr>
              <a:t>B. Be unselfish.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sz="3600" b="1" u="sng" dirty="0" smtClean="0"/>
              <a:t>Matt.22:39</a:t>
            </a:r>
            <a:r>
              <a:rPr lang="en-US" sz="3600" b="1" u="sng" baseline="30000" dirty="0"/>
              <a:t> </a:t>
            </a:r>
            <a:r>
              <a:rPr lang="en-US" sz="3600" dirty="0" smtClean="0"/>
              <a:t>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And the second is like unto it, Thou shalt love thy </a:t>
            </a:r>
            <a:r>
              <a:rPr lang="en-US" sz="3600" dirty="0" err="1" smtClean="0"/>
              <a:t>neighbour</a:t>
            </a:r>
            <a:r>
              <a:rPr lang="en-US" sz="3600" dirty="0" smtClean="0"/>
              <a:t> as thyself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We must rid our lives of the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b="1" u="sng" dirty="0" smtClean="0">
                <a:solidFill>
                  <a:srgbClr val="7030A0"/>
                </a:solidFill>
              </a:rPr>
              <a:t>‘me-first’ attitude.</a:t>
            </a:r>
          </a:p>
          <a:p>
            <a:r>
              <a:rPr lang="en-US" sz="3600" b="1" u="sng" dirty="0" smtClean="0">
                <a:solidFill>
                  <a:srgbClr val="7030A0"/>
                </a:solidFill>
              </a:rPr>
              <a:t>C. Prove we are truly disciples of Jesus.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4000" b="1" u="sng" dirty="0" smtClean="0">
                <a:solidFill>
                  <a:srgbClr val="7030A0"/>
                </a:solidFill>
              </a:rPr>
              <a:t>John 13:34-35</a:t>
            </a:r>
            <a:r>
              <a:rPr lang="en-US" sz="4000" b="1" u="sng" baseline="30000" dirty="0">
                <a:solidFill>
                  <a:srgbClr val="7030A0"/>
                </a:solidFill>
              </a:rPr>
              <a:t> </a:t>
            </a:r>
            <a:r>
              <a:rPr lang="en-US" sz="4000" b="1" u="sng" dirty="0" smtClean="0">
                <a:solidFill>
                  <a:srgbClr val="7030A0"/>
                </a:solidFill>
              </a:rPr>
              <a:t> 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A new commandment I give unto you, That ye love one another; as I have loved you, that ye also love one another.</a:t>
            </a:r>
          </a:p>
          <a:p>
            <a:r>
              <a:rPr lang="en-US" sz="3600" baseline="30000" dirty="0" smtClean="0"/>
              <a:t>35 </a:t>
            </a:r>
            <a:r>
              <a:rPr lang="en-US" sz="3600" dirty="0" smtClean="0"/>
              <a:t>By this shall all men know that ye are my disciples,</a:t>
            </a:r>
            <a:r>
              <a:rPr lang="en-US" sz="3600" b="1" u="sng" dirty="0" smtClean="0">
                <a:solidFill>
                  <a:srgbClr val="7030A0"/>
                </a:solidFill>
              </a:rPr>
              <a:t> if </a:t>
            </a:r>
            <a:r>
              <a:rPr lang="en-US" sz="3600" dirty="0" smtClean="0"/>
              <a:t>ye have love one to another.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345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8095" y="87549"/>
            <a:ext cx="12091481" cy="6643890"/>
          </a:xfrm>
        </p:spPr>
        <p:txBody>
          <a:bodyPr/>
          <a:lstStyle/>
          <a:p>
            <a:r>
              <a:rPr lang="en-US" sz="4000" b="1" u="sng" dirty="0" smtClean="0">
                <a:solidFill>
                  <a:srgbClr val="7030A0"/>
                </a:solidFill>
              </a:rPr>
              <a:t>D.  Be peacemakers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Matt.5:9 </a:t>
            </a:r>
            <a:r>
              <a:rPr lang="en-US" sz="4000" baseline="30000" dirty="0" smtClean="0"/>
              <a:t> </a:t>
            </a:r>
            <a:r>
              <a:rPr lang="en-US" sz="4000" dirty="0" smtClean="0"/>
              <a:t>Blessed are the peacemakers: </a:t>
            </a:r>
          </a:p>
          <a:p>
            <a:r>
              <a:rPr lang="en-US" sz="4000" dirty="0" smtClean="0"/>
              <a:t>for they shall be called the children of God.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It takes action.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00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170" y="103828"/>
            <a:ext cx="12102830" cy="6686077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Conclusion:</a:t>
            </a:r>
          </a:p>
          <a:p>
            <a:r>
              <a:rPr lang="en-US" sz="3600" dirty="0" smtClean="0"/>
              <a:t>1.  We must not be the cause of strife.</a:t>
            </a:r>
          </a:p>
          <a:p>
            <a:r>
              <a:rPr lang="en-US" sz="3600" dirty="0" smtClean="0"/>
              <a:t>2.  We must avoid this evil.</a:t>
            </a:r>
          </a:p>
          <a:p>
            <a:r>
              <a:rPr lang="en-US" sz="3600" dirty="0" smtClean="0"/>
              <a:t>3.  We must promote peace and well-being among the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brotherhood.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347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rgbClr val="7030A0"/>
                </a:solidFill>
              </a:rPr>
              <a:t>Too much to gain,  to lose  </a:t>
            </a:r>
            <a:r>
              <a:rPr lang="en-US" sz="4800" b="1" dirty="0" smtClean="0">
                <a:solidFill>
                  <a:srgbClr val="7030A0"/>
                </a:solidFill>
              </a:rPr>
              <a:t>by </a:t>
            </a:r>
            <a:r>
              <a:rPr lang="en-US" sz="4800" b="1" dirty="0" smtClean="0">
                <a:solidFill>
                  <a:srgbClr val="7030A0"/>
                </a:solidFill>
              </a:rPr>
              <a:t/>
            </a:r>
            <a:br>
              <a:rPr lang="en-US" sz="4800" b="1" dirty="0" smtClean="0">
                <a:solidFill>
                  <a:srgbClr val="7030A0"/>
                </a:solidFill>
              </a:rPr>
            </a:br>
            <a:r>
              <a:rPr lang="en-US" sz="4800" b="1" dirty="0">
                <a:solidFill>
                  <a:srgbClr val="7030A0"/>
                </a:solidFill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</a:rPr>
              <a:t>                                     Dottie Rambo</a:t>
            </a:r>
            <a:br>
              <a:rPr lang="en-US" sz="4800" b="1" dirty="0" smtClean="0">
                <a:solidFill>
                  <a:srgbClr val="7030A0"/>
                </a:solidFill>
              </a:rPr>
            </a:br>
            <a:r>
              <a:rPr lang="en-US" sz="4800" b="1" dirty="0">
                <a:solidFill>
                  <a:srgbClr val="7030A0"/>
                </a:solidFill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</a:rPr>
              <a:t>    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 smtClean="0">
              <a:effectLst/>
            </a:endParaRPr>
          </a:p>
          <a:p>
            <a:r>
              <a:rPr lang="en-US" sz="4000" b="1" dirty="0" smtClean="0">
                <a:effectLst/>
              </a:rPr>
              <a:t>Too Much To Gain To Lose</a:t>
            </a:r>
          </a:p>
          <a:p>
            <a:r>
              <a:rPr lang="en-US" sz="4000" b="1" dirty="0" smtClean="0">
                <a:effectLst/>
              </a:rPr>
              <a:t>Too many miles behind me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Too many trials are through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Too many tears help me to remember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There’s too much to gain to lose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6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effectLst/>
              </a:rPr>
              <a:t>Too many sunsets lie behind the mountain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Too many rivers my feet have walked through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Too many treasures are waiting over yonder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There's too much to gain to lose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22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effectLst/>
              </a:rPr>
              <a:t>I've crossed the hot burning desert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Struggling the right road to choose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Somewhere up ahead there is cool clear water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And defeat is one word I don't 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4" y="0"/>
            <a:ext cx="11984476" cy="6858000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0070C0"/>
                </a:solidFill>
              </a:rPr>
              <a:t>God’s Plan to Save Us:</a:t>
            </a:r>
          </a:p>
          <a:p>
            <a:r>
              <a:rPr lang="en-US" sz="3600" dirty="0" smtClean="0"/>
              <a:t>1.  </a:t>
            </a:r>
            <a:r>
              <a:rPr lang="en-US" sz="3600" b="1" u="sng" dirty="0" smtClean="0"/>
              <a:t>Hear</a:t>
            </a:r>
            <a:r>
              <a:rPr lang="en-US" sz="3600" dirty="0" smtClean="0"/>
              <a:t> His Word.  Rom. 10:17</a:t>
            </a:r>
          </a:p>
          <a:p>
            <a:r>
              <a:rPr lang="en-US" sz="3600" dirty="0" smtClean="0"/>
              <a:t>2. </a:t>
            </a:r>
            <a:r>
              <a:rPr lang="en-US" sz="3600" b="1" u="sng" dirty="0" smtClean="0"/>
              <a:t> Believe </a:t>
            </a:r>
            <a:r>
              <a:rPr lang="en-US" sz="3600" dirty="0" smtClean="0"/>
              <a:t>that Jesus is the Christ.  John 8:24</a:t>
            </a:r>
          </a:p>
          <a:p>
            <a:r>
              <a:rPr lang="en-US" sz="3600" dirty="0" smtClean="0"/>
              <a:t>3.  </a:t>
            </a:r>
            <a:r>
              <a:rPr lang="en-US" sz="3600" b="1" u="sng" dirty="0" smtClean="0"/>
              <a:t>Repent.  </a:t>
            </a:r>
            <a:r>
              <a:rPr lang="en-US" sz="3600" dirty="0" smtClean="0"/>
              <a:t>Luke 13:3</a:t>
            </a:r>
          </a:p>
          <a:p>
            <a:r>
              <a:rPr lang="en-US" sz="3600" dirty="0" smtClean="0"/>
              <a:t>4.  </a:t>
            </a:r>
            <a:r>
              <a:rPr lang="en-US" sz="3600" b="1" u="sng" dirty="0" smtClean="0"/>
              <a:t>Confess</a:t>
            </a:r>
            <a:r>
              <a:rPr lang="en-US" sz="3600" dirty="0" smtClean="0"/>
              <a:t> the sweetest name on mortal tongue.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Matt. 10:32-33</a:t>
            </a:r>
          </a:p>
          <a:p>
            <a:r>
              <a:rPr lang="en-US" sz="3600" dirty="0" smtClean="0"/>
              <a:t>5.  </a:t>
            </a:r>
            <a:r>
              <a:rPr lang="en-US" sz="3600" b="1" u="sng" dirty="0" smtClean="0"/>
              <a:t>Be Baptized</a:t>
            </a:r>
            <a:r>
              <a:rPr lang="en-US" sz="3600" dirty="0" smtClean="0"/>
              <a:t>.  I Pet 3:21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3600" b="1" u="sng" dirty="0" smtClean="0"/>
              <a:t>Live faithfully:   </a:t>
            </a:r>
            <a:r>
              <a:rPr lang="en-US" sz="3600" dirty="0" smtClean="0"/>
              <a:t>I Cor. 15:58</a:t>
            </a:r>
          </a:p>
          <a:p>
            <a:r>
              <a:rPr lang="en-US" sz="3600" dirty="0" smtClean="0"/>
              <a:t>Erring Christian:   </a:t>
            </a:r>
            <a:r>
              <a:rPr lang="en-US" sz="3600" b="1" u="sng" dirty="0" smtClean="0"/>
              <a:t>Repent</a:t>
            </a:r>
            <a:r>
              <a:rPr lang="en-US" sz="3600" dirty="0" smtClean="0"/>
              <a:t>…Acts 8:22; </a:t>
            </a:r>
            <a:r>
              <a:rPr lang="en-US" sz="3600" b="1" u="sng" dirty="0" smtClean="0"/>
              <a:t>Confess &amp; pray  </a:t>
            </a:r>
            <a:r>
              <a:rPr lang="en-US" sz="3600" dirty="0" smtClean="0"/>
              <a:t>Jas. 5:16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80821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442" y="162195"/>
            <a:ext cx="11982856" cy="6695805"/>
          </a:xfrm>
        </p:spPr>
        <p:txBody>
          <a:bodyPr>
            <a:normAutofit/>
          </a:bodyPr>
          <a:lstStyle/>
          <a:p>
            <a:r>
              <a:rPr lang="en-US" sz="3600" baseline="30000" dirty="0" smtClean="0"/>
              <a:t>5 </a:t>
            </a:r>
            <a:r>
              <a:rPr lang="en-US" sz="3600" dirty="0" smtClean="0"/>
              <a:t>And Lot also, which went with Abram, had flocks, and herds, and tents.</a:t>
            </a:r>
          </a:p>
          <a:p>
            <a:r>
              <a:rPr lang="en-US" sz="3600" baseline="30000" dirty="0" smtClean="0"/>
              <a:t>6 </a:t>
            </a:r>
            <a:r>
              <a:rPr lang="en-US" sz="3600" dirty="0" smtClean="0"/>
              <a:t>And the land was not able to bear them, that they might dwell together: for their substance was great, so that they could not dwell together.</a:t>
            </a:r>
          </a:p>
          <a:p>
            <a:r>
              <a:rPr lang="en-US" sz="3600" baseline="30000" dirty="0" smtClean="0"/>
              <a:t>7 </a:t>
            </a:r>
            <a:r>
              <a:rPr lang="en-US" sz="3600" dirty="0" smtClean="0"/>
              <a:t>And there was </a:t>
            </a:r>
            <a:r>
              <a:rPr lang="en-US" sz="3600" b="1" u="sng" dirty="0" smtClean="0">
                <a:solidFill>
                  <a:srgbClr val="7030A0"/>
                </a:solidFill>
              </a:rPr>
              <a:t>a strife </a:t>
            </a:r>
            <a:r>
              <a:rPr lang="en-US" sz="3600" dirty="0" smtClean="0"/>
              <a:t>between the </a:t>
            </a:r>
            <a:r>
              <a:rPr lang="en-US" sz="3600" dirty="0" smtClean="0"/>
              <a:t>herdsmen </a:t>
            </a:r>
            <a:r>
              <a:rPr lang="en-US" sz="3600" dirty="0" smtClean="0"/>
              <a:t>of Abram's cattle and the </a:t>
            </a:r>
            <a:r>
              <a:rPr lang="en-US" sz="3600" dirty="0" smtClean="0"/>
              <a:t>herdsmen </a:t>
            </a:r>
            <a:r>
              <a:rPr lang="en-US" sz="3600" dirty="0" smtClean="0"/>
              <a:t>of Lot's cattle: and the Canaanite and the </a:t>
            </a:r>
            <a:r>
              <a:rPr lang="en-US" sz="3600" dirty="0" err="1" smtClean="0"/>
              <a:t>Perizzite</a:t>
            </a:r>
            <a:r>
              <a:rPr lang="en-US" sz="3600" dirty="0" smtClean="0"/>
              <a:t> dwelled then in the land.</a:t>
            </a:r>
          </a:p>
          <a:p>
            <a:r>
              <a:rPr lang="en-US" sz="3600" baseline="30000" dirty="0" smtClean="0"/>
              <a:t>8 </a:t>
            </a:r>
            <a:r>
              <a:rPr lang="en-US" sz="3600" dirty="0" smtClean="0"/>
              <a:t>And Abram said unto Lot, Let there be </a:t>
            </a:r>
            <a:r>
              <a:rPr lang="en-US" sz="3600" b="1" u="sng" dirty="0" smtClean="0">
                <a:solidFill>
                  <a:srgbClr val="7030A0"/>
                </a:solidFill>
              </a:rPr>
              <a:t>no strife</a:t>
            </a:r>
            <a:r>
              <a:rPr lang="en-US" sz="3600" dirty="0" smtClean="0"/>
              <a:t>, I pray thee, </a:t>
            </a:r>
            <a:r>
              <a:rPr lang="en-US" sz="3600" b="1" u="sng" dirty="0" smtClean="0">
                <a:solidFill>
                  <a:srgbClr val="FF0000"/>
                </a:solidFill>
              </a:rPr>
              <a:t>between me and thee</a:t>
            </a:r>
            <a:r>
              <a:rPr lang="en-US" sz="3600" dirty="0" smtClean="0"/>
              <a:t>, and </a:t>
            </a:r>
            <a:r>
              <a:rPr lang="en-US" sz="3600" b="1" u="sng" dirty="0" smtClean="0">
                <a:solidFill>
                  <a:srgbClr val="FF0000"/>
                </a:solidFill>
              </a:rPr>
              <a:t>between my </a:t>
            </a:r>
            <a:r>
              <a:rPr lang="en-US" sz="3600" b="1" u="sng" dirty="0" smtClean="0">
                <a:solidFill>
                  <a:srgbClr val="FF0000"/>
                </a:solidFill>
              </a:rPr>
              <a:t>herdsmen </a:t>
            </a:r>
            <a:r>
              <a:rPr lang="en-US" sz="3600" b="1" u="sng" dirty="0" smtClean="0">
                <a:solidFill>
                  <a:srgbClr val="FF0000"/>
                </a:solidFill>
              </a:rPr>
              <a:t>and thy </a:t>
            </a:r>
            <a:r>
              <a:rPr lang="en-US" sz="3600" b="1" u="sng" dirty="0" smtClean="0">
                <a:solidFill>
                  <a:srgbClr val="FF0000"/>
                </a:solidFill>
              </a:rPr>
              <a:t>herdsmen</a:t>
            </a:r>
            <a:r>
              <a:rPr lang="en-US" sz="3600" dirty="0" smtClean="0"/>
              <a:t>; </a:t>
            </a:r>
            <a:r>
              <a:rPr lang="en-US" sz="3600" b="1" u="sng" dirty="0" smtClean="0"/>
              <a:t>for we be brethren.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3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03828"/>
            <a:ext cx="12081753" cy="6754171"/>
          </a:xfrm>
        </p:spPr>
        <p:txBody>
          <a:bodyPr>
            <a:normAutofit fontScale="92500" lnSpcReduction="20000"/>
          </a:bodyPr>
          <a:lstStyle/>
          <a:p>
            <a:r>
              <a:rPr lang="en-US" sz="3900" baseline="30000" dirty="0" smtClean="0"/>
              <a:t>9 </a:t>
            </a:r>
            <a:r>
              <a:rPr lang="en-US" sz="3900" dirty="0" smtClean="0"/>
              <a:t>Is not the whole land before thee? separate thyself, I pray thee, from me: if thou wilt take the left hand, then I will go to the right; or if thou depart to the right hand, then I will go to the left.</a:t>
            </a:r>
          </a:p>
          <a:p>
            <a:r>
              <a:rPr lang="en-US" sz="3900" baseline="30000" dirty="0" smtClean="0"/>
              <a:t>10 </a:t>
            </a:r>
            <a:r>
              <a:rPr lang="en-US" sz="3900" dirty="0" smtClean="0"/>
              <a:t>And Lot lifted up his eyes, and beheld all the plain of Jordan, that it was well watered every where, before the </a:t>
            </a:r>
            <a:r>
              <a:rPr lang="en-US" sz="3900" cap="small" dirty="0" smtClean="0">
                <a:effectLst/>
              </a:rPr>
              <a:t>Lord</a:t>
            </a:r>
            <a:r>
              <a:rPr lang="en-US" sz="3900" dirty="0" smtClean="0"/>
              <a:t> destroyed Sodom and Gomorrah, even as the garden of the </a:t>
            </a:r>
            <a:r>
              <a:rPr lang="en-US" sz="3900" cap="small" dirty="0" smtClean="0">
                <a:effectLst/>
              </a:rPr>
              <a:t>Lord</a:t>
            </a:r>
            <a:r>
              <a:rPr lang="en-US" sz="3900" dirty="0" smtClean="0"/>
              <a:t>, like the land of Egypt, as thou </a:t>
            </a:r>
            <a:r>
              <a:rPr lang="en-US" sz="3900" dirty="0" err="1" smtClean="0"/>
              <a:t>comest</a:t>
            </a:r>
            <a:r>
              <a:rPr lang="en-US" sz="3900" dirty="0" smtClean="0"/>
              <a:t> unto </a:t>
            </a:r>
            <a:r>
              <a:rPr lang="en-US" sz="3900" dirty="0" err="1" smtClean="0"/>
              <a:t>Zoar</a:t>
            </a:r>
            <a:r>
              <a:rPr lang="en-US" sz="3900" dirty="0" smtClean="0"/>
              <a:t>.</a:t>
            </a:r>
          </a:p>
          <a:p>
            <a:r>
              <a:rPr lang="en-US" sz="3900" baseline="30000" dirty="0" smtClean="0"/>
              <a:t>11 </a:t>
            </a:r>
            <a:r>
              <a:rPr lang="en-US" sz="3900" dirty="0" smtClean="0"/>
              <a:t>Then Lot chose him all the plain of Jordan; and Lot journeyed east: and they separated themselves the one from the other.</a:t>
            </a:r>
          </a:p>
          <a:p>
            <a:r>
              <a:rPr lang="en-US" sz="3900" baseline="30000" dirty="0" smtClean="0"/>
              <a:t>12 </a:t>
            </a:r>
            <a:r>
              <a:rPr lang="en-US" sz="3900" dirty="0" smtClean="0"/>
              <a:t>Abram dwelled in the land of Canaan, and Lot dwelled in the cities of the plain, and </a:t>
            </a:r>
            <a:r>
              <a:rPr lang="en-US" sz="3900" b="1" u="sng" dirty="0" smtClean="0">
                <a:solidFill>
                  <a:srgbClr val="FF0000"/>
                </a:solidFill>
              </a:rPr>
              <a:t>pitched his tent toward Sodom.</a:t>
            </a:r>
          </a:p>
          <a:p>
            <a:r>
              <a:rPr lang="en-US" sz="3900" b="1" baseline="30000" dirty="0" smtClean="0"/>
              <a:t>13 </a:t>
            </a:r>
            <a:r>
              <a:rPr lang="en-US" sz="3900" b="1" dirty="0" smtClean="0"/>
              <a:t>But the men of Sodom were wicked and sinners before the </a:t>
            </a:r>
            <a:r>
              <a:rPr lang="en-US" sz="3900" b="1" cap="small" dirty="0" smtClean="0">
                <a:effectLst/>
              </a:rPr>
              <a:t>Lord</a:t>
            </a:r>
            <a:r>
              <a:rPr lang="en-US" sz="3900" b="1" dirty="0" smtClean="0"/>
              <a:t> exceedingly.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9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004"/>
            <a:ext cx="12192000" cy="6750996"/>
          </a:xfrm>
        </p:spPr>
        <p:txBody>
          <a:bodyPr/>
          <a:lstStyle/>
          <a:p>
            <a:endParaRPr lang="en-US" dirty="0" smtClean="0"/>
          </a:p>
          <a:p>
            <a:r>
              <a:rPr lang="en-US" sz="4400" dirty="0" smtClean="0"/>
              <a:t>What </a:t>
            </a:r>
            <a:r>
              <a:rPr lang="en-US" sz="4400" dirty="0" smtClean="0"/>
              <a:t>is strife?</a:t>
            </a:r>
          </a:p>
          <a:p>
            <a:r>
              <a:rPr lang="en-US" sz="4400" dirty="0" smtClean="0"/>
              <a:t>What causes strife?</a:t>
            </a:r>
          </a:p>
          <a:p>
            <a:r>
              <a:rPr lang="en-US" sz="4400" dirty="0" smtClean="0"/>
              <a:t>What should be done when strife arises?</a:t>
            </a:r>
          </a:p>
          <a:p>
            <a:r>
              <a:rPr lang="en-US" sz="4400" dirty="0" smtClean="0"/>
              <a:t>Why?   Because we are brethren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9123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0"/>
            <a:ext cx="12023388" cy="6634264"/>
          </a:xfrm>
        </p:spPr>
        <p:txBody>
          <a:bodyPr>
            <a:normAutofit/>
          </a:bodyPr>
          <a:lstStyle/>
          <a:p>
            <a:endParaRPr lang="en-US" sz="4000" b="1" u="sng" dirty="0" smtClean="0">
              <a:solidFill>
                <a:srgbClr val="FF0000"/>
              </a:solidFill>
            </a:endParaRPr>
          </a:p>
          <a:p>
            <a:r>
              <a:rPr lang="en-US" sz="4000" b="1" u="sng" dirty="0" smtClean="0">
                <a:solidFill>
                  <a:srgbClr val="FF0000"/>
                </a:solidFill>
              </a:rPr>
              <a:t>What is strife?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The act of striving or vying with another,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contention or competition.</a:t>
            </a:r>
          </a:p>
          <a:p>
            <a:endParaRPr lang="en-US" sz="4000" dirty="0"/>
          </a:p>
          <a:p>
            <a:r>
              <a:rPr lang="en-US" sz="4000" dirty="0" smtClean="0"/>
              <a:t>   The act or state of fighting or quarreling, esp.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‘bitterly, struggles ‘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1433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19" y="87649"/>
            <a:ext cx="12091481" cy="6848171"/>
          </a:xfrm>
        </p:spPr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000" dirty="0" smtClean="0"/>
              <a:t>Abram </a:t>
            </a:r>
            <a:r>
              <a:rPr lang="en-US" sz="4000" dirty="0" smtClean="0"/>
              <a:t>said that there ought not to be strife between them </a:t>
            </a:r>
          </a:p>
          <a:p>
            <a:r>
              <a:rPr lang="en-US" sz="4000" dirty="0" smtClean="0"/>
              <a:t>Because they were brethren.  </a:t>
            </a:r>
          </a:p>
          <a:p>
            <a:endParaRPr lang="en-US" sz="4000" dirty="0"/>
          </a:p>
          <a:p>
            <a:r>
              <a:rPr lang="en-US" sz="4000" dirty="0" smtClean="0"/>
              <a:t>Abram knew there should be unity and goodwill between</a:t>
            </a:r>
          </a:p>
          <a:p>
            <a:r>
              <a:rPr lang="en-US" sz="4000" dirty="0" smtClean="0"/>
              <a:t>Brethren.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931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101209" cy="6858000"/>
          </a:xfrm>
        </p:spPr>
        <p:txBody>
          <a:bodyPr/>
          <a:lstStyle/>
          <a:p>
            <a:r>
              <a:rPr lang="en-US" sz="3600" b="1" u="sng" dirty="0" smtClean="0"/>
              <a:t>Strife is forbidden in the scriptures</a:t>
            </a:r>
            <a:r>
              <a:rPr lang="en-US" sz="3600" dirty="0" smtClean="0"/>
              <a:t>.  It is a major </a:t>
            </a:r>
            <a:r>
              <a:rPr lang="en-US" sz="3600" dirty="0" smtClean="0"/>
              <a:t>hindrance</a:t>
            </a:r>
            <a:endParaRPr lang="en-US" sz="3600" dirty="0" smtClean="0"/>
          </a:p>
          <a:p>
            <a:r>
              <a:rPr lang="en-US" sz="3600" dirty="0" smtClean="0"/>
              <a:t>To our effectiveness 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Working with those outside of the church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Working with one another in the body of Christ.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In being the kind of Christian we need to be.  </a:t>
            </a:r>
          </a:p>
          <a:p>
            <a:endParaRPr lang="en-US" dirty="0"/>
          </a:p>
          <a:p>
            <a:r>
              <a:rPr lang="en-US" sz="3600" dirty="0" smtClean="0"/>
              <a:t>      ..almost anything is better than living in a house</a:t>
            </a:r>
          </a:p>
          <a:p>
            <a:r>
              <a:rPr lang="en-US" sz="3600" dirty="0" smtClean="0"/>
              <a:t>       Full of strife. 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Proverbs 17:1   Better is a dry morsel, and quietness therewith, than an house full of sacrifices with strife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48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71923"/>
            <a:ext cx="12023388" cy="677362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Prov. 17:19  if you love strife you love sin. </a:t>
            </a:r>
          </a:p>
          <a:p>
            <a:r>
              <a:rPr lang="en-US" sz="3600" dirty="0" smtClean="0"/>
              <a:t>  “ He </a:t>
            </a:r>
            <a:r>
              <a:rPr lang="en-US" sz="3600" dirty="0" err="1" smtClean="0"/>
              <a:t>loveth</a:t>
            </a:r>
            <a:r>
              <a:rPr lang="en-US" sz="3600" dirty="0" smtClean="0"/>
              <a:t> transgression that </a:t>
            </a:r>
            <a:r>
              <a:rPr lang="en-US" sz="3600" dirty="0" err="1" smtClean="0"/>
              <a:t>loveth</a:t>
            </a:r>
            <a:r>
              <a:rPr lang="en-US" sz="3600" dirty="0" smtClean="0"/>
              <a:t> strife: </a:t>
            </a:r>
          </a:p>
          <a:p>
            <a:r>
              <a:rPr lang="en-US" sz="3600" dirty="0" smtClean="0"/>
              <a:t>and he that </a:t>
            </a:r>
            <a:r>
              <a:rPr lang="en-US" sz="3600" dirty="0" err="1" smtClean="0"/>
              <a:t>exalteth</a:t>
            </a:r>
            <a:r>
              <a:rPr lang="en-US" sz="3600" dirty="0" smtClean="0"/>
              <a:t> his gate </a:t>
            </a:r>
            <a:r>
              <a:rPr lang="en-US" sz="3600" dirty="0" err="1" smtClean="0"/>
              <a:t>seeketh</a:t>
            </a:r>
            <a:r>
              <a:rPr lang="en-US" sz="3600" dirty="0" smtClean="0"/>
              <a:t> destruction.”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</a:p>
          <a:p>
            <a:endParaRPr lang="en-US" sz="3600" dirty="0"/>
          </a:p>
          <a:p>
            <a:r>
              <a:rPr lang="en-US" sz="3600" dirty="0" smtClean="0"/>
              <a:t>James 3:16   Evil and confusion  accompany strife.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aseline="30000" dirty="0" smtClean="0"/>
              <a:t>16 ”</a:t>
            </a:r>
            <a:r>
              <a:rPr lang="en-US" sz="3600" dirty="0" smtClean="0"/>
              <a:t>For where envying and strife is, </a:t>
            </a:r>
          </a:p>
          <a:p>
            <a:r>
              <a:rPr lang="en-US" sz="3600" dirty="0" smtClean="0"/>
              <a:t>there is confusion and every evil work.”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5030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687</Words>
  <Application>Microsoft Office PowerPoint</Application>
  <PresentationFormat>Widescreen</PresentationFormat>
  <Paragraphs>165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Theme</vt:lpstr>
      <vt:lpstr>Lord, bring us together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Too much to gain,  to lose  by                                        Dottie Rambo    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Lord, bring us together</dc:title>
  <dc:creator>mac</dc:creator>
  <cp:lastModifiedBy>mac</cp:lastModifiedBy>
  <cp:revision>23</cp:revision>
  <cp:lastPrinted>2018-02-10T19:21:29Z</cp:lastPrinted>
  <dcterms:created xsi:type="dcterms:W3CDTF">2018-02-09T05:31:09Z</dcterms:created>
  <dcterms:modified xsi:type="dcterms:W3CDTF">2018-02-10T19:46:08Z</dcterms:modified>
</cp:coreProperties>
</file>