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5" r:id="rId2"/>
    <p:sldId id="284" r:id="rId3"/>
    <p:sldId id="257" r:id="rId4"/>
    <p:sldId id="266" r:id="rId5"/>
    <p:sldId id="256" r:id="rId6"/>
    <p:sldId id="267" r:id="rId7"/>
    <p:sldId id="268" r:id="rId8"/>
    <p:sldId id="269" r:id="rId9"/>
    <p:sldId id="285" r:id="rId10"/>
    <p:sldId id="270" r:id="rId11"/>
    <p:sldId id="262" r:id="rId12"/>
    <p:sldId id="283" r:id="rId13"/>
    <p:sldId id="274" r:id="rId14"/>
    <p:sldId id="286" r:id="rId15"/>
    <p:sldId id="287" r:id="rId16"/>
    <p:sldId id="288" r:id="rId17"/>
    <p:sldId id="289" r:id="rId18"/>
    <p:sldId id="290" r:id="rId19"/>
    <p:sldId id="275" r:id="rId20"/>
    <p:sldId id="276" r:id="rId21"/>
    <p:sldId id="271" r:id="rId22"/>
    <p:sldId id="272" r:id="rId23"/>
    <p:sldId id="291" r:id="rId24"/>
    <p:sldId id="273" r:id="rId25"/>
    <p:sldId id="292" r:id="rId26"/>
    <p:sldId id="281" r:id="rId27"/>
    <p:sldId id="261" r:id="rId28"/>
    <p:sldId id="279" r:id="rId29"/>
    <p:sldId id="280" r:id="rId30"/>
    <p:sldId id="277" r:id="rId31"/>
    <p:sldId id="293"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780" autoAdjust="0"/>
  </p:normalViewPr>
  <p:slideViewPr>
    <p:cSldViewPr>
      <p:cViewPr varScale="1">
        <p:scale>
          <a:sx n="63" d="100"/>
          <a:sy n="63" d="100"/>
        </p:scale>
        <p:origin x="6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74FBC-AA2F-47F9-992C-7640E6071C80}" type="datetimeFigureOut">
              <a:rPr lang="en-US" smtClean="0"/>
              <a:pPr/>
              <a:t>6/26/2016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C80EF-7B67-4D7C-818D-D1BD46643D9C}" type="slidenum">
              <a:rPr lang="en-US" smtClean="0"/>
              <a:pPr/>
              <a:t>‹#›</a:t>
            </a:fld>
            <a:endParaRPr lang="en-US"/>
          </a:p>
        </p:txBody>
      </p:sp>
    </p:spTree>
    <p:extLst>
      <p:ext uri="{BB962C8B-B14F-4D97-AF65-F5344CB8AC3E}">
        <p14:creationId xmlns:p14="http://schemas.microsoft.com/office/powerpoint/2010/main" val="227498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Sunday a man sat through a church service and then on the way home he fussed about the sermon, he griped about the traffic, he complained about the heat, and he made a big fuss about how late the lunch meal was served. Then he bowed and prayed, giving God thanks for the food. </a:t>
            </a:r>
          </a:p>
          <a:p>
            <a:endParaRPr lang="en-US" dirty="0" smtClean="0"/>
          </a:p>
          <a:p>
            <a:r>
              <a:rPr lang="en-US" dirty="0" smtClean="0"/>
              <a:t>His son was watching him all the way through this post-church experience. Just as they were beginning to pass the food he said, “</a:t>
            </a:r>
            <a:r>
              <a:rPr lang="en-US" sz="1200" kern="1200" dirty="0" smtClean="0">
                <a:solidFill>
                  <a:schemeClr val="tx1"/>
                </a:solidFill>
                <a:latin typeface="+mn-lt"/>
                <a:ea typeface="+mn-ea"/>
                <a:cs typeface="+mn-cs"/>
              </a:rPr>
              <a:t>﻿</a:t>
            </a:r>
            <a:r>
              <a:rPr lang="en-US" sz="1200" b="1" i="1" kern="1200" dirty="0" smtClean="0">
                <a:solidFill>
                  <a:schemeClr val="tx1"/>
                </a:solidFill>
                <a:latin typeface="+mn-lt"/>
                <a:ea typeface="+mn-ea"/>
                <a:cs typeface="+mn-cs"/>
              </a:rPr>
              <a:t>Daddy, did God hear you when we left the church and you started </a:t>
            </a:r>
            <a:r>
              <a:rPr lang="en-US" sz="1200" b="1" i="1" kern="1200" dirty="0" err="1" smtClean="0">
                <a:solidFill>
                  <a:schemeClr val="tx1"/>
                </a:solidFill>
                <a:latin typeface="+mn-lt"/>
                <a:ea typeface="+mn-ea"/>
                <a:cs typeface="+mn-cs"/>
              </a:rPr>
              <a:t>fussin</a:t>
            </a:r>
            <a:r>
              <a:rPr lang="en-US" sz="1200" b="1" i="1" kern="1200" dirty="0" smtClean="0">
                <a:solidFill>
                  <a:schemeClr val="tx1"/>
                </a:solidFill>
                <a:latin typeface="+mn-lt"/>
                <a:ea typeface="+mn-ea"/>
                <a:cs typeface="+mn-cs"/>
              </a:rPr>
              <a:t>’ about the sermon and about the traffic and about the heat?</a:t>
            </a:r>
            <a:r>
              <a:rPr lang="en-US" sz="1200" kern="1200" dirty="0" smtClean="0">
                <a:solidFill>
                  <a:schemeClr val="tx1"/>
                </a:solidFill>
                <a:latin typeface="+mn-lt"/>
                <a:ea typeface="+mn-ea"/>
                <a:cs typeface="+mn-cs"/>
              </a:rPr>
              <a:t>﻿”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father bl</a:t>
            </a:r>
            <a:r>
              <a:rPr lang="en-US" dirty="0" smtClean="0"/>
              <a:t>ushed and said, </a:t>
            </a:r>
            <a:r>
              <a:rPr lang="en-US" b="1" i="1" dirty="0" smtClean="0"/>
              <a:t>“</a:t>
            </a:r>
            <a:r>
              <a:rPr lang="en-US" sz="1200" b="1" i="1" kern="1200" dirty="0" smtClean="0">
                <a:solidFill>
                  <a:schemeClr val="tx1"/>
                </a:solidFill>
                <a:latin typeface="+mn-lt"/>
                <a:ea typeface="+mn-ea"/>
                <a:cs typeface="+mn-cs"/>
              </a:rPr>
              <a:t>﻿Well, yes, son, He heard me.</a:t>
            </a:r>
            <a:r>
              <a:rPr lang="en-US" sz="1200" kern="1200" dirty="0" smtClean="0">
                <a:solidFill>
                  <a:schemeClr val="tx1"/>
                </a:solidFill>
                <a:latin typeface="+mn-lt"/>
                <a:ea typeface="+mn-ea"/>
                <a:cs typeface="+mn-cs"/>
              </a:rPr>
              <a:t>﻿” </a:t>
            </a:r>
          </a:p>
          <a:p>
            <a:endParaRPr lang="en-US" dirty="0" smtClean="0"/>
          </a:p>
          <a:p>
            <a:r>
              <a:rPr lang="en-US" sz="1200" b="1" i="1" kern="1200" dirty="0" smtClean="0">
                <a:solidFill>
                  <a:schemeClr val="tx1"/>
                </a:solidFill>
                <a:latin typeface="+mn-lt"/>
                <a:ea typeface="+mn-ea"/>
                <a:cs typeface="+mn-cs"/>
              </a:rPr>
              <a:t>﻿Well, Daddy, did God hear you when you just prayed for this food right now?</a:t>
            </a:r>
            <a:r>
              <a:rPr lang="en-US" sz="1200" kern="1200" dirty="0" smtClean="0">
                <a:solidFill>
                  <a:schemeClr val="tx1"/>
                </a:solidFill>
                <a:latin typeface="+mn-lt"/>
                <a:ea typeface="+mn-ea"/>
                <a:cs typeface="+mn-cs"/>
              </a:rPr>
              <a:t>﻿” </a:t>
            </a:r>
          </a:p>
          <a:p>
            <a:endParaRPr lang="en-US" dirty="0" smtClean="0"/>
          </a:p>
          <a:p>
            <a:r>
              <a:rPr lang="en-US" sz="1200" kern="1200" dirty="0" smtClean="0">
                <a:solidFill>
                  <a:schemeClr val="tx1"/>
                </a:solidFill>
                <a:latin typeface="+mn-lt"/>
                <a:ea typeface="+mn-ea"/>
                <a:cs typeface="+mn-cs"/>
              </a:rPr>
              <a:t>And he says, </a:t>
            </a:r>
            <a:r>
              <a:rPr lang="en-US" sz="1200" b="1" i="1" kern="1200" dirty="0" smtClean="0">
                <a:solidFill>
                  <a:schemeClr val="tx1"/>
                </a:solidFill>
                <a:latin typeface="+mn-lt"/>
                <a:ea typeface="+mn-ea"/>
                <a:cs typeface="+mn-cs"/>
              </a:rPr>
              <a:t>“﻿Well, yes, son, He … He … He heard me.﻿</a:t>
            </a:r>
            <a:r>
              <a:rPr lang="en-US" sz="1200" kern="1200" dirty="0" smtClean="0">
                <a:solidFill>
                  <a:schemeClr val="tx1"/>
                </a:solidFill>
                <a:latin typeface="+mn-lt"/>
                <a:ea typeface="+mn-ea"/>
                <a:cs typeface="+mn-cs"/>
              </a:rPr>
              <a:t>” </a:t>
            </a:r>
          </a:p>
          <a:p>
            <a:endParaRPr lang="en-US" dirty="0" smtClean="0"/>
          </a:p>
          <a:p>
            <a:r>
              <a:rPr lang="en-US" sz="1200" kern="1200" dirty="0" smtClean="0">
                <a:solidFill>
                  <a:schemeClr val="tx1"/>
                </a:solidFill>
                <a:latin typeface="+mn-lt"/>
                <a:ea typeface="+mn-ea"/>
                <a:cs typeface="+mn-cs"/>
              </a:rPr>
              <a:t>“﻿</a:t>
            </a:r>
            <a:r>
              <a:rPr lang="en-US" sz="1200" b="1" i="1" kern="1200" dirty="0" smtClean="0">
                <a:solidFill>
                  <a:schemeClr val="tx1"/>
                </a:solidFill>
                <a:latin typeface="+mn-lt"/>
                <a:ea typeface="+mn-ea"/>
                <a:cs typeface="+mn-cs"/>
              </a:rPr>
              <a:t>Well, Daddy, which one did God believe?﻿</a:t>
            </a:r>
            <a:r>
              <a:rPr lang="en-US" sz="1200" kern="1200" dirty="0" smtClean="0">
                <a:solidFill>
                  <a:schemeClr val="tx1"/>
                </a:solidFill>
                <a:latin typeface="+mn-lt"/>
                <a:ea typeface="+mn-ea"/>
                <a:cs typeface="+mn-cs"/>
              </a:rPr>
              <a:t>”</a:t>
            </a:r>
            <a:endParaRPr lang="en-US" dirty="0" smtClean="0"/>
          </a:p>
          <a:p>
            <a:endParaRPr lang="en-US" dirty="0" smtClean="0"/>
          </a:p>
          <a:p>
            <a:r>
              <a:rPr lang="en-US" dirty="0" smtClean="0"/>
              <a:t>That little story showcases a problem that afflicts far too many church people. Too often what we claim to be and what we really are is miles apart. </a:t>
            </a:r>
          </a:p>
          <a:p>
            <a:endParaRPr lang="en-US" dirty="0" smtClean="0"/>
          </a:p>
          <a:p>
            <a:r>
              <a:rPr lang="en-US" dirty="0" smtClean="0"/>
              <a:t>We call this condition “</a:t>
            </a:r>
            <a:r>
              <a:rPr lang="en-US" b="1" i="1" dirty="0" smtClean="0"/>
              <a:t>hypocrisy</a:t>
            </a:r>
            <a:r>
              <a:rPr lang="en-US" dirty="0" smtClean="0"/>
              <a:t>”.</a:t>
            </a:r>
          </a:p>
          <a:p>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1</a:t>
            </a:fld>
            <a:endParaRPr lang="en-US"/>
          </a:p>
        </p:txBody>
      </p:sp>
    </p:spTree>
    <p:extLst>
      <p:ext uri="{BB962C8B-B14F-4D97-AF65-F5344CB8AC3E}">
        <p14:creationId xmlns:p14="http://schemas.microsoft.com/office/powerpoint/2010/main" val="28110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a:t>
            </a:r>
          </a:p>
          <a:p>
            <a:r>
              <a:rPr lang="en-US" dirty="0" smtClean="0"/>
              <a:t>Guard it!</a:t>
            </a:r>
          </a:p>
          <a:p>
            <a:r>
              <a:rPr lang="en-US" dirty="0" smtClean="0"/>
              <a:t>Protect it!</a:t>
            </a:r>
          </a:p>
          <a:p>
            <a:endParaRPr lang="en-US" dirty="0" smtClean="0"/>
          </a:p>
          <a:p>
            <a:r>
              <a:rPr lang="en-US" dirty="0" smtClean="0"/>
              <a:t>WHY?</a:t>
            </a:r>
            <a:r>
              <a:rPr lang="en-US" baseline="0" dirty="0" smtClean="0"/>
              <a:t>  For out of it are the issues of life.</a:t>
            </a:r>
          </a:p>
          <a:p>
            <a:endParaRPr lang="en-US" baseline="0" dirty="0" smtClean="0"/>
          </a:p>
          <a:p>
            <a:r>
              <a:rPr lang="en-US" baseline="0" dirty="0" smtClean="0"/>
              <a:t>The key to man is his heart.  Who holds the key?  Whatever captures the heart (mind) captures the man!</a:t>
            </a:r>
          </a:p>
        </p:txBody>
      </p:sp>
      <p:sp>
        <p:nvSpPr>
          <p:cNvPr id="4" name="Slide Number Placeholder 3"/>
          <p:cNvSpPr>
            <a:spLocks noGrp="1"/>
          </p:cNvSpPr>
          <p:nvPr>
            <p:ph type="sldNum" sz="quarter" idx="10"/>
          </p:nvPr>
        </p:nvSpPr>
        <p:spPr/>
        <p:txBody>
          <a:bodyPr/>
          <a:lstStyle/>
          <a:p>
            <a:fld id="{4CAC80EF-7B67-4D7C-818D-D1BD46643D9C}" type="slidenum">
              <a:rPr lang="en-US" smtClean="0"/>
              <a:pPr/>
              <a:t>13</a:t>
            </a:fld>
            <a:endParaRPr lang="en-US"/>
          </a:p>
        </p:txBody>
      </p:sp>
    </p:spTree>
    <p:extLst>
      <p:ext uri="{BB962C8B-B14F-4D97-AF65-F5344CB8AC3E}">
        <p14:creationId xmlns:p14="http://schemas.microsoft.com/office/powerpoint/2010/main" val="189630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why it’s so important to hold</a:t>
            </a:r>
            <a:r>
              <a:rPr lang="en-US" baseline="0" dirty="0" smtClean="0"/>
              <a:t> fast to the truth!</a:t>
            </a:r>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14</a:t>
            </a:fld>
            <a:endParaRPr lang="en-US"/>
          </a:p>
        </p:txBody>
      </p:sp>
    </p:spTree>
    <p:extLst>
      <p:ext uri="{BB962C8B-B14F-4D97-AF65-F5344CB8AC3E}">
        <p14:creationId xmlns:p14="http://schemas.microsoft.com/office/powerpoint/2010/main" val="191447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why it’s so important to hold</a:t>
            </a:r>
            <a:r>
              <a:rPr lang="en-US" baseline="0" dirty="0" smtClean="0"/>
              <a:t> fast to </a:t>
            </a:r>
            <a:r>
              <a:rPr lang="en-US" baseline="0" smtClean="0"/>
              <a:t>the truth!</a:t>
            </a:r>
            <a:endParaRPr lang="en-US"/>
          </a:p>
        </p:txBody>
      </p:sp>
      <p:sp>
        <p:nvSpPr>
          <p:cNvPr id="4" name="Slide Number Placeholder 3"/>
          <p:cNvSpPr>
            <a:spLocks noGrp="1"/>
          </p:cNvSpPr>
          <p:nvPr>
            <p:ph type="sldNum" sz="quarter" idx="10"/>
          </p:nvPr>
        </p:nvSpPr>
        <p:spPr/>
        <p:txBody>
          <a:bodyPr/>
          <a:lstStyle/>
          <a:p>
            <a:fld id="{4CAC80EF-7B67-4D7C-818D-D1BD46643D9C}" type="slidenum">
              <a:rPr lang="en-US" smtClean="0"/>
              <a:pPr/>
              <a:t>15</a:t>
            </a:fld>
            <a:endParaRPr lang="en-US"/>
          </a:p>
        </p:txBody>
      </p:sp>
    </p:spTree>
    <p:extLst>
      <p:ext uri="{BB962C8B-B14F-4D97-AF65-F5344CB8AC3E}">
        <p14:creationId xmlns:p14="http://schemas.microsoft.com/office/powerpoint/2010/main" val="257188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why it’s so important to hold</a:t>
            </a:r>
            <a:r>
              <a:rPr lang="en-US" baseline="0" dirty="0" smtClean="0"/>
              <a:t> fast to </a:t>
            </a:r>
            <a:r>
              <a:rPr lang="en-US" baseline="0" smtClean="0"/>
              <a:t>the truth!</a:t>
            </a:r>
            <a:endParaRPr lang="en-US"/>
          </a:p>
        </p:txBody>
      </p:sp>
      <p:sp>
        <p:nvSpPr>
          <p:cNvPr id="4" name="Slide Number Placeholder 3"/>
          <p:cNvSpPr>
            <a:spLocks noGrp="1"/>
          </p:cNvSpPr>
          <p:nvPr>
            <p:ph type="sldNum" sz="quarter" idx="10"/>
          </p:nvPr>
        </p:nvSpPr>
        <p:spPr/>
        <p:txBody>
          <a:bodyPr/>
          <a:lstStyle/>
          <a:p>
            <a:fld id="{4CAC80EF-7B67-4D7C-818D-D1BD46643D9C}" type="slidenum">
              <a:rPr lang="en-US" smtClean="0"/>
              <a:pPr/>
              <a:t>16</a:t>
            </a:fld>
            <a:endParaRPr lang="en-US"/>
          </a:p>
        </p:txBody>
      </p:sp>
    </p:spTree>
    <p:extLst>
      <p:ext uri="{BB962C8B-B14F-4D97-AF65-F5344CB8AC3E}">
        <p14:creationId xmlns:p14="http://schemas.microsoft.com/office/powerpoint/2010/main" val="206027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why it’s so important to hold</a:t>
            </a:r>
            <a:r>
              <a:rPr lang="en-US" baseline="0" dirty="0" smtClean="0"/>
              <a:t> fast to </a:t>
            </a:r>
            <a:r>
              <a:rPr lang="en-US" baseline="0" smtClean="0"/>
              <a:t>the truth!</a:t>
            </a:r>
            <a:endParaRPr lang="en-US"/>
          </a:p>
        </p:txBody>
      </p:sp>
      <p:sp>
        <p:nvSpPr>
          <p:cNvPr id="4" name="Slide Number Placeholder 3"/>
          <p:cNvSpPr>
            <a:spLocks noGrp="1"/>
          </p:cNvSpPr>
          <p:nvPr>
            <p:ph type="sldNum" sz="quarter" idx="10"/>
          </p:nvPr>
        </p:nvSpPr>
        <p:spPr/>
        <p:txBody>
          <a:bodyPr/>
          <a:lstStyle/>
          <a:p>
            <a:fld id="{4CAC80EF-7B67-4D7C-818D-D1BD46643D9C}" type="slidenum">
              <a:rPr lang="en-US" smtClean="0"/>
              <a:pPr/>
              <a:t>17</a:t>
            </a:fld>
            <a:endParaRPr lang="en-US"/>
          </a:p>
        </p:txBody>
      </p:sp>
    </p:spTree>
    <p:extLst>
      <p:ext uri="{BB962C8B-B14F-4D97-AF65-F5344CB8AC3E}">
        <p14:creationId xmlns:p14="http://schemas.microsoft.com/office/powerpoint/2010/main" val="290091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a:t>
            </a:r>
          </a:p>
          <a:p>
            <a:r>
              <a:rPr lang="en-US" dirty="0" smtClean="0"/>
              <a:t>Guard it!</a:t>
            </a:r>
          </a:p>
          <a:p>
            <a:r>
              <a:rPr lang="en-US" dirty="0" smtClean="0"/>
              <a:t>Protect it!</a:t>
            </a:r>
          </a:p>
          <a:p>
            <a:endParaRPr lang="en-US" dirty="0" smtClean="0"/>
          </a:p>
          <a:p>
            <a:r>
              <a:rPr lang="en-US" dirty="0" smtClean="0"/>
              <a:t>WHY?</a:t>
            </a:r>
            <a:r>
              <a:rPr lang="en-US" baseline="0" dirty="0" smtClean="0"/>
              <a:t>  For out of it are the issues of life.</a:t>
            </a:r>
          </a:p>
          <a:p>
            <a:endParaRPr lang="en-US" baseline="0" dirty="0" smtClean="0"/>
          </a:p>
          <a:p>
            <a:r>
              <a:rPr lang="en-US" baseline="0" dirty="0" smtClean="0"/>
              <a:t>The key to man is his heart.  Who holds the key?  Whatever captures the heart (mind) captures the man!</a:t>
            </a:r>
          </a:p>
        </p:txBody>
      </p:sp>
      <p:sp>
        <p:nvSpPr>
          <p:cNvPr id="4" name="Slide Number Placeholder 3"/>
          <p:cNvSpPr>
            <a:spLocks noGrp="1"/>
          </p:cNvSpPr>
          <p:nvPr>
            <p:ph type="sldNum" sz="quarter" idx="10"/>
          </p:nvPr>
        </p:nvSpPr>
        <p:spPr/>
        <p:txBody>
          <a:bodyPr/>
          <a:lstStyle/>
          <a:p>
            <a:fld id="{4CAC80EF-7B67-4D7C-818D-D1BD46643D9C}" type="slidenum">
              <a:rPr lang="en-US" smtClean="0"/>
              <a:pPr/>
              <a:t>18</a:t>
            </a:fld>
            <a:endParaRPr lang="en-US"/>
          </a:p>
        </p:txBody>
      </p:sp>
    </p:spTree>
    <p:extLst>
      <p:ext uri="{BB962C8B-B14F-4D97-AF65-F5344CB8AC3E}">
        <p14:creationId xmlns:p14="http://schemas.microsoft.com/office/powerpoint/2010/main" val="101864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Froward</a:t>
            </a:r>
            <a:r>
              <a:rPr lang="en-US" baseline="0" dirty="0" smtClean="0"/>
              <a:t> mouth=deceitful mouth</a:t>
            </a:r>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19</a:t>
            </a:fld>
            <a:endParaRPr lang="en-US"/>
          </a:p>
        </p:txBody>
      </p:sp>
    </p:spTree>
    <p:extLst>
      <p:ext uri="{BB962C8B-B14F-4D97-AF65-F5344CB8AC3E}">
        <p14:creationId xmlns:p14="http://schemas.microsoft.com/office/powerpoint/2010/main" val="45566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CAC80EF-7B67-4D7C-818D-D1BD46643D9C}" type="slidenum">
              <a:rPr lang="en-US" smtClean="0"/>
              <a:pPr/>
              <a:t>21</a:t>
            </a:fld>
            <a:endParaRPr lang="en-US"/>
          </a:p>
        </p:txBody>
      </p:sp>
    </p:spTree>
    <p:extLst>
      <p:ext uri="{BB962C8B-B14F-4D97-AF65-F5344CB8AC3E}">
        <p14:creationId xmlns:p14="http://schemas.microsoft.com/office/powerpoint/2010/main" val="128263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defiles a man?</a:t>
            </a:r>
          </a:p>
          <a:p>
            <a:endParaRPr lang="en-US" dirty="0" smtClean="0"/>
          </a:p>
          <a:p>
            <a:r>
              <a:rPr lang="en-US" dirty="0" smtClean="0"/>
              <a:t>Jesus answers.</a:t>
            </a:r>
          </a:p>
          <a:p>
            <a:endParaRPr lang="en-US" dirty="0" smtClean="0"/>
          </a:p>
          <a:p>
            <a:endParaRPr lang="en-US" dirty="0" smtClean="0"/>
          </a:p>
          <a:p>
            <a:r>
              <a:rPr lang="en-US" dirty="0" smtClean="0"/>
              <a:t>Jesus reveals that spiritual defilement is always the result of a defiled heart. </a:t>
            </a:r>
          </a:p>
          <a:p>
            <a:endParaRPr lang="en-US" dirty="0" smtClean="0"/>
          </a:p>
          <a:p>
            <a:r>
              <a:rPr lang="en-US" dirty="0" smtClean="0"/>
              <a:t>Every sin we commit, whether it is a sin of the body or of the mind, has its birth in our heart. We do the things we do because</a:t>
            </a:r>
            <a:r>
              <a:rPr lang="en-US" baseline="0" dirty="0" smtClean="0"/>
              <a:t> </a:t>
            </a:r>
            <a:r>
              <a:rPr lang="en-US" dirty="0" smtClean="0"/>
              <a:t>of defilement within. </a:t>
            </a:r>
          </a:p>
          <a:p>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22</a:t>
            </a:fld>
            <a:endParaRPr lang="en-US"/>
          </a:p>
        </p:txBody>
      </p:sp>
    </p:spTree>
    <p:extLst>
      <p:ext uri="{BB962C8B-B14F-4D97-AF65-F5344CB8AC3E}">
        <p14:creationId xmlns:p14="http://schemas.microsoft.com/office/powerpoint/2010/main" val="285839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 reigns!</a:t>
            </a:r>
          </a:p>
          <a:p>
            <a:endParaRPr lang="en-US" baseline="0" dirty="0" smtClean="0"/>
          </a:p>
          <a:p>
            <a:r>
              <a:rPr lang="en-US" baseline="0" dirty="0" smtClean="0"/>
              <a:t>Satan reigns!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Satan controls your heart</a:t>
            </a:r>
            <a:r>
              <a:rPr lang="en-US" baseline="0" dirty="0" smtClean="0"/>
              <a:t>, look at what happens….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CAC80EF-7B67-4D7C-818D-D1BD46643D9C}" type="slidenum">
              <a:rPr lang="en-US" smtClean="0"/>
              <a:pPr/>
              <a:t>23</a:t>
            </a:fld>
            <a:endParaRPr lang="en-US"/>
          </a:p>
        </p:txBody>
      </p:sp>
    </p:spTree>
    <p:extLst>
      <p:ext uri="{BB962C8B-B14F-4D97-AF65-F5344CB8AC3E}">
        <p14:creationId xmlns:p14="http://schemas.microsoft.com/office/powerpoint/2010/main" val="235079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word comes to us from the ancient Greek language. It was used to describe actors in a play. Ancient actors would carry different masks in their hands as they acted. The masks were attached to sticks and could be held before the face as needed. A smiling mask suggested humor, a frowning mask suggested sadness, etc. These actors were called the “</a:t>
            </a:r>
            <a:r>
              <a:rPr lang="en-US" b="1" i="1" dirty="0" err="1" smtClean="0"/>
              <a:t>hypocritos</a:t>
            </a:r>
            <a:r>
              <a:rPr lang="en-US" dirty="0" smtClean="0"/>
              <a:t>”. This word means “</a:t>
            </a:r>
            <a:r>
              <a:rPr lang="en-US" b="1" i="1" dirty="0" smtClean="0"/>
              <a:t>one who wears a mask</a:t>
            </a:r>
            <a:r>
              <a:rPr lang="en-US" dirty="0" smtClean="0"/>
              <a:t>”.</a:t>
            </a:r>
          </a:p>
          <a:p>
            <a:endParaRPr lang="en-US" dirty="0" smtClean="0"/>
          </a:p>
          <a:p>
            <a:r>
              <a:rPr lang="en-US" dirty="0" smtClean="0"/>
              <a:t>We use the word today to refer to people who pretend to be one thing when they are actually something else. </a:t>
            </a:r>
          </a:p>
          <a:p>
            <a:endParaRPr lang="en-US" dirty="0" smtClean="0"/>
          </a:p>
          <a:p>
            <a:r>
              <a:rPr lang="en-US" dirty="0" smtClean="0"/>
              <a:t>People who pretend to be your friend while stabbing you in the back are hypocrites. </a:t>
            </a:r>
          </a:p>
          <a:p>
            <a:endParaRPr lang="en-US" dirty="0" smtClean="0"/>
          </a:p>
          <a:p>
            <a:r>
              <a:rPr lang="en-US" dirty="0" smtClean="0"/>
              <a:t>People who live one way at church and another way at home are hypocrites. </a:t>
            </a:r>
          </a:p>
          <a:p>
            <a:endParaRPr lang="en-US" dirty="0" smtClean="0"/>
          </a:p>
          <a:p>
            <a:r>
              <a:rPr lang="en-US" dirty="0" smtClean="0"/>
              <a:t>People who attempt to do wicked things under the radar while acting like all is well are hypocrites. </a:t>
            </a:r>
          </a:p>
          <a:p>
            <a:endParaRPr lang="en-US" dirty="0" smtClean="0"/>
          </a:p>
          <a:p>
            <a:r>
              <a:rPr lang="en-US" dirty="0" smtClean="0"/>
              <a:t>Now, there should be no people like that in the church, but sadly, there are some in every congregation.</a:t>
            </a:r>
          </a:p>
          <a:p>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2</a:t>
            </a:fld>
            <a:endParaRPr lang="en-US"/>
          </a:p>
        </p:txBody>
      </p:sp>
    </p:spTree>
    <p:extLst>
      <p:ext uri="{BB962C8B-B14F-4D97-AF65-F5344CB8AC3E}">
        <p14:creationId xmlns:p14="http://schemas.microsoft.com/office/powerpoint/2010/main" val="2810628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person in this room in capable of every sin in the list we just covered, and more. In fact, some here today are guilty of some of these things and you know it. There are defiled hearts in this room and they need to be cleansed.</a:t>
            </a:r>
          </a:p>
          <a:p>
            <a:endParaRPr lang="en-US" dirty="0" smtClean="0"/>
          </a:p>
          <a:p>
            <a:r>
              <a:rPr lang="en-US" dirty="0" smtClean="0"/>
              <a:t>If that is to happen, there must be acceptance of the truth of your condition and there must be repentance of your sins. If these things are in your heart today, you are spiritually defiled dirty and in deep trouble today.</a:t>
            </a:r>
          </a:p>
          <a:p>
            <a:pPr lvl="0"/>
            <a:endParaRPr lang="en-US" b="1" dirty="0" smtClean="0"/>
          </a:p>
          <a:p>
            <a:pPr lvl="0"/>
            <a:r>
              <a:rPr lang="en-US" b="1" dirty="0" smtClean="0"/>
              <a:t>Evil Thoughts</a:t>
            </a:r>
            <a:r>
              <a:rPr lang="en-US" dirty="0" smtClean="0"/>
              <a:t> – This is the root of all that follows. When an evil heart conjures up evil intentions, the evil person will carry them out.</a:t>
            </a:r>
          </a:p>
          <a:p>
            <a:pPr lvl="0"/>
            <a:endParaRPr lang="en-US" dirty="0" smtClean="0"/>
          </a:p>
          <a:p>
            <a:pPr lvl="0"/>
            <a:r>
              <a:rPr lang="en-US" b="1" dirty="0" smtClean="0"/>
              <a:t>Adulteries</a:t>
            </a:r>
            <a:r>
              <a:rPr lang="en-US" dirty="0" smtClean="0"/>
              <a:t> – Illicit sexual activity by married persons.</a:t>
            </a:r>
          </a:p>
          <a:p>
            <a:pPr lvl="0"/>
            <a:endParaRPr lang="en-US" dirty="0" smtClean="0"/>
          </a:p>
          <a:p>
            <a:pPr lvl="0"/>
            <a:r>
              <a:rPr lang="en-US" b="1" dirty="0" smtClean="0"/>
              <a:t>Fornications</a:t>
            </a:r>
            <a:r>
              <a:rPr lang="en-US" dirty="0" smtClean="0"/>
              <a:t> – Any</a:t>
            </a:r>
            <a:r>
              <a:rPr lang="en-US" baseline="0" dirty="0" smtClean="0"/>
              <a:t> sexual immorality.  </a:t>
            </a:r>
            <a:r>
              <a:rPr lang="en-US" dirty="0" smtClean="0"/>
              <a:t>The origin of sexual sin in not in the body, it is the result of a defiled heart!</a:t>
            </a:r>
          </a:p>
          <a:p>
            <a:pPr lvl="0"/>
            <a:endParaRPr lang="en-US" b="1" dirty="0" smtClean="0"/>
          </a:p>
          <a:p>
            <a:pPr lvl="0"/>
            <a:r>
              <a:rPr lang="en-US" b="1" dirty="0" smtClean="0"/>
              <a:t>Murders</a:t>
            </a:r>
            <a:r>
              <a:rPr lang="en-US" dirty="0" smtClean="0"/>
              <a:t> – The taking of another’s life. By the way, you are guilty of murder if you have hatred in your heart toward another person, </a:t>
            </a:r>
            <a:r>
              <a:rPr lang="en-US" b="1" dirty="0" smtClean="0"/>
              <a:t>1 John 3:15</a:t>
            </a:r>
            <a:r>
              <a:rPr lang="en-US" dirty="0" smtClean="0"/>
              <a:t>.</a:t>
            </a:r>
          </a:p>
          <a:p>
            <a:pPr lvl="0"/>
            <a:endParaRPr lang="en-US" b="1" dirty="0" smtClean="0"/>
          </a:p>
          <a:p>
            <a:pPr lvl="0"/>
            <a:r>
              <a:rPr lang="en-US" b="1" dirty="0" smtClean="0"/>
              <a:t>Thefts</a:t>
            </a:r>
            <a:r>
              <a:rPr lang="en-US" dirty="0" smtClean="0"/>
              <a:t> – Taking that which belongs to another for your own use. </a:t>
            </a:r>
          </a:p>
          <a:p>
            <a:pPr lvl="0"/>
            <a:endParaRPr lang="en-US" b="1" dirty="0" smtClean="0"/>
          </a:p>
          <a:p>
            <a:pPr lvl="0"/>
            <a:r>
              <a:rPr lang="en-US" b="1" dirty="0" smtClean="0"/>
              <a:t>Covetousness</a:t>
            </a:r>
            <a:r>
              <a:rPr lang="en-US" dirty="0" smtClean="0"/>
              <a:t> – An insatiable craving for that which belongs to another.</a:t>
            </a:r>
          </a:p>
          <a:p>
            <a:pPr lvl="0"/>
            <a:endParaRPr lang="en-US" b="1" dirty="0" smtClean="0"/>
          </a:p>
          <a:p>
            <a:pPr lvl="0"/>
            <a:r>
              <a:rPr lang="en-US" b="1" dirty="0" smtClean="0"/>
              <a:t>Wickedness</a:t>
            </a:r>
            <a:r>
              <a:rPr lang="en-US" dirty="0" smtClean="0"/>
              <a:t> – This word means “</a:t>
            </a:r>
            <a:r>
              <a:rPr lang="en-US" b="1" i="1" dirty="0" smtClean="0"/>
              <a:t>malice</a:t>
            </a:r>
            <a:r>
              <a:rPr lang="en-US" dirty="0" smtClean="0"/>
              <a:t>” and it is deliberate acts of meanness!</a:t>
            </a:r>
          </a:p>
          <a:p>
            <a:pPr lvl="0"/>
            <a:endParaRPr lang="en-US" b="1" dirty="0" smtClean="0"/>
          </a:p>
          <a:p>
            <a:pPr lvl="0"/>
            <a:r>
              <a:rPr lang="en-US" b="1" dirty="0" smtClean="0"/>
              <a:t>Deceit</a:t>
            </a:r>
            <a:r>
              <a:rPr lang="en-US" dirty="0" smtClean="0"/>
              <a:t> – This word refers to cunning maneuvers designed to ensnare someone for one’s personal advantage. It is the idea of someone trying to work undercover to bring someone else down. Sneaky, deceptive people fall into this category.</a:t>
            </a:r>
          </a:p>
          <a:p>
            <a:pPr lvl="0"/>
            <a:endParaRPr lang="en-US" b="1" dirty="0" smtClean="0"/>
          </a:p>
          <a:p>
            <a:pPr lvl="0"/>
            <a:r>
              <a:rPr lang="en-US" b="1" dirty="0" smtClean="0"/>
              <a:t>Lasciviousness</a:t>
            </a:r>
            <a:r>
              <a:rPr lang="en-US" dirty="0" smtClean="0"/>
              <a:t> – This word refers to unrestrained, shameless behavior. It is an attitude that says, “</a:t>
            </a:r>
            <a:r>
              <a:rPr lang="en-US" b="1" i="1" dirty="0" smtClean="0"/>
              <a:t>I will do as I please and I do not care what anyone thinks about it!</a:t>
            </a:r>
            <a:r>
              <a:rPr lang="en-US" dirty="0" smtClean="0"/>
              <a:t>”</a:t>
            </a:r>
          </a:p>
          <a:p>
            <a:pPr lvl="0"/>
            <a:endParaRPr lang="en-US" b="1" dirty="0" smtClean="0"/>
          </a:p>
          <a:p>
            <a:pPr lvl="0"/>
            <a:r>
              <a:rPr lang="en-US" b="1" dirty="0" smtClean="0"/>
              <a:t>An Evil Eye</a:t>
            </a:r>
            <a:r>
              <a:rPr lang="en-US" dirty="0" smtClean="0"/>
              <a:t> – This is a Hebrew expression that speaks of envy and jealousy. It looks at the blessings of another and desires them for itself. It is envious when others prosper.</a:t>
            </a:r>
          </a:p>
          <a:p>
            <a:pPr lvl="0"/>
            <a:endParaRPr lang="en-US" b="1" dirty="0" smtClean="0"/>
          </a:p>
          <a:p>
            <a:pPr lvl="0"/>
            <a:r>
              <a:rPr lang="en-US" b="1" dirty="0" smtClean="0"/>
              <a:t>Blasphemy</a:t>
            </a:r>
            <a:r>
              <a:rPr lang="en-US" dirty="0" smtClean="0"/>
              <a:t> – injurious or defaming speech directed at either God or man. Gossip and curing fall into this category.</a:t>
            </a:r>
          </a:p>
          <a:p>
            <a:pPr lvl="0"/>
            <a:endParaRPr lang="en-US" b="1" dirty="0" smtClean="0"/>
          </a:p>
          <a:p>
            <a:pPr lvl="0"/>
            <a:r>
              <a:rPr lang="en-US" b="1" dirty="0" smtClean="0"/>
              <a:t>Pride</a:t>
            </a:r>
            <a:r>
              <a:rPr lang="en-US" dirty="0" smtClean="0"/>
              <a:t> –It’s the attitude that says, “</a:t>
            </a:r>
            <a:r>
              <a:rPr lang="en-US" b="1" i="1" dirty="0" smtClean="0"/>
              <a:t>Look at me, see what I have done. No one is a good or as great as I am.</a:t>
            </a:r>
            <a:r>
              <a:rPr lang="en-US" dirty="0" smtClean="0"/>
              <a:t>” This is the opposite of humility.</a:t>
            </a:r>
          </a:p>
          <a:p>
            <a:pPr lvl="0"/>
            <a:endParaRPr lang="en-US" b="1" dirty="0" smtClean="0"/>
          </a:p>
          <a:p>
            <a:pPr lvl="0"/>
            <a:r>
              <a:rPr lang="en-US" b="1" dirty="0" smtClean="0"/>
              <a:t>Foolishness</a:t>
            </a:r>
            <a:r>
              <a:rPr lang="en-US" dirty="0" smtClean="0"/>
              <a:t> – This word refers to those who are morally and spiritually desensitized. They cannot see their sins; neither can they sense the Lord working in and around them. They do not know God and there is no desire to know Him.</a:t>
            </a:r>
          </a:p>
          <a:p>
            <a:pPr lvl="0"/>
            <a:endParaRPr lang="en-US" dirty="0" smtClean="0"/>
          </a:p>
          <a:p>
            <a:pPr lvl="0"/>
            <a:r>
              <a:rPr lang="en-US" dirty="0" smtClean="0"/>
              <a:t>If these things abide in your heart, then you are spiritual</a:t>
            </a:r>
            <a:r>
              <a:rPr lang="en-US" baseline="0" dirty="0" smtClean="0"/>
              <a:t> defiled.</a:t>
            </a:r>
            <a:endParaRPr lang="en-US" dirty="0" smtClean="0"/>
          </a:p>
        </p:txBody>
      </p:sp>
      <p:sp>
        <p:nvSpPr>
          <p:cNvPr id="4" name="Slide Number Placeholder 3"/>
          <p:cNvSpPr>
            <a:spLocks noGrp="1"/>
          </p:cNvSpPr>
          <p:nvPr>
            <p:ph type="sldNum" sz="quarter" idx="10"/>
          </p:nvPr>
        </p:nvSpPr>
        <p:spPr/>
        <p:txBody>
          <a:bodyPr/>
          <a:lstStyle/>
          <a:p>
            <a:fld id="{4CAC80EF-7B67-4D7C-818D-D1BD46643D9C}" type="slidenum">
              <a:rPr lang="en-US" smtClean="0"/>
              <a:pPr/>
              <a:t>24</a:t>
            </a:fld>
            <a:endParaRPr lang="en-US"/>
          </a:p>
        </p:txBody>
      </p:sp>
    </p:spTree>
    <p:extLst>
      <p:ext uri="{BB962C8B-B14F-4D97-AF65-F5344CB8AC3E}">
        <p14:creationId xmlns:p14="http://schemas.microsoft.com/office/powerpoint/2010/main" val="342029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CAC80EF-7B67-4D7C-818D-D1BD46643D9C}" type="slidenum">
              <a:rPr lang="en-US" smtClean="0"/>
              <a:pPr/>
              <a:t>25</a:t>
            </a:fld>
            <a:endParaRPr lang="en-US"/>
          </a:p>
        </p:txBody>
      </p:sp>
    </p:spTree>
    <p:extLst>
      <p:ext uri="{BB962C8B-B14F-4D97-AF65-F5344CB8AC3E}">
        <p14:creationId xmlns:p14="http://schemas.microsoft.com/office/powerpoint/2010/main" val="203333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people treat each other so badly? Why do spouses break their wedding vows? Why do people act out in violence and hatred toward others? Why do racism and hate crimes still exist in our world? Why are people filled with greed? Why</a:t>
            </a:r>
            <a:r>
              <a:rPr lang="en-US" baseline="0" dirty="0" smtClean="0"/>
              <a:t> do we give in to our desires?  Why does our temptation see too hard to escape?</a:t>
            </a:r>
          </a:p>
          <a:p>
            <a:endParaRPr lang="en-US" baseline="0" dirty="0" smtClean="0"/>
          </a:p>
          <a:p>
            <a:r>
              <a:rPr lang="en-US" baseline="0" dirty="0" smtClean="0"/>
              <a:t>If we aren’t acknowledging God in our life, then he isn’t the driver of our life.  In Prov. 3:5-6…</a:t>
            </a:r>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27</a:t>
            </a:fld>
            <a:endParaRPr lang="en-US"/>
          </a:p>
        </p:txBody>
      </p:sp>
    </p:spTree>
    <p:extLst>
      <p:ext uri="{BB962C8B-B14F-4D97-AF65-F5344CB8AC3E}">
        <p14:creationId xmlns:p14="http://schemas.microsoft.com/office/powerpoint/2010/main" val="329867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AC80EF-7B67-4D7C-818D-D1BD46643D9C}" type="slidenum">
              <a:rPr lang="en-US" smtClean="0"/>
              <a:pPr/>
              <a:t>32</a:t>
            </a:fld>
            <a:endParaRPr lang="en-US"/>
          </a:p>
        </p:txBody>
      </p:sp>
    </p:spTree>
    <p:extLst>
      <p:ext uri="{BB962C8B-B14F-4D97-AF65-F5344CB8AC3E}">
        <p14:creationId xmlns:p14="http://schemas.microsoft.com/office/powerpoint/2010/main" val="396795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people claim there are too many hypocrites in the church.</a:t>
            </a:r>
          </a:p>
          <a:p>
            <a:endParaRPr lang="en-US" dirty="0" smtClean="0"/>
          </a:p>
          <a:p>
            <a:r>
              <a:rPr lang="en-US" dirty="0" smtClean="0"/>
              <a:t>That’s just an excuse people use for not coming to church. </a:t>
            </a:r>
          </a:p>
          <a:p>
            <a:endParaRPr lang="en-US" dirty="0" smtClean="0"/>
          </a:p>
          <a:p>
            <a:r>
              <a:rPr lang="en-US" dirty="0" smtClean="0"/>
              <a:t>Think about</a:t>
            </a:r>
            <a:r>
              <a:rPr lang="en-US" baseline="0" dirty="0" smtClean="0"/>
              <a:t> this…..</a:t>
            </a:r>
            <a:r>
              <a:rPr lang="en-US" dirty="0" smtClean="0"/>
              <a:t>“</a:t>
            </a:r>
            <a:r>
              <a:rPr lang="en-US" b="1" i="1" dirty="0" smtClean="0"/>
              <a:t>If a hypocrite is standing between you and God, the hypocrite is closer to God than you are.</a:t>
            </a:r>
            <a:r>
              <a:rPr lang="en-US" dirty="0" smtClean="0"/>
              <a:t>”</a:t>
            </a:r>
          </a:p>
          <a:p>
            <a:endParaRPr lang="en-US" dirty="0" smtClean="0"/>
          </a:p>
          <a:p>
            <a:r>
              <a:rPr lang="en-US" dirty="0" smtClean="0"/>
              <a:t>Hypocrites are nothing new! In this passage, Jesus</a:t>
            </a:r>
            <a:r>
              <a:rPr lang="en-US" baseline="0" dirty="0" smtClean="0"/>
              <a:t> </a:t>
            </a:r>
            <a:r>
              <a:rPr lang="en-US" dirty="0" smtClean="0"/>
              <a:t>encountered a whole group of hypocrites.</a:t>
            </a:r>
          </a:p>
        </p:txBody>
      </p:sp>
      <p:sp>
        <p:nvSpPr>
          <p:cNvPr id="4" name="Slide Number Placeholder 3"/>
          <p:cNvSpPr>
            <a:spLocks noGrp="1"/>
          </p:cNvSpPr>
          <p:nvPr>
            <p:ph type="sldNum" sz="quarter" idx="10"/>
          </p:nvPr>
        </p:nvSpPr>
        <p:spPr/>
        <p:txBody>
          <a:bodyPr/>
          <a:lstStyle/>
          <a:p>
            <a:fld id="{4CAC80EF-7B67-4D7C-818D-D1BD46643D9C}" type="slidenum">
              <a:rPr lang="en-US" smtClean="0"/>
              <a:pPr/>
              <a:t>3</a:t>
            </a:fld>
            <a:endParaRPr lang="en-US"/>
          </a:p>
        </p:txBody>
      </p:sp>
    </p:spTree>
    <p:extLst>
      <p:ext uri="{BB962C8B-B14F-4D97-AF65-F5344CB8AC3E}">
        <p14:creationId xmlns:p14="http://schemas.microsoft.com/office/powerpoint/2010/main" val="10768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men see the disciples of Jesus eating food without washing their hands and they are offended. They attack Jesus over this issue, but He turns the tables on them. They think the issue is one of clean hands, but Jesus shows them that the issue is really about clean hearts.</a:t>
            </a:r>
          </a:p>
          <a:p>
            <a:endParaRPr lang="en-US" dirty="0" smtClean="0"/>
          </a:p>
          <a:p>
            <a:r>
              <a:rPr lang="en-US" dirty="0" smtClean="0"/>
              <a:t>This text has something to say to us today. We still have those people who are more concerned about clean hands than they are about clean hearts. </a:t>
            </a:r>
          </a:p>
          <a:p>
            <a:endParaRPr lang="en-US" dirty="0" smtClean="0"/>
          </a:p>
          <a:p>
            <a:r>
              <a:rPr lang="en-US" dirty="0" smtClean="0"/>
              <a:t>Jesus is going to teach us that the inside of a person should match the outside of that person. He is going to teach us that what we are in our heart is what we really are! He is going to teach us that hypocrisy has no place in our lives.</a:t>
            </a:r>
          </a:p>
          <a:p>
            <a:endParaRPr lang="en-US" dirty="0" smtClean="0"/>
          </a:p>
          <a:p>
            <a:r>
              <a:rPr lang="en-US" dirty="0" smtClean="0"/>
              <a:t>Let’s watch Jesus as He reveals these religious hypocrites for what they are.</a:t>
            </a:r>
          </a:p>
          <a:p>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5</a:t>
            </a:fld>
            <a:endParaRPr lang="en-US"/>
          </a:p>
        </p:txBody>
      </p:sp>
    </p:spTree>
    <p:extLst>
      <p:ext uri="{BB962C8B-B14F-4D97-AF65-F5344CB8AC3E}">
        <p14:creationId xmlns:p14="http://schemas.microsoft.com/office/powerpoint/2010/main" val="402452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doesn’t want lip service, He wants</a:t>
            </a:r>
            <a:r>
              <a:rPr lang="en-US" baseline="0" dirty="0" smtClean="0"/>
              <a:t> heart service!!</a:t>
            </a:r>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6</a:t>
            </a:fld>
            <a:endParaRPr lang="en-US"/>
          </a:p>
        </p:txBody>
      </p:sp>
    </p:spTree>
    <p:extLst>
      <p:ext uri="{BB962C8B-B14F-4D97-AF65-F5344CB8AC3E}">
        <p14:creationId xmlns:p14="http://schemas.microsoft.com/office/powerpoint/2010/main" val="119650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Keeping</a:t>
            </a:r>
            <a:r>
              <a:rPr lang="en-US" baseline="0" dirty="0" smtClean="0"/>
              <a:t> your traditions has made the word of God ineffective.</a:t>
            </a:r>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8</a:t>
            </a:fld>
            <a:endParaRPr lang="en-US"/>
          </a:p>
        </p:txBody>
      </p:sp>
    </p:spTree>
    <p:extLst>
      <p:ext uri="{BB962C8B-B14F-4D97-AF65-F5344CB8AC3E}">
        <p14:creationId xmlns:p14="http://schemas.microsoft.com/office/powerpoint/2010/main" val="73154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10</a:t>
            </a:fld>
            <a:endParaRPr lang="en-US"/>
          </a:p>
        </p:txBody>
      </p:sp>
    </p:spTree>
    <p:extLst>
      <p:ext uri="{BB962C8B-B14F-4D97-AF65-F5344CB8AC3E}">
        <p14:creationId xmlns:p14="http://schemas.microsoft.com/office/powerpoint/2010/main" val="326100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children of God, we must listen to His instruction.  The wise man says….</a:t>
            </a:r>
          </a:p>
          <a:p>
            <a:endParaRPr lang="en-US" dirty="0" smtClean="0"/>
          </a:p>
          <a:p>
            <a:r>
              <a:rPr lang="en-US" dirty="0" smtClean="0"/>
              <a:t>Do</a:t>
            </a:r>
            <a:r>
              <a:rPr lang="en-US" baseline="0" dirty="0" smtClean="0"/>
              <a:t> we like to listen to instruction?  Especially our parents?</a:t>
            </a:r>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11</a:t>
            </a:fld>
            <a:endParaRPr lang="en-US"/>
          </a:p>
        </p:txBody>
      </p:sp>
    </p:spTree>
    <p:extLst>
      <p:ext uri="{BB962C8B-B14F-4D97-AF65-F5344CB8AC3E}">
        <p14:creationId xmlns:p14="http://schemas.microsoft.com/office/powerpoint/2010/main" val="409973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AC80EF-7B67-4D7C-818D-D1BD46643D9C}" type="slidenum">
              <a:rPr lang="en-US" smtClean="0"/>
              <a:pPr/>
              <a:t>12</a:t>
            </a:fld>
            <a:endParaRPr lang="en-US"/>
          </a:p>
        </p:txBody>
      </p:sp>
    </p:spTree>
    <p:extLst>
      <p:ext uri="{BB962C8B-B14F-4D97-AF65-F5344CB8AC3E}">
        <p14:creationId xmlns:p14="http://schemas.microsoft.com/office/powerpoint/2010/main" val="71860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1F0F2-6432-4F1E-8702-3B00DBFED1D6}"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1F0F2-6432-4F1E-8702-3B00DBFED1D6}"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1F0F2-6432-4F1E-8702-3B00DBFED1D6}"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1F0F2-6432-4F1E-8702-3B00DBFED1D6}"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1F0F2-6432-4F1E-8702-3B00DBFED1D6}"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1F0F2-6432-4F1E-8702-3B00DBFED1D6}"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1F0F2-6432-4F1E-8702-3B00DBFED1D6}" type="datetimeFigureOut">
              <a:rPr lang="en-US" smtClean="0"/>
              <a:pPr/>
              <a:t>6/26/2016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1F0F2-6432-4F1E-8702-3B00DBFED1D6}" type="datetimeFigureOut">
              <a:rPr lang="en-US" smtClean="0"/>
              <a:pPr/>
              <a:t>6/26/2016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1F0F2-6432-4F1E-8702-3B00DBFED1D6}" type="datetimeFigureOut">
              <a:rPr lang="en-US" smtClean="0"/>
              <a:pPr/>
              <a:t>6/26/2016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1F0F2-6432-4F1E-8702-3B00DBFED1D6}"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1F0F2-6432-4F1E-8702-3B00DBFED1D6}"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EE2B4-FDB8-4793-9EF1-58B6ECF85D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1F0F2-6432-4F1E-8702-3B00DBFED1D6}" type="datetimeFigureOut">
              <a:rPr lang="en-US" smtClean="0"/>
              <a:pPr/>
              <a:t>6/26/2016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EE2B4-FDB8-4793-9EF1-58B6ECF85D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X4L_ricTNAhVEzoMKHU_UCWQQjRwIBw&amp;url=https://www.linkedin.com/pulse/20140407103455-26133397-happy-new-ear-9-selfish-reasons-why-you-should-listen-more&amp;bvm=bv.125596728,d.amc&amp;psig=AFQjCNG58ekGlDG740yqXr_R6cD4xxfQiQ&amp;ust=146697497350450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YtpSg-sPNAhVH6IMKHSXMBDAQjRwIBw&amp;url=https://www.ready-match.com/wheres-your-heart/&amp;bvm=bv.125596728,d.amc&amp;psig=AFQjCNFdfJL-FSe0vqKCahPy4XjSaQ-hew&amp;ust=146697080204390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YtpSg-sPNAhVH6IMKHSXMBDAQjRwIBw&amp;url=https://www.ready-match.com/wheres-your-heart/&amp;bvm=bv.125596728,d.amc&amp;psig=AFQjCNFdfJL-FSe0vqKCahPy4XjSaQ-hew&amp;ust=146697080204390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Hg9Kj_sPNAhUJ5YMKHVPTD1AQjRwIBw&amp;url=http://www.mygastricbypassstory.com/2012/12/11/1-year-surgiversary-goal/&amp;bvm=bv.125596728,d.amc&amp;psig=AFQjCNG-MiDAtKPbBLNshnKve_ay4RXJTQ&amp;ust=146697187261115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j9Z7IjsTNAhXE5IMKHeFrDCkQjRwIBw&amp;url=http://aboutislam.net/shariah/quran/hypocrisy-appeared-madinah/&amp;psig=AFQjCNHsXPmaBTgTjp7QwNn8AXMF_2ISSQ&amp;ust=14669762334499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jLnKW4_8PNAhVL0oMKHVWRAy0QjRwIBw&amp;url=http://www.freepik.com/free-photos-vectors/arrow-ascending&amp;bvm=bv.125596728,d.amc&amp;psig=AFQjCNGntqa2ildwCRzWEgDDGENfviFLQw&amp;ust=146697206248335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5js-og8TNAhUE0YMKHVqWBzkQjRwIBw&amp;url=http://www.americantraininginc.com/afc-openhearts/&amp;bvm=bv.125596728,d.amc&amp;psig=AFQjCNEYuZZAQd8zlhLqnk_j16nXfxqyUg&amp;ust=146697319828762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YtpSg-sPNAhVH6IMKHSXMBDAQjRwIBw&amp;url=https://www.ready-match.com/wheres-your-heart/&amp;bvm=bv.125596728,d.amc&amp;psig=AFQjCNFdfJL-FSe0vqKCahPy4XjSaQ-hew&amp;ust=146697080204390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Er_nd_MPNAhXh6oMKHVNPClkQjRwIBw&amp;url=https://www.pinterest.com/pin/274860383482921762/&amp;bvm=bv.125596728,d.amc&amp;psig=AFQjCNEk_wnxv9JNqznVjGLYFvWv1S5KXg&amp;ust=146697144885164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Zuej66cPNAhXs6YMKHRNvC2MQjRwIBw&amp;url=http://www.faithlc.com/get-your-hands-dirty/&amp;bvm=bv.125596728,d.amc&amp;psig=AFQjCNFYl-IxCOCzSAfvN-KSRfWM2V0QsQ&amp;ust=146696642338594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google.com/url?sa=i&amp;rct=j&amp;q=&amp;esrc=s&amp;source=images&amp;cd=&amp;cad=rja&amp;uact=8&amp;ved=0ahUKEwjcp4nI6sPNAhWh6oMKHUwPAMEQjRwIBw&amp;url=http://quotesgram.com/clean-heart-quotes/&amp;bvm=bv.125596728,d.amc&amp;psig=AFQjCNEqW8pZWNZhjFiyBTayiG9Ycr_-ZQ&amp;ust=1466966523614719"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Zuej66cPNAhXs6YMKHRNvC2MQjRwIBw&amp;url=http://www.faithlc.com/get-your-hands-dirty/&amp;bvm=bv.125596728,d.amc&amp;psig=AFQjCNFYl-IxCOCzSAfvN-KSRfWM2V0QsQ&amp;ust=14669664233859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381001"/>
            <a:ext cx="8839200" cy="6019800"/>
          </a:xfrm>
        </p:spPr>
        <p:txBody>
          <a:bodyPr>
            <a:noAutofit/>
          </a:bodyPr>
          <a:lstStyle/>
          <a:p>
            <a:r>
              <a:rPr lang="en-US" sz="11500" b="1" dirty="0" smtClean="0"/>
              <a:t>What Defiles a Man?</a:t>
            </a:r>
            <a:endParaRPr lang="en-US" sz="115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Listen to Jesus</a:t>
            </a:r>
            <a:endParaRPr lang="en-US" sz="6000" b="1" dirty="0"/>
          </a:p>
        </p:txBody>
      </p:sp>
      <p:sp>
        <p:nvSpPr>
          <p:cNvPr id="3" name="Content Placeholder 2"/>
          <p:cNvSpPr>
            <a:spLocks noGrp="1"/>
          </p:cNvSpPr>
          <p:nvPr>
            <p:ph idx="1"/>
          </p:nvPr>
        </p:nvSpPr>
        <p:spPr>
          <a:xfrm>
            <a:off x="457200" y="1295400"/>
            <a:ext cx="8382000" cy="5105400"/>
          </a:xfrm>
        </p:spPr>
        <p:txBody>
          <a:bodyPr>
            <a:noAutofit/>
          </a:bodyPr>
          <a:lstStyle/>
          <a:p>
            <a:r>
              <a:rPr lang="en-US" sz="3600" b="1" baseline="30000" dirty="0" smtClean="0"/>
              <a:t>15 </a:t>
            </a:r>
            <a:r>
              <a:rPr lang="en-US" sz="3600" b="1" u="sng" dirty="0" smtClean="0"/>
              <a:t>There is nothing from without a man, that entering into him can defile him</a:t>
            </a:r>
            <a:r>
              <a:rPr lang="en-US" sz="3600" b="1" dirty="0" smtClean="0"/>
              <a:t>: but </a:t>
            </a:r>
            <a:r>
              <a:rPr lang="en-US" sz="4800" b="1" dirty="0" smtClean="0"/>
              <a:t>the things which come out of him, those are they that defile the man.</a:t>
            </a:r>
            <a:endParaRPr lang="en-US" sz="3600" b="1" dirty="0" smtClean="0"/>
          </a:p>
          <a:p>
            <a:r>
              <a:rPr lang="en-US" sz="3600" b="1" baseline="30000" dirty="0" smtClean="0"/>
              <a:t>16 </a:t>
            </a:r>
            <a:r>
              <a:rPr lang="en-US" sz="3600" b="1" u="sng" dirty="0" smtClean="0"/>
              <a:t>If any man have ears to hear, let him hear.</a:t>
            </a:r>
          </a:p>
          <a:p>
            <a:endParaRPr lang="en-US" sz="3600" b="1" dirty="0"/>
          </a:p>
          <a:p>
            <a:pPr>
              <a:buNone/>
            </a:pP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s://media.licdn.com/mpr/mpr/p/6/005/053/2ef/0490f7d.jpg">
            <a:hlinkClick r:id="rId3"/>
          </p:cNvPr>
          <p:cNvPicPr>
            <a:picLocks noChangeAspect="1" noChangeArrowheads="1"/>
          </p:cNvPicPr>
          <p:nvPr/>
        </p:nvPicPr>
        <p:blipFill>
          <a:blip r:embed="rId4" cstate="print"/>
          <a:srcRect/>
          <a:stretch>
            <a:fillRect/>
          </a:stretch>
        </p:blipFill>
        <p:spPr bwMode="auto">
          <a:xfrm>
            <a:off x="3505200" y="2057400"/>
            <a:ext cx="5286375" cy="3952876"/>
          </a:xfrm>
          <a:prstGeom prst="rect">
            <a:avLst/>
          </a:prstGeom>
          <a:noFill/>
        </p:spPr>
      </p:pic>
      <p:sp>
        <p:nvSpPr>
          <p:cNvPr id="2" name="Title 1"/>
          <p:cNvSpPr>
            <a:spLocks noGrp="1"/>
          </p:cNvSpPr>
          <p:nvPr>
            <p:ph type="title"/>
          </p:nvPr>
        </p:nvSpPr>
        <p:spPr/>
        <p:txBody>
          <a:bodyPr>
            <a:normAutofit/>
          </a:bodyPr>
          <a:lstStyle/>
          <a:p>
            <a:r>
              <a:rPr lang="en-US" sz="6000" b="1" dirty="0" smtClean="0"/>
              <a:t>Listen to Instruction</a:t>
            </a:r>
            <a:endParaRPr lang="en-US" sz="6000" b="1" dirty="0"/>
          </a:p>
        </p:txBody>
      </p:sp>
      <p:sp>
        <p:nvSpPr>
          <p:cNvPr id="3" name="Content Placeholder 2"/>
          <p:cNvSpPr>
            <a:spLocks noGrp="1"/>
          </p:cNvSpPr>
          <p:nvPr>
            <p:ph idx="1"/>
          </p:nvPr>
        </p:nvSpPr>
        <p:spPr>
          <a:xfrm>
            <a:off x="228600" y="1600200"/>
            <a:ext cx="4953000" cy="4724400"/>
          </a:xfrm>
        </p:spPr>
        <p:txBody>
          <a:bodyPr>
            <a:noAutofit/>
          </a:bodyPr>
          <a:lstStyle/>
          <a:p>
            <a:pPr algn="ctr">
              <a:buNone/>
            </a:pPr>
            <a:r>
              <a:rPr lang="en-US" sz="4400" b="1" dirty="0" smtClean="0"/>
              <a:t>Proverbs 1:8</a:t>
            </a:r>
          </a:p>
          <a:p>
            <a:pPr algn="ctr">
              <a:buNone/>
            </a:pPr>
            <a:r>
              <a:rPr lang="en-US" sz="4000" b="1" baseline="30000" dirty="0" smtClean="0"/>
              <a:t>8 </a:t>
            </a:r>
            <a:r>
              <a:rPr lang="en-US" sz="4000" b="1" dirty="0" smtClean="0"/>
              <a:t>My son, hear the instruction of thy father, and forsake not the law of thy mother:</a:t>
            </a:r>
            <a:endParaRPr lang="en-US"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Proverbs 4:20-22</a:t>
            </a:r>
            <a:endParaRPr lang="en-US" sz="6000" b="1" dirty="0"/>
          </a:p>
        </p:txBody>
      </p:sp>
      <p:sp>
        <p:nvSpPr>
          <p:cNvPr id="3" name="Content Placeholder 2"/>
          <p:cNvSpPr>
            <a:spLocks noGrp="1"/>
          </p:cNvSpPr>
          <p:nvPr>
            <p:ph idx="1"/>
          </p:nvPr>
        </p:nvSpPr>
        <p:spPr>
          <a:xfrm>
            <a:off x="228600" y="1600200"/>
            <a:ext cx="8763000" cy="4800600"/>
          </a:xfrm>
        </p:spPr>
        <p:txBody>
          <a:bodyPr>
            <a:noAutofit/>
          </a:bodyPr>
          <a:lstStyle/>
          <a:p>
            <a:r>
              <a:rPr lang="en-US" sz="3600" b="1" baseline="30000" dirty="0" smtClean="0"/>
              <a:t>20 </a:t>
            </a:r>
            <a:r>
              <a:rPr lang="en-US" sz="3600" b="1" dirty="0" smtClean="0"/>
              <a:t>My son, </a:t>
            </a:r>
            <a:r>
              <a:rPr lang="en-US" sz="3600" b="1" u="sng" dirty="0" smtClean="0"/>
              <a:t>attend to my words</a:t>
            </a:r>
            <a:r>
              <a:rPr lang="en-US" sz="3600" b="1" dirty="0" smtClean="0"/>
              <a:t>; incline </a:t>
            </a:r>
            <a:r>
              <a:rPr lang="en-US" sz="3600" b="1" dirty="0" err="1" smtClean="0"/>
              <a:t>thine</a:t>
            </a:r>
            <a:r>
              <a:rPr lang="en-US" sz="3600" b="1" dirty="0" smtClean="0"/>
              <a:t> ear unto my sayings.</a:t>
            </a:r>
          </a:p>
          <a:p>
            <a:r>
              <a:rPr lang="en-US" sz="3600" b="1" baseline="30000" dirty="0" smtClean="0"/>
              <a:t>21 </a:t>
            </a:r>
            <a:r>
              <a:rPr lang="en-US" sz="4800" b="1" dirty="0" smtClean="0"/>
              <a:t>Let them not depart from </a:t>
            </a:r>
            <a:r>
              <a:rPr lang="en-US" sz="4800" b="1" dirty="0" err="1" smtClean="0"/>
              <a:t>thine</a:t>
            </a:r>
            <a:r>
              <a:rPr lang="en-US" sz="4800" b="1" dirty="0" smtClean="0"/>
              <a:t> eyes; keep them in the midst of </a:t>
            </a:r>
            <a:r>
              <a:rPr lang="en-US" sz="4800" b="1" dirty="0" err="1" smtClean="0"/>
              <a:t>thine</a:t>
            </a:r>
            <a:r>
              <a:rPr lang="en-US" sz="4800" b="1" dirty="0" smtClean="0"/>
              <a:t> heart.</a:t>
            </a:r>
            <a:endParaRPr lang="en-US" sz="3600" b="1" dirty="0" smtClean="0"/>
          </a:p>
          <a:p>
            <a:r>
              <a:rPr lang="en-US" sz="3600" b="1" baseline="30000" dirty="0" smtClean="0"/>
              <a:t>22 </a:t>
            </a:r>
            <a:r>
              <a:rPr lang="en-US" sz="3600" b="1" dirty="0" smtClean="0"/>
              <a:t>For </a:t>
            </a:r>
            <a:r>
              <a:rPr lang="en-US" sz="3600" b="1" u="sng" dirty="0" smtClean="0"/>
              <a:t>they are life </a:t>
            </a:r>
            <a:r>
              <a:rPr lang="en-US" sz="3600" b="1" dirty="0" smtClean="0"/>
              <a:t>unto those that find them, and health to all their flesh.</a:t>
            </a: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ready-match.com/wp-content/uploads/2015/11/Guarded-Heart.jpg">
            <a:hlinkClick r:id="rId3"/>
          </p:cNvPr>
          <p:cNvPicPr>
            <a:picLocks noChangeAspect="1" noChangeArrowheads="1"/>
          </p:cNvPicPr>
          <p:nvPr/>
        </p:nvPicPr>
        <p:blipFill>
          <a:blip r:embed="rId4" cstate="print"/>
          <a:srcRect/>
          <a:stretch>
            <a:fillRect/>
          </a:stretch>
        </p:blipFill>
        <p:spPr bwMode="auto">
          <a:xfrm>
            <a:off x="3505200" y="1302778"/>
            <a:ext cx="5486400" cy="4955147"/>
          </a:xfrm>
          <a:prstGeom prst="rect">
            <a:avLst/>
          </a:prstGeom>
          <a:noFill/>
        </p:spPr>
      </p:pic>
      <p:sp>
        <p:nvSpPr>
          <p:cNvPr id="2" name="Title 1"/>
          <p:cNvSpPr>
            <a:spLocks noGrp="1"/>
          </p:cNvSpPr>
          <p:nvPr>
            <p:ph type="title"/>
          </p:nvPr>
        </p:nvSpPr>
        <p:spPr/>
        <p:txBody>
          <a:bodyPr>
            <a:normAutofit/>
          </a:bodyPr>
          <a:lstStyle/>
          <a:p>
            <a:r>
              <a:rPr lang="en-US" sz="6000" b="1" dirty="0" smtClean="0"/>
              <a:t>Proverbs 4:23</a:t>
            </a:r>
            <a:endParaRPr lang="en-US" sz="6000" b="1" dirty="0"/>
          </a:p>
        </p:txBody>
      </p:sp>
      <p:sp>
        <p:nvSpPr>
          <p:cNvPr id="3" name="Content Placeholder 2"/>
          <p:cNvSpPr>
            <a:spLocks noGrp="1"/>
          </p:cNvSpPr>
          <p:nvPr>
            <p:ph idx="1"/>
          </p:nvPr>
        </p:nvSpPr>
        <p:spPr>
          <a:xfrm>
            <a:off x="228600" y="1600200"/>
            <a:ext cx="3810000" cy="4525963"/>
          </a:xfrm>
        </p:spPr>
        <p:txBody>
          <a:bodyPr>
            <a:noAutofit/>
          </a:bodyPr>
          <a:lstStyle/>
          <a:p>
            <a:r>
              <a:rPr lang="en-US" sz="4800" b="1" baseline="30000" dirty="0" smtClean="0"/>
              <a:t>23 </a:t>
            </a:r>
            <a:r>
              <a:rPr lang="en-US" sz="4800" b="1" dirty="0" smtClean="0"/>
              <a:t>Keep thy heart with all diligence; </a:t>
            </a:r>
            <a:r>
              <a:rPr lang="en-US" sz="4800" b="1" u="sng" dirty="0" smtClean="0"/>
              <a:t>for out of it are the issues of life</a:t>
            </a:r>
            <a:r>
              <a:rPr lang="en-US" sz="4800" b="1" dirty="0" smtClean="0"/>
              <a:t>.</a:t>
            </a:r>
            <a:endParaRPr lang="en-US" sz="4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Hold Fast</a:t>
            </a:r>
            <a:endParaRPr lang="en-US" sz="6000" b="1" dirty="0"/>
          </a:p>
        </p:txBody>
      </p:sp>
      <p:sp>
        <p:nvSpPr>
          <p:cNvPr id="3" name="Content Placeholder 2"/>
          <p:cNvSpPr>
            <a:spLocks noGrp="1"/>
          </p:cNvSpPr>
          <p:nvPr>
            <p:ph idx="1"/>
          </p:nvPr>
        </p:nvSpPr>
        <p:spPr/>
        <p:txBody>
          <a:bodyPr>
            <a:normAutofit/>
          </a:bodyPr>
          <a:lstStyle/>
          <a:p>
            <a:pPr>
              <a:buNone/>
            </a:pPr>
            <a:r>
              <a:rPr lang="en-US" sz="3600" b="1" dirty="0" smtClean="0"/>
              <a:t>Job 27:6</a:t>
            </a:r>
          </a:p>
          <a:p>
            <a:r>
              <a:rPr lang="en-US" sz="3600" dirty="0" smtClean="0"/>
              <a:t>My </a:t>
            </a:r>
            <a:r>
              <a:rPr lang="en-US" sz="3600" b="1" u="sng" dirty="0" smtClean="0"/>
              <a:t>righteousness</a:t>
            </a:r>
            <a:r>
              <a:rPr lang="en-US" sz="3600" dirty="0" smtClean="0"/>
              <a:t> I </a:t>
            </a:r>
            <a:r>
              <a:rPr lang="en-US" sz="3600" b="1" dirty="0" smtClean="0"/>
              <a:t>hold</a:t>
            </a:r>
            <a:r>
              <a:rPr lang="en-US" sz="3600" dirty="0" smtClean="0"/>
              <a:t> </a:t>
            </a:r>
            <a:r>
              <a:rPr lang="en-US" sz="3600" b="1" dirty="0" smtClean="0"/>
              <a:t>fast</a:t>
            </a:r>
            <a:r>
              <a:rPr lang="en-US" sz="3600" dirty="0" smtClean="0"/>
              <a:t>, and will not let it go: my heart shall not reproach me so long as I live.</a:t>
            </a:r>
          </a:p>
          <a:p>
            <a:pPr>
              <a:buNone/>
            </a:pPr>
            <a:r>
              <a:rPr lang="en-US" sz="3600" b="1" dirty="0" smtClean="0"/>
              <a:t>Proverbs 4:13</a:t>
            </a:r>
          </a:p>
          <a:p>
            <a:r>
              <a:rPr lang="en-US" sz="3600" dirty="0" smtClean="0"/>
              <a:t>Take </a:t>
            </a:r>
            <a:r>
              <a:rPr lang="en-US" sz="3600" b="1" dirty="0" smtClean="0"/>
              <a:t>fast</a:t>
            </a:r>
            <a:r>
              <a:rPr lang="en-US" sz="3600" dirty="0" smtClean="0"/>
              <a:t> </a:t>
            </a:r>
            <a:r>
              <a:rPr lang="en-US" sz="3600" b="1" dirty="0" smtClean="0"/>
              <a:t>hold of </a:t>
            </a:r>
            <a:r>
              <a:rPr lang="en-US" sz="3600" b="1" u="sng" dirty="0" smtClean="0"/>
              <a:t>instruction</a:t>
            </a:r>
            <a:r>
              <a:rPr lang="en-US" sz="3600" dirty="0" smtClean="0"/>
              <a:t>; let her not go: keep her; for she is thy life.</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Hold Fast</a:t>
            </a:r>
            <a:endParaRPr lang="en-US" sz="6000" b="1" dirty="0"/>
          </a:p>
        </p:txBody>
      </p:sp>
      <p:sp>
        <p:nvSpPr>
          <p:cNvPr id="3" name="Content Placeholder 2"/>
          <p:cNvSpPr>
            <a:spLocks noGrp="1"/>
          </p:cNvSpPr>
          <p:nvPr>
            <p:ph idx="1"/>
          </p:nvPr>
        </p:nvSpPr>
        <p:spPr>
          <a:xfrm>
            <a:off x="457200" y="1295400"/>
            <a:ext cx="8229600" cy="5257800"/>
          </a:xfrm>
        </p:spPr>
        <p:txBody>
          <a:bodyPr>
            <a:normAutofit/>
          </a:bodyPr>
          <a:lstStyle/>
          <a:p>
            <a:pPr>
              <a:buNone/>
            </a:pPr>
            <a:r>
              <a:rPr lang="en-US" sz="3600" b="1" dirty="0" smtClean="0"/>
              <a:t>1 Thessalonians 5:21</a:t>
            </a:r>
          </a:p>
          <a:p>
            <a:r>
              <a:rPr lang="en-US" sz="3600" dirty="0" smtClean="0"/>
              <a:t>Prove all things; </a:t>
            </a:r>
            <a:r>
              <a:rPr lang="en-US" sz="4000" b="1" dirty="0" smtClean="0"/>
              <a:t>hold</a:t>
            </a:r>
            <a:r>
              <a:rPr lang="en-US" sz="4000" dirty="0" smtClean="0"/>
              <a:t> </a:t>
            </a:r>
            <a:r>
              <a:rPr lang="en-US" sz="4000" b="1" dirty="0" smtClean="0"/>
              <a:t>fast</a:t>
            </a:r>
            <a:r>
              <a:rPr lang="en-US" sz="4000" dirty="0" smtClean="0"/>
              <a:t> </a:t>
            </a:r>
            <a:r>
              <a:rPr lang="en-US" sz="4000" b="1" dirty="0" smtClean="0"/>
              <a:t>that which is good.</a:t>
            </a:r>
            <a:endParaRPr lang="en-US" sz="3600" b="1" dirty="0" smtClean="0"/>
          </a:p>
          <a:p>
            <a:pPr>
              <a:buNone/>
            </a:pPr>
            <a:r>
              <a:rPr lang="en-US" sz="3600" b="1" dirty="0" smtClean="0"/>
              <a:t>2 Thessalonians 2:15</a:t>
            </a:r>
          </a:p>
          <a:p>
            <a:r>
              <a:rPr lang="en-US" sz="3600" dirty="0" smtClean="0"/>
              <a:t>Therefore, brethren, </a:t>
            </a:r>
            <a:r>
              <a:rPr lang="en-US" sz="4000" b="1" dirty="0" smtClean="0"/>
              <a:t>stand fast, and hold the traditions which ye have been taught</a:t>
            </a:r>
            <a:r>
              <a:rPr lang="en-US" sz="4000" dirty="0" smtClean="0"/>
              <a:t>,</a:t>
            </a:r>
            <a:r>
              <a:rPr lang="en-US" sz="3600" dirty="0" smtClean="0"/>
              <a:t> whether </a:t>
            </a:r>
            <a:r>
              <a:rPr lang="en-US" sz="3900" b="1" u="sng" dirty="0" smtClean="0"/>
              <a:t>by word</a:t>
            </a:r>
            <a:r>
              <a:rPr lang="en-US" sz="3600" dirty="0" smtClean="0"/>
              <a:t>, or our epistle.</a:t>
            </a:r>
          </a:p>
          <a:p>
            <a:pPr>
              <a:buNone/>
            </a:pP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Hold Fast</a:t>
            </a:r>
            <a:endParaRPr lang="en-US" sz="6000" b="1" dirty="0"/>
          </a:p>
        </p:txBody>
      </p:sp>
      <p:sp>
        <p:nvSpPr>
          <p:cNvPr id="3" name="Content Placeholder 2"/>
          <p:cNvSpPr>
            <a:spLocks noGrp="1"/>
          </p:cNvSpPr>
          <p:nvPr>
            <p:ph idx="1"/>
          </p:nvPr>
        </p:nvSpPr>
        <p:spPr>
          <a:xfrm>
            <a:off x="457200" y="1371600"/>
            <a:ext cx="8229600" cy="5181600"/>
          </a:xfrm>
        </p:spPr>
        <p:txBody>
          <a:bodyPr>
            <a:normAutofit lnSpcReduction="10000"/>
          </a:bodyPr>
          <a:lstStyle/>
          <a:p>
            <a:pPr>
              <a:buNone/>
            </a:pPr>
            <a:r>
              <a:rPr lang="en-US" sz="3600" b="1" dirty="0" smtClean="0"/>
              <a:t>2 Timothy 1:13</a:t>
            </a:r>
          </a:p>
          <a:p>
            <a:r>
              <a:rPr lang="en-US" sz="4000" b="1" dirty="0" smtClean="0"/>
              <a:t>Hold</a:t>
            </a:r>
            <a:r>
              <a:rPr lang="en-US" sz="4000" dirty="0" smtClean="0"/>
              <a:t> </a:t>
            </a:r>
            <a:r>
              <a:rPr lang="en-US" sz="4000" b="1" dirty="0" smtClean="0"/>
              <a:t>fast the form of sound words</a:t>
            </a:r>
            <a:r>
              <a:rPr lang="en-US" sz="4000" dirty="0" smtClean="0"/>
              <a:t>, </a:t>
            </a:r>
            <a:r>
              <a:rPr lang="en-US" sz="3600" dirty="0" smtClean="0"/>
              <a:t>which thou hast heard of me, in faith and love which is in Christ Jesus.</a:t>
            </a:r>
          </a:p>
          <a:p>
            <a:pPr>
              <a:buNone/>
            </a:pPr>
            <a:r>
              <a:rPr lang="en-US" sz="3600" b="1" dirty="0" smtClean="0"/>
              <a:t>Titus 1:9</a:t>
            </a:r>
          </a:p>
          <a:p>
            <a:r>
              <a:rPr lang="en-US" sz="4000" b="1" dirty="0" smtClean="0"/>
              <a:t>Holding fast the faithful word as he hath been taught</a:t>
            </a:r>
            <a:r>
              <a:rPr lang="en-US" sz="3600" b="1" dirty="0" smtClean="0"/>
              <a:t>, </a:t>
            </a:r>
            <a:r>
              <a:rPr lang="en-US" sz="3600" dirty="0" smtClean="0"/>
              <a:t>that he may be able by sound doctrine both to exhort and to convince the gainsayers.</a:t>
            </a:r>
          </a:p>
          <a:p>
            <a:pPr>
              <a:buNone/>
            </a:pP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Hold Fast</a:t>
            </a:r>
            <a:endParaRPr lang="en-US" sz="6000" b="1" dirty="0"/>
          </a:p>
        </p:txBody>
      </p:sp>
      <p:sp>
        <p:nvSpPr>
          <p:cNvPr id="3" name="Content Placeholder 2"/>
          <p:cNvSpPr>
            <a:spLocks noGrp="1"/>
          </p:cNvSpPr>
          <p:nvPr>
            <p:ph idx="1"/>
          </p:nvPr>
        </p:nvSpPr>
        <p:spPr>
          <a:xfrm>
            <a:off x="304800" y="1295400"/>
            <a:ext cx="8458200" cy="5181600"/>
          </a:xfrm>
        </p:spPr>
        <p:txBody>
          <a:bodyPr>
            <a:normAutofit lnSpcReduction="10000"/>
          </a:bodyPr>
          <a:lstStyle/>
          <a:p>
            <a:pPr>
              <a:buNone/>
            </a:pPr>
            <a:r>
              <a:rPr lang="en-US" sz="3600" b="1" dirty="0" smtClean="0"/>
              <a:t>Hebrews 3:6</a:t>
            </a:r>
          </a:p>
          <a:p>
            <a:r>
              <a:rPr lang="en-US" sz="3600" dirty="0" smtClean="0"/>
              <a:t>But Christ as a son over his own house; whose house are we, if we </a:t>
            </a:r>
            <a:r>
              <a:rPr lang="en-US" sz="3600" b="1" dirty="0" smtClean="0"/>
              <a:t>hold</a:t>
            </a:r>
            <a:r>
              <a:rPr lang="en-US" sz="3600" dirty="0" smtClean="0"/>
              <a:t> </a:t>
            </a:r>
            <a:r>
              <a:rPr lang="en-US" sz="3600" b="1" dirty="0" smtClean="0"/>
              <a:t>fast</a:t>
            </a:r>
            <a:r>
              <a:rPr lang="en-US" sz="3600" dirty="0" smtClean="0"/>
              <a:t> </a:t>
            </a:r>
            <a:r>
              <a:rPr lang="en-US" sz="4000" b="1" dirty="0" smtClean="0"/>
              <a:t>the confidence and the rejoicing of the hope firm unto the end</a:t>
            </a:r>
            <a:r>
              <a:rPr lang="en-US" sz="3600" dirty="0" smtClean="0"/>
              <a:t>.</a:t>
            </a:r>
          </a:p>
          <a:p>
            <a:pPr>
              <a:buNone/>
            </a:pPr>
            <a:r>
              <a:rPr lang="en-US" sz="3600" b="1" dirty="0" smtClean="0"/>
              <a:t>Hebrews 10:23</a:t>
            </a:r>
          </a:p>
          <a:p>
            <a:r>
              <a:rPr lang="en-US" sz="3600" dirty="0" smtClean="0"/>
              <a:t>Let us </a:t>
            </a:r>
            <a:r>
              <a:rPr lang="en-US" sz="4000" b="1" dirty="0" smtClean="0"/>
              <a:t>hold fast the profession of our faith </a:t>
            </a:r>
            <a:r>
              <a:rPr lang="en-US" sz="3600" dirty="0" smtClean="0"/>
              <a:t>without wavering; (for he is faithful that promised;)</a:t>
            </a:r>
          </a:p>
          <a:p>
            <a:pPr>
              <a:buNone/>
            </a:pP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ready-match.com/wp-content/uploads/2015/11/Guarded-Heart.jpg">
            <a:hlinkClick r:id="rId3"/>
          </p:cNvPr>
          <p:cNvPicPr>
            <a:picLocks noChangeAspect="1" noChangeArrowheads="1"/>
          </p:cNvPicPr>
          <p:nvPr/>
        </p:nvPicPr>
        <p:blipFill>
          <a:blip r:embed="rId4" cstate="print"/>
          <a:srcRect/>
          <a:stretch>
            <a:fillRect/>
          </a:stretch>
        </p:blipFill>
        <p:spPr bwMode="auto">
          <a:xfrm>
            <a:off x="3505200" y="1302778"/>
            <a:ext cx="5486400" cy="4955147"/>
          </a:xfrm>
          <a:prstGeom prst="rect">
            <a:avLst/>
          </a:prstGeom>
          <a:noFill/>
        </p:spPr>
      </p:pic>
      <p:sp>
        <p:nvSpPr>
          <p:cNvPr id="2" name="Title 1"/>
          <p:cNvSpPr>
            <a:spLocks noGrp="1"/>
          </p:cNvSpPr>
          <p:nvPr>
            <p:ph type="title"/>
          </p:nvPr>
        </p:nvSpPr>
        <p:spPr/>
        <p:txBody>
          <a:bodyPr>
            <a:normAutofit/>
          </a:bodyPr>
          <a:lstStyle/>
          <a:p>
            <a:r>
              <a:rPr lang="en-US" sz="6000" b="1" dirty="0" smtClean="0"/>
              <a:t>Proverbs 4:23</a:t>
            </a:r>
            <a:endParaRPr lang="en-US" sz="6000" b="1" dirty="0"/>
          </a:p>
        </p:txBody>
      </p:sp>
      <p:sp>
        <p:nvSpPr>
          <p:cNvPr id="3" name="Content Placeholder 2"/>
          <p:cNvSpPr>
            <a:spLocks noGrp="1"/>
          </p:cNvSpPr>
          <p:nvPr>
            <p:ph idx="1"/>
          </p:nvPr>
        </p:nvSpPr>
        <p:spPr>
          <a:xfrm>
            <a:off x="228600" y="1600200"/>
            <a:ext cx="3810000" cy="4525963"/>
          </a:xfrm>
        </p:spPr>
        <p:txBody>
          <a:bodyPr>
            <a:noAutofit/>
          </a:bodyPr>
          <a:lstStyle/>
          <a:p>
            <a:r>
              <a:rPr lang="en-US" sz="4800" b="1" baseline="30000" dirty="0" smtClean="0"/>
              <a:t>23 </a:t>
            </a:r>
            <a:r>
              <a:rPr lang="en-US" sz="4800" b="1" dirty="0" smtClean="0"/>
              <a:t>Keep thy heart with all diligence; </a:t>
            </a:r>
            <a:r>
              <a:rPr lang="en-US" sz="4800" b="1" u="sng" dirty="0" smtClean="0"/>
              <a:t>for out of it are the issues of life</a:t>
            </a:r>
            <a:r>
              <a:rPr lang="en-US" sz="4800" b="1" dirty="0" smtClean="0"/>
              <a:t>.</a:t>
            </a:r>
            <a:endParaRPr lang="en-US" sz="4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Proverbs 4:24-25</a:t>
            </a:r>
            <a:endParaRPr lang="en-US" sz="6000" b="1" dirty="0"/>
          </a:p>
        </p:txBody>
      </p:sp>
      <p:sp>
        <p:nvSpPr>
          <p:cNvPr id="3" name="Content Placeholder 2"/>
          <p:cNvSpPr>
            <a:spLocks noGrp="1"/>
          </p:cNvSpPr>
          <p:nvPr>
            <p:ph idx="1"/>
          </p:nvPr>
        </p:nvSpPr>
        <p:spPr>
          <a:xfrm>
            <a:off x="228600" y="1371600"/>
            <a:ext cx="8763000" cy="5257800"/>
          </a:xfrm>
        </p:spPr>
        <p:txBody>
          <a:bodyPr>
            <a:noAutofit/>
          </a:bodyPr>
          <a:lstStyle/>
          <a:p>
            <a:r>
              <a:rPr lang="en-US" sz="3600" b="1" baseline="30000" dirty="0" smtClean="0"/>
              <a:t>24 </a:t>
            </a:r>
            <a:r>
              <a:rPr lang="en-US" sz="3600" b="1" dirty="0" smtClean="0"/>
              <a:t>Put away from thee a </a:t>
            </a:r>
            <a:r>
              <a:rPr lang="en-US" sz="3600" b="1" dirty="0" err="1" smtClean="0"/>
              <a:t>froward</a:t>
            </a:r>
            <a:r>
              <a:rPr lang="en-US" sz="3600" b="1" dirty="0" smtClean="0"/>
              <a:t> mouth, and perverse lips put far from thee.</a:t>
            </a:r>
          </a:p>
          <a:p>
            <a:r>
              <a:rPr lang="en-US" sz="4400" b="1" baseline="30000" dirty="0" smtClean="0"/>
              <a:t>25 </a:t>
            </a:r>
            <a:r>
              <a:rPr lang="en-US" sz="4400" b="1" dirty="0" smtClean="0"/>
              <a:t>Let </a:t>
            </a:r>
            <a:r>
              <a:rPr lang="en-US" sz="4400" b="1" dirty="0" err="1" smtClean="0"/>
              <a:t>thine</a:t>
            </a:r>
            <a:r>
              <a:rPr lang="en-US" sz="4400" b="1" dirty="0" smtClean="0"/>
              <a:t> eyes look right on, and let </a:t>
            </a:r>
            <a:r>
              <a:rPr lang="en-US" sz="4400" b="1" dirty="0" err="1" smtClean="0"/>
              <a:t>thine</a:t>
            </a:r>
            <a:r>
              <a:rPr lang="en-US" sz="4400" b="1" dirty="0" smtClean="0"/>
              <a:t> eyelids look straight before thee.</a:t>
            </a:r>
          </a:p>
        </p:txBody>
      </p:sp>
      <p:pic>
        <p:nvPicPr>
          <p:cNvPr id="36866" name="Picture 2" descr="http://www.mygastricbypassstory.com/wp-content/uploads/2012/12/157-keep-your-eyes-on-the-prize-not-the-obstacles.jpg">
            <a:hlinkClick r:id="rId3"/>
          </p:cNvPr>
          <p:cNvPicPr>
            <a:picLocks noChangeAspect="1" noChangeArrowheads="1"/>
          </p:cNvPicPr>
          <p:nvPr/>
        </p:nvPicPr>
        <p:blipFill>
          <a:blip r:embed="rId4" cstate="print"/>
          <a:srcRect/>
          <a:stretch>
            <a:fillRect/>
          </a:stretch>
        </p:blipFill>
        <p:spPr bwMode="auto">
          <a:xfrm>
            <a:off x="3657600" y="3886200"/>
            <a:ext cx="5135878" cy="297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Hypocrisy</a:t>
            </a:r>
            <a:endParaRPr lang="en-US" sz="6000" b="1" dirty="0"/>
          </a:p>
        </p:txBody>
      </p:sp>
      <p:pic>
        <p:nvPicPr>
          <p:cNvPr id="49156" name="Picture 4" descr="http://aboutislam.net/wp-content/uploads/2016/01/Why-Hypocrisy-Appeared-in-Madinah.jpg">
            <a:hlinkClick r:id="rId3"/>
          </p:cNvPr>
          <p:cNvPicPr>
            <a:picLocks noChangeAspect="1" noChangeArrowheads="1"/>
          </p:cNvPicPr>
          <p:nvPr/>
        </p:nvPicPr>
        <p:blipFill>
          <a:blip r:embed="rId4" cstate="print"/>
          <a:srcRect/>
          <a:stretch>
            <a:fillRect/>
          </a:stretch>
        </p:blipFill>
        <p:spPr bwMode="auto">
          <a:xfrm>
            <a:off x="533400" y="1676400"/>
            <a:ext cx="8162925" cy="48577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https://image.freepik.com/free-icon/arrow-bold-up--ios-7-interface-symbol_318-35530.png">
            <a:hlinkClick r:id="rId2"/>
          </p:cNvPr>
          <p:cNvPicPr>
            <a:picLocks noChangeAspect="1" noChangeArrowheads="1"/>
          </p:cNvPicPr>
          <p:nvPr/>
        </p:nvPicPr>
        <p:blipFill>
          <a:blip r:embed="rId3" cstate="print"/>
          <a:srcRect/>
          <a:stretch>
            <a:fillRect/>
          </a:stretch>
        </p:blipFill>
        <p:spPr bwMode="auto">
          <a:xfrm>
            <a:off x="4562475" y="1447800"/>
            <a:ext cx="4581525" cy="5038726"/>
          </a:xfrm>
          <a:prstGeom prst="rect">
            <a:avLst/>
          </a:prstGeom>
          <a:noFill/>
        </p:spPr>
      </p:pic>
      <p:sp>
        <p:nvSpPr>
          <p:cNvPr id="2" name="Title 1"/>
          <p:cNvSpPr>
            <a:spLocks noGrp="1"/>
          </p:cNvSpPr>
          <p:nvPr>
            <p:ph type="title"/>
          </p:nvPr>
        </p:nvSpPr>
        <p:spPr/>
        <p:txBody>
          <a:bodyPr>
            <a:normAutofit/>
          </a:bodyPr>
          <a:lstStyle/>
          <a:p>
            <a:r>
              <a:rPr lang="en-US" sz="6000" b="1" dirty="0" smtClean="0"/>
              <a:t>Proverbs 4:26-27</a:t>
            </a:r>
            <a:endParaRPr lang="en-US" sz="6000" b="1" dirty="0"/>
          </a:p>
        </p:txBody>
      </p:sp>
      <p:sp>
        <p:nvSpPr>
          <p:cNvPr id="3" name="Content Placeholder 2"/>
          <p:cNvSpPr>
            <a:spLocks noGrp="1"/>
          </p:cNvSpPr>
          <p:nvPr>
            <p:ph idx="1"/>
          </p:nvPr>
        </p:nvSpPr>
        <p:spPr>
          <a:xfrm>
            <a:off x="228600" y="1371600"/>
            <a:ext cx="5334000" cy="5257800"/>
          </a:xfrm>
        </p:spPr>
        <p:txBody>
          <a:bodyPr>
            <a:noAutofit/>
          </a:bodyPr>
          <a:lstStyle/>
          <a:p>
            <a:r>
              <a:rPr lang="en-US" sz="4800" b="1" baseline="30000" dirty="0" smtClean="0"/>
              <a:t>26 </a:t>
            </a:r>
            <a:r>
              <a:rPr lang="en-US" sz="4800" b="1" dirty="0" smtClean="0"/>
              <a:t>Ponder the path of thy feet, </a:t>
            </a:r>
            <a:r>
              <a:rPr lang="en-US" sz="3600" b="1" dirty="0" smtClean="0"/>
              <a:t>and let all thy ways be established.</a:t>
            </a:r>
          </a:p>
          <a:p>
            <a:r>
              <a:rPr lang="en-US" sz="3600" b="1" baseline="30000" dirty="0" smtClean="0"/>
              <a:t>27 </a:t>
            </a:r>
            <a:r>
              <a:rPr lang="en-US" sz="4800" b="1" dirty="0" smtClean="0"/>
              <a:t>Turn not to the right hand nor to the left</a:t>
            </a:r>
            <a:r>
              <a:rPr lang="en-US" sz="3600" b="1" dirty="0" smtClean="0"/>
              <a:t>: </a:t>
            </a:r>
            <a:r>
              <a:rPr lang="en-US" sz="3600" b="1" u="sng" dirty="0" smtClean="0"/>
              <a:t>remove thy foot from evil.</a:t>
            </a:r>
            <a:endParaRPr lang="en-US" sz="3600" b="1" u="sng" dirty="0"/>
          </a:p>
        </p:txBody>
      </p:sp>
      <p:sp>
        <p:nvSpPr>
          <p:cNvPr id="35842" name="AutoShape 2" descr="Image result for Proverbs 4:27"/>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Image result for Proverbs 4:27"/>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What Defiles a Man?</a:t>
            </a:r>
            <a:endParaRPr lang="en-US" sz="6000" b="1" dirty="0"/>
          </a:p>
        </p:txBody>
      </p:sp>
      <p:sp>
        <p:nvSpPr>
          <p:cNvPr id="3" name="Content Placeholder 2"/>
          <p:cNvSpPr>
            <a:spLocks noGrp="1"/>
          </p:cNvSpPr>
          <p:nvPr>
            <p:ph idx="1"/>
          </p:nvPr>
        </p:nvSpPr>
        <p:spPr>
          <a:xfrm>
            <a:off x="457200" y="1295400"/>
            <a:ext cx="8382000" cy="5105400"/>
          </a:xfrm>
        </p:spPr>
        <p:txBody>
          <a:bodyPr>
            <a:noAutofit/>
          </a:bodyPr>
          <a:lstStyle/>
          <a:p>
            <a:r>
              <a:rPr lang="en-US" sz="3600" b="1" baseline="30000" dirty="0" smtClean="0"/>
              <a:t>18 </a:t>
            </a:r>
            <a:r>
              <a:rPr lang="en-US" sz="3600" b="1" dirty="0" smtClean="0"/>
              <a:t>And he </a:t>
            </a:r>
            <a:r>
              <a:rPr lang="en-US" sz="3600" b="1" dirty="0" err="1" smtClean="0"/>
              <a:t>saith</a:t>
            </a:r>
            <a:r>
              <a:rPr lang="en-US" sz="3600" b="1" dirty="0" smtClean="0"/>
              <a:t> unto them, Are ye so without understanding also? Do ye not perceive, </a:t>
            </a:r>
            <a:r>
              <a:rPr lang="en-US" sz="3600" b="1" u="sng" dirty="0" smtClean="0"/>
              <a:t>that whatsoever thing from without </a:t>
            </a:r>
            <a:r>
              <a:rPr lang="en-US" sz="3600" b="1" u="sng" dirty="0" err="1" smtClean="0"/>
              <a:t>entereth</a:t>
            </a:r>
            <a:r>
              <a:rPr lang="en-US" sz="3600" b="1" u="sng" dirty="0" smtClean="0"/>
              <a:t> into the man</a:t>
            </a:r>
            <a:r>
              <a:rPr lang="en-US" sz="3600" b="1" dirty="0" smtClean="0"/>
              <a:t>, </a:t>
            </a:r>
            <a:r>
              <a:rPr lang="en-US" sz="4800" b="1" dirty="0" smtClean="0"/>
              <a:t>it cannot defile him;</a:t>
            </a:r>
            <a:endParaRPr lang="en-US" sz="3600" b="1" dirty="0" smtClean="0"/>
          </a:p>
          <a:p>
            <a:r>
              <a:rPr lang="en-US" sz="3600" b="1" baseline="30000" dirty="0" smtClean="0"/>
              <a:t>19 </a:t>
            </a:r>
            <a:r>
              <a:rPr lang="en-US" sz="3600" b="1" dirty="0" smtClean="0"/>
              <a:t>Because it </a:t>
            </a:r>
            <a:r>
              <a:rPr lang="en-US" sz="3600" b="1" u="sng" dirty="0" err="1" smtClean="0"/>
              <a:t>entereth</a:t>
            </a:r>
            <a:r>
              <a:rPr lang="en-US" sz="3600" b="1" u="sng" dirty="0" smtClean="0"/>
              <a:t> not into his heart, but into the belly</a:t>
            </a:r>
            <a:r>
              <a:rPr lang="en-US" sz="3600" b="1" dirty="0" smtClean="0"/>
              <a:t>, and </a:t>
            </a:r>
            <a:r>
              <a:rPr lang="en-US" sz="3600" b="1" dirty="0" err="1" smtClean="0"/>
              <a:t>goeth</a:t>
            </a:r>
            <a:r>
              <a:rPr lang="en-US" sz="3600" b="1" dirty="0" smtClean="0"/>
              <a:t> out into the draught, purging all meats?</a:t>
            </a:r>
          </a:p>
          <a:p>
            <a:endParaRPr lang="en-US" sz="3600" b="1" dirty="0"/>
          </a:p>
          <a:p>
            <a:pPr>
              <a:buNone/>
            </a:pPr>
            <a:endParaRPr lang="en-US" sz="3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Jesus Answers</a:t>
            </a:r>
            <a:endParaRPr lang="en-US" sz="6000" b="1" dirty="0"/>
          </a:p>
        </p:txBody>
      </p:sp>
      <p:sp>
        <p:nvSpPr>
          <p:cNvPr id="3" name="Content Placeholder 2"/>
          <p:cNvSpPr>
            <a:spLocks noGrp="1"/>
          </p:cNvSpPr>
          <p:nvPr>
            <p:ph idx="1"/>
          </p:nvPr>
        </p:nvSpPr>
        <p:spPr>
          <a:xfrm>
            <a:off x="457200" y="1295400"/>
            <a:ext cx="8382000" cy="5105400"/>
          </a:xfrm>
        </p:spPr>
        <p:txBody>
          <a:bodyPr>
            <a:noAutofit/>
          </a:bodyPr>
          <a:lstStyle/>
          <a:p>
            <a:r>
              <a:rPr lang="en-US" sz="3600" b="1" baseline="30000" dirty="0" smtClean="0"/>
              <a:t>20 </a:t>
            </a:r>
            <a:r>
              <a:rPr lang="en-US" sz="3600" b="1" dirty="0" smtClean="0"/>
              <a:t>And he said, </a:t>
            </a:r>
            <a:r>
              <a:rPr lang="en-US" sz="4800" b="1" dirty="0" smtClean="0"/>
              <a:t>That which cometh out of the man, that </a:t>
            </a:r>
            <a:r>
              <a:rPr lang="en-US" sz="4800" b="1" dirty="0" err="1" smtClean="0"/>
              <a:t>defileth</a:t>
            </a:r>
            <a:r>
              <a:rPr lang="en-US" sz="4800" b="1" dirty="0" smtClean="0"/>
              <a:t> the man.</a:t>
            </a:r>
            <a:endParaRPr lang="en-US" sz="3600" b="1" dirty="0"/>
          </a:p>
          <a:p>
            <a:pPr>
              <a:buNone/>
            </a:pPr>
            <a:endParaRPr lang="en-US" sz="3600" b="1" dirty="0"/>
          </a:p>
        </p:txBody>
      </p:sp>
      <p:pic>
        <p:nvPicPr>
          <p:cNvPr id="5126" name="Picture 6" descr="http://www.americantraininginc.com/wp-content/uploads/2015/07/openheart.jpg">
            <a:hlinkClick r:id="rId3"/>
          </p:cNvPr>
          <p:cNvPicPr>
            <a:picLocks noChangeAspect="1" noChangeArrowheads="1"/>
          </p:cNvPicPr>
          <p:nvPr/>
        </p:nvPicPr>
        <p:blipFill>
          <a:blip r:embed="rId4" cstate="print"/>
          <a:srcRect/>
          <a:stretch>
            <a:fillRect/>
          </a:stretch>
        </p:blipFill>
        <p:spPr bwMode="auto">
          <a:xfrm>
            <a:off x="3350282" y="3048000"/>
            <a:ext cx="5793718" cy="3810000"/>
          </a:xfrm>
          <a:prstGeom prst="rect">
            <a:avLst/>
          </a:prstGeom>
          <a:noFill/>
        </p:spPr>
      </p:pic>
      <p:sp>
        <p:nvSpPr>
          <p:cNvPr id="7" name="TextBox 6"/>
          <p:cNvSpPr txBox="1"/>
          <p:nvPr/>
        </p:nvSpPr>
        <p:spPr>
          <a:xfrm>
            <a:off x="4953000" y="4419600"/>
            <a:ext cx="1752600" cy="1815882"/>
          </a:xfrm>
          <a:prstGeom prst="rect">
            <a:avLst/>
          </a:prstGeom>
          <a:noFill/>
        </p:spPr>
        <p:txBody>
          <a:bodyPr wrap="square" rtlCol="0">
            <a:spAutoFit/>
          </a:bodyPr>
          <a:lstStyle/>
          <a:p>
            <a:pPr algn="ctr"/>
            <a:r>
              <a:rPr lang="en-US" sz="2800" b="1" dirty="0" smtClean="0"/>
              <a:t>What comes out of your heart?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ready-match.com/wp-content/uploads/2015/11/Guarded-Heart.jpg">
            <a:hlinkClick r:id="rId3"/>
          </p:cNvPr>
          <p:cNvPicPr>
            <a:picLocks noChangeAspect="1" noChangeArrowheads="1"/>
          </p:cNvPicPr>
          <p:nvPr/>
        </p:nvPicPr>
        <p:blipFill>
          <a:blip r:embed="rId4" cstate="print"/>
          <a:srcRect/>
          <a:stretch>
            <a:fillRect/>
          </a:stretch>
        </p:blipFill>
        <p:spPr bwMode="auto">
          <a:xfrm>
            <a:off x="3505200" y="1302778"/>
            <a:ext cx="5486400" cy="4955147"/>
          </a:xfrm>
          <a:prstGeom prst="rect">
            <a:avLst/>
          </a:prstGeom>
          <a:noFill/>
        </p:spPr>
      </p:pic>
      <p:sp>
        <p:nvSpPr>
          <p:cNvPr id="2" name="Title 1"/>
          <p:cNvSpPr>
            <a:spLocks noGrp="1"/>
          </p:cNvSpPr>
          <p:nvPr>
            <p:ph type="title"/>
          </p:nvPr>
        </p:nvSpPr>
        <p:spPr>
          <a:xfrm>
            <a:off x="457200" y="274638"/>
            <a:ext cx="3657600" cy="6049962"/>
          </a:xfrm>
        </p:spPr>
        <p:txBody>
          <a:bodyPr>
            <a:normAutofit/>
          </a:bodyPr>
          <a:lstStyle/>
          <a:p>
            <a:r>
              <a:rPr lang="en-US" sz="6000" b="1" dirty="0" smtClean="0"/>
              <a:t>What happens  if I don’t guard my heart?</a:t>
            </a:r>
            <a:endParaRPr lang="en-US" sz="6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5400" b="1" dirty="0" smtClean="0"/>
              <a:t>What Comes Out of the Heart?</a:t>
            </a:r>
            <a:endParaRPr lang="en-US" sz="5400" b="1" dirty="0"/>
          </a:p>
        </p:txBody>
      </p:sp>
      <p:sp>
        <p:nvSpPr>
          <p:cNvPr id="3" name="Content Placeholder 2"/>
          <p:cNvSpPr>
            <a:spLocks noGrp="1"/>
          </p:cNvSpPr>
          <p:nvPr>
            <p:ph idx="1"/>
          </p:nvPr>
        </p:nvSpPr>
        <p:spPr>
          <a:xfrm>
            <a:off x="457200" y="1219200"/>
            <a:ext cx="8382000" cy="5181600"/>
          </a:xfrm>
        </p:spPr>
        <p:txBody>
          <a:bodyPr>
            <a:noAutofit/>
          </a:bodyPr>
          <a:lstStyle/>
          <a:p>
            <a:r>
              <a:rPr lang="en-US" sz="3600" b="1" baseline="30000" dirty="0" smtClean="0"/>
              <a:t>21 </a:t>
            </a:r>
            <a:r>
              <a:rPr lang="en-US" sz="3600" b="1" dirty="0" smtClean="0"/>
              <a:t>For from within, out of the heart of men, </a:t>
            </a:r>
            <a:r>
              <a:rPr lang="en-US" sz="4800" b="1" dirty="0" smtClean="0"/>
              <a:t>proceed evil thoughts</a:t>
            </a:r>
            <a:r>
              <a:rPr lang="en-US" sz="3600" b="1" dirty="0" smtClean="0"/>
              <a:t>, adulteries, fornications, murders,</a:t>
            </a:r>
          </a:p>
          <a:p>
            <a:r>
              <a:rPr lang="en-US" sz="3600" b="1" baseline="30000" dirty="0" smtClean="0"/>
              <a:t>22 </a:t>
            </a:r>
            <a:r>
              <a:rPr lang="en-US" sz="3600" b="1" dirty="0" smtClean="0"/>
              <a:t>Thefts, covetousness, wickedness, deceit, lasciviousness, an evil eye, blasphemy, pride, foolishness:</a:t>
            </a:r>
          </a:p>
          <a:p>
            <a:r>
              <a:rPr lang="en-US" sz="3600" b="1" baseline="30000" dirty="0" smtClean="0"/>
              <a:t>23 </a:t>
            </a:r>
            <a:r>
              <a:rPr lang="en-US" sz="3600" b="1" dirty="0" smtClean="0"/>
              <a:t>All these evil things come from within, and defile the man.</a:t>
            </a:r>
          </a:p>
          <a:p>
            <a:pPr>
              <a:buNone/>
            </a:pPr>
            <a:endParaRPr lang="en-US" sz="3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5400" b="1" dirty="0" smtClean="0"/>
              <a:t>What Comes Out of the Heart?</a:t>
            </a:r>
            <a:endParaRPr lang="en-US" sz="5400" b="1" dirty="0"/>
          </a:p>
        </p:txBody>
      </p:sp>
      <p:sp>
        <p:nvSpPr>
          <p:cNvPr id="3" name="Content Placeholder 2"/>
          <p:cNvSpPr>
            <a:spLocks noGrp="1"/>
          </p:cNvSpPr>
          <p:nvPr>
            <p:ph idx="1"/>
          </p:nvPr>
        </p:nvSpPr>
        <p:spPr>
          <a:xfrm>
            <a:off x="152400" y="838200"/>
            <a:ext cx="8839200" cy="6019800"/>
          </a:xfrm>
        </p:spPr>
        <p:txBody>
          <a:bodyPr>
            <a:noAutofit/>
          </a:bodyPr>
          <a:lstStyle/>
          <a:p>
            <a:pPr>
              <a:buNone/>
            </a:pPr>
            <a:r>
              <a:rPr lang="en-US" sz="3600" b="1" dirty="0" smtClean="0"/>
              <a:t>Galatians 5:19-21</a:t>
            </a:r>
          </a:p>
          <a:p>
            <a:r>
              <a:rPr lang="en-US" baseline="30000" dirty="0" smtClean="0"/>
              <a:t>19 </a:t>
            </a:r>
            <a:r>
              <a:rPr lang="en-US" dirty="0" smtClean="0"/>
              <a:t>Now the works of the flesh are manifest, which are these; </a:t>
            </a:r>
            <a:r>
              <a:rPr lang="en-US" u="sng" dirty="0" smtClean="0"/>
              <a:t>Adultery, fornication, uncleanness, lasciviousness,</a:t>
            </a:r>
          </a:p>
          <a:p>
            <a:r>
              <a:rPr lang="en-US" u="sng" baseline="30000" dirty="0" smtClean="0"/>
              <a:t>20 </a:t>
            </a:r>
            <a:r>
              <a:rPr lang="en-US" u="sng" dirty="0" smtClean="0"/>
              <a:t>Idolatry, witchcraft, hatred, variance, emulations, wrath, strife, seditions, heresies,</a:t>
            </a:r>
          </a:p>
          <a:p>
            <a:r>
              <a:rPr lang="en-US" u="sng" baseline="30000" dirty="0" smtClean="0"/>
              <a:t>21 </a:t>
            </a:r>
            <a:r>
              <a:rPr lang="en-US" u="sng" dirty="0" err="1" smtClean="0"/>
              <a:t>Envyings</a:t>
            </a:r>
            <a:r>
              <a:rPr lang="en-US" u="sng" dirty="0" smtClean="0"/>
              <a:t>, murders, drunkenness, </a:t>
            </a:r>
            <a:r>
              <a:rPr lang="en-US" u="sng" dirty="0" err="1" smtClean="0"/>
              <a:t>revellings</a:t>
            </a:r>
            <a:r>
              <a:rPr lang="en-US" u="sng" dirty="0" smtClean="0"/>
              <a:t>, and such like</a:t>
            </a:r>
            <a:r>
              <a:rPr lang="en-US" dirty="0" smtClean="0"/>
              <a:t>: of the which I tell you before, as I have also told you in time past, </a:t>
            </a:r>
            <a:r>
              <a:rPr lang="en-US" sz="3600" b="1" dirty="0" smtClean="0"/>
              <a:t>that they which do such things shall not inherit the kingdom of God</a:t>
            </a:r>
            <a:r>
              <a:rPr lang="en-US" dirty="0" smtClean="0"/>
              <a:t>.</a:t>
            </a:r>
          </a:p>
          <a:p>
            <a:pPr>
              <a:buNone/>
            </a:pPr>
            <a:endParaRPr lang="en-US" sz="3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1 Corinthians 6:9-11</a:t>
            </a:r>
            <a:endParaRPr lang="en-US" sz="6000" b="1" dirty="0"/>
          </a:p>
        </p:txBody>
      </p:sp>
      <p:sp>
        <p:nvSpPr>
          <p:cNvPr id="3" name="Content Placeholder 2"/>
          <p:cNvSpPr>
            <a:spLocks noGrp="1"/>
          </p:cNvSpPr>
          <p:nvPr>
            <p:ph idx="1"/>
          </p:nvPr>
        </p:nvSpPr>
        <p:spPr>
          <a:xfrm>
            <a:off x="228600" y="1219200"/>
            <a:ext cx="8686800" cy="5562600"/>
          </a:xfrm>
        </p:spPr>
        <p:txBody>
          <a:bodyPr>
            <a:normAutofit lnSpcReduction="10000"/>
          </a:bodyPr>
          <a:lstStyle/>
          <a:p>
            <a:r>
              <a:rPr lang="en-US" b="1" baseline="30000" dirty="0" smtClean="0"/>
              <a:t>9 </a:t>
            </a:r>
            <a:r>
              <a:rPr lang="en-US" b="1" dirty="0" smtClean="0"/>
              <a:t>Know ye not that the unrighteous shall not inherit the kingdom of God? </a:t>
            </a:r>
            <a:r>
              <a:rPr lang="en-US" dirty="0" smtClean="0"/>
              <a:t>Be not deceived: neither fornicators, nor idolaters, nor adulterers, nor effeminate, nor abusers of themselves with mankind,</a:t>
            </a:r>
          </a:p>
          <a:p>
            <a:r>
              <a:rPr lang="en-US" baseline="30000" dirty="0" smtClean="0"/>
              <a:t>10 </a:t>
            </a:r>
            <a:r>
              <a:rPr lang="en-US" dirty="0" smtClean="0"/>
              <a:t>Nor thieves, nor covetous, nor drunkards, nor revilers, nor </a:t>
            </a:r>
            <a:r>
              <a:rPr lang="en-US" dirty="0" err="1" smtClean="0"/>
              <a:t>extortioners</a:t>
            </a:r>
            <a:r>
              <a:rPr lang="en-US" dirty="0" smtClean="0"/>
              <a:t>, shall inherit the kingdom of God.</a:t>
            </a:r>
          </a:p>
          <a:p>
            <a:r>
              <a:rPr lang="en-US" baseline="30000" dirty="0" smtClean="0"/>
              <a:t>11</a:t>
            </a:r>
            <a:r>
              <a:rPr lang="en-US" b="1" baseline="30000" dirty="0" smtClean="0"/>
              <a:t> </a:t>
            </a:r>
            <a:r>
              <a:rPr lang="en-US" b="1" dirty="0" smtClean="0"/>
              <a:t>And such were some of you</a:t>
            </a:r>
            <a:r>
              <a:rPr lang="en-US" dirty="0" smtClean="0"/>
              <a:t>: </a:t>
            </a:r>
            <a:r>
              <a:rPr lang="en-US" u="sng" dirty="0" smtClean="0"/>
              <a:t>but ye are washed, but ye are sanctified, but ye are justified in the name of the Lord Jesus, and by the Spirit of our God.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Acknowledge Him</a:t>
            </a:r>
            <a:endParaRPr lang="en-US" sz="6000" b="1"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sz="4800" b="1" dirty="0" smtClean="0"/>
              <a:t>Proverbs 3:5-6</a:t>
            </a:r>
            <a:endParaRPr lang="en-US" sz="4800" dirty="0" smtClean="0"/>
          </a:p>
          <a:p>
            <a:r>
              <a:rPr lang="en-US" sz="3600" baseline="30000" dirty="0" smtClean="0"/>
              <a:t>5 </a:t>
            </a:r>
            <a:r>
              <a:rPr lang="en-US" sz="4400" b="1" dirty="0" smtClean="0"/>
              <a:t>Trust in the </a:t>
            </a:r>
            <a:r>
              <a:rPr lang="en-US" sz="4400" b="1" cap="small" dirty="0" smtClean="0"/>
              <a:t>Lord</a:t>
            </a:r>
            <a:r>
              <a:rPr lang="en-US" sz="4400" b="1" dirty="0" smtClean="0"/>
              <a:t> with all </a:t>
            </a:r>
            <a:r>
              <a:rPr lang="en-US" sz="4400" b="1" dirty="0" err="1" smtClean="0"/>
              <a:t>thine</a:t>
            </a:r>
            <a:r>
              <a:rPr lang="en-US" sz="4400" b="1" dirty="0" smtClean="0"/>
              <a:t> heart</a:t>
            </a:r>
            <a:r>
              <a:rPr lang="en-US" sz="3600" dirty="0" smtClean="0"/>
              <a:t>; </a:t>
            </a:r>
            <a:r>
              <a:rPr lang="en-US" sz="3600" b="1" dirty="0" smtClean="0"/>
              <a:t>and lean not unto </a:t>
            </a:r>
            <a:r>
              <a:rPr lang="en-US" sz="3600" b="1" dirty="0" err="1" smtClean="0"/>
              <a:t>thine</a:t>
            </a:r>
            <a:r>
              <a:rPr lang="en-US" sz="3600" b="1" dirty="0" smtClean="0"/>
              <a:t> own understanding.</a:t>
            </a:r>
          </a:p>
          <a:p>
            <a:r>
              <a:rPr lang="en-US" sz="3600" baseline="30000" dirty="0" smtClean="0"/>
              <a:t>6</a:t>
            </a:r>
            <a:r>
              <a:rPr lang="en-US" sz="3600" b="1" baseline="30000" dirty="0" smtClean="0"/>
              <a:t> </a:t>
            </a:r>
            <a:r>
              <a:rPr lang="en-US" sz="3600" b="1" u="sng" dirty="0" smtClean="0"/>
              <a:t>In all thy ways </a:t>
            </a:r>
            <a:r>
              <a:rPr lang="en-US" sz="4400" b="1" dirty="0" smtClean="0"/>
              <a:t>acknowledge him</a:t>
            </a:r>
            <a:r>
              <a:rPr lang="en-US" sz="3600" dirty="0" smtClean="0"/>
              <a:t>, </a:t>
            </a:r>
            <a:r>
              <a:rPr lang="en-US" sz="3600" b="1" dirty="0" smtClean="0"/>
              <a:t>and</a:t>
            </a:r>
            <a:r>
              <a:rPr lang="en-US" sz="3600" dirty="0" smtClean="0"/>
              <a:t> </a:t>
            </a:r>
            <a:r>
              <a:rPr lang="en-US" sz="4400" b="1" dirty="0" smtClean="0"/>
              <a:t>he shall direct thy paths</a:t>
            </a:r>
            <a:r>
              <a:rPr lang="en-US" sz="4800" b="1" dirty="0" smtClean="0"/>
              <a:t>.</a:t>
            </a:r>
            <a:endParaRPr lang="en-US" sz="3600"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Galatians 6:22-25</a:t>
            </a:r>
            <a:endParaRPr lang="en-US" sz="6000" b="1" dirty="0"/>
          </a:p>
        </p:txBody>
      </p:sp>
      <p:sp>
        <p:nvSpPr>
          <p:cNvPr id="3" name="Content Placeholder 2"/>
          <p:cNvSpPr>
            <a:spLocks noGrp="1"/>
          </p:cNvSpPr>
          <p:nvPr>
            <p:ph idx="1"/>
          </p:nvPr>
        </p:nvSpPr>
        <p:spPr>
          <a:xfrm>
            <a:off x="152400" y="1295400"/>
            <a:ext cx="8991600" cy="5562600"/>
          </a:xfrm>
        </p:spPr>
        <p:txBody>
          <a:bodyPr/>
          <a:lstStyle/>
          <a:p>
            <a:r>
              <a:rPr lang="en-US" sz="3600" baseline="30000" dirty="0" smtClean="0"/>
              <a:t>22 </a:t>
            </a:r>
            <a:r>
              <a:rPr lang="en-US" sz="3600" dirty="0" smtClean="0"/>
              <a:t>But the fruit of the Spirit is love, joy, peace, longsuffering, gentleness, goodness, faith,</a:t>
            </a:r>
          </a:p>
          <a:p>
            <a:r>
              <a:rPr lang="en-US" sz="3600" baseline="30000" dirty="0" smtClean="0"/>
              <a:t>23 </a:t>
            </a:r>
            <a:r>
              <a:rPr lang="en-US" sz="3600" dirty="0" smtClean="0"/>
              <a:t>Meekness, temperance: against such there is no law.</a:t>
            </a:r>
          </a:p>
          <a:p>
            <a:r>
              <a:rPr lang="en-US" sz="3600" baseline="30000" dirty="0" smtClean="0"/>
              <a:t>24 </a:t>
            </a:r>
            <a:r>
              <a:rPr lang="en-US" sz="3600" dirty="0" smtClean="0"/>
              <a:t>And </a:t>
            </a:r>
            <a:r>
              <a:rPr lang="en-US" sz="3600" b="1" dirty="0" smtClean="0"/>
              <a:t>they that are Christ's have crucified the flesh with the affections and lusts.</a:t>
            </a:r>
          </a:p>
          <a:p>
            <a:r>
              <a:rPr lang="en-US" sz="3600" baseline="30000" dirty="0" smtClean="0"/>
              <a:t>25 </a:t>
            </a:r>
            <a:r>
              <a:rPr lang="en-US" sz="3600" dirty="0" smtClean="0"/>
              <a:t>If we live in the Spirit, let us also walk in the Spirit.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t>1 John 1:6-7, 9</a:t>
            </a:r>
            <a:endParaRPr lang="en-US" sz="6000" b="1" dirty="0"/>
          </a:p>
        </p:txBody>
      </p:sp>
      <p:sp>
        <p:nvSpPr>
          <p:cNvPr id="3" name="Content Placeholder 2"/>
          <p:cNvSpPr>
            <a:spLocks noGrp="1"/>
          </p:cNvSpPr>
          <p:nvPr>
            <p:ph idx="1"/>
          </p:nvPr>
        </p:nvSpPr>
        <p:spPr>
          <a:xfrm>
            <a:off x="152400" y="1066800"/>
            <a:ext cx="8991600" cy="5791200"/>
          </a:xfrm>
        </p:spPr>
        <p:txBody>
          <a:bodyPr>
            <a:normAutofit lnSpcReduction="10000"/>
          </a:bodyPr>
          <a:lstStyle/>
          <a:p>
            <a:r>
              <a:rPr lang="en-US" sz="3600" baseline="30000" dirty="0" smtClean="0"/>
              <a:t>6 </a:t>
            </a:r>
            <a:r>
              <a:rPr lang="en-US" sz="3600" dirty="0" smtClean="0"/>
              <a:t>If we say that we have fellowship with him, and walk in darkness, we lie, and do not the truth:</a:t>
            </a:r>
          </a:p>
          <a:p>
            <a:r>
              <a:rPr lang="en-US" sz="3600" baseline="30000" dirty="0" smtClean="0"/>
              <a:t>7 </a:t>
            </a:r>
            <a:r>
              <a:rPr lang="en-US" sz="3600" dirty="0" smtClean="0"/>
              <a:t>But if we walk in the light, as he is in the light, we have fellowship one with another, and the blood of Jesus Christ his Son </a:t>
            </a:r>
            <a:r>
              <a:rPr lang="en-US" sz="3600" dirty="0" err="1" smtClean="0"/>
              <a:t>cleanseth</a:t>
            </a:r>
            <a:r>
              <a:rPr lang="en-US" sz="3600" dirty="0" smtClean="0"/>
              <a:t> us from all sin.</a:t>
            </a:r>
          </a:p>
          <a:p>
            <a:endParaRPr lang="en-US" sz="3600" baseline="30000" dirty="0" smtClean="0"/>
          </a:p>
          <a:p>
            <a:r>
              <a:rPr lang="en-US" sz="3600" baseline="30000" dirty="0" smtClean="0"/>
              <a:t>9 </a:t>
            </a:r>
            <a:r>
              <a:rPr lang="en-US" sz="3600" dirty="0" smtClean="0"/>
              <a:t>If we confess our sins, he is faithful and just to forgive us our sins, and to cleanse us from all unrighteousness.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Mark 7</a:t>
            </a:r>
            <a:endParaRPr lang="en-US" sz="6000" b="1"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r>
              <a:rPr lang="en-US" b="1" baseline="30000" dirty="0" smtClean="0"/>
              <a:t> </a:t>
            </a:r>
            <a:r>
              <a:rPr lang="en-US" sz="3900" b="1" baseline="30000" dirty="0" smtClean="0"/>
              <a:t>1 </a:t>
            </a:r>
            <a:r>
              <a:rPr lang="en-US" sz="3900" b="1" dirty="0" smtClean="0"/>
              <a:t>Then came together unto him the Pharisees, and certain of the scribes, which came from Jerusalem.</a:t>
            </a:r>
          </a:p>
          <a:p>
            <a:r>
              <a:rPr lang="en-US" sz="3900" b="1" baseline="30000" dirty="0" smtClean="0"/>
              <a:t>2 </a:t>
            </a:r>
            <a:r>
              <a:rPr lang="en-US" sz="3900" b="1" dirty="0" smtClean="0"/>
              <a:t>And when they saw some of his disciples eat bread with defiled, that is to say, with </a:t>
            </a:r>
            <a:r>
              <a:rPr lang="en-US" sz="3900" b="1" dirty="0" err="1" smtClean="0"/>
              <a:t>unwashen</a:t>
            </a:r>
            <a:r>
              <a:rPr lang="en-US" sz="3900" b="1" dirty="0" smtClean="0"/>
              <a:t>, hands, they found fault.</a:t>
            </a:r>
          </a:p>
          <a:p>
            <a:r>
              <a:rPr lang="en-US" sz="3900" b="1" baseline="30000" dirty="0" smtClean="0"/>
              <a:t>3 </a:t>
            </a:r>
            <a:r>
              <a:rPr lang="en-US" sz="3900" b="1" dirty="0" smtClean="0"/>
              <a:t>For the Pharisees, and all the Jews, except they wash their hands oft, eat not, holding the tradition of the elders.</a:t>
            </a:r>
            <a:endParaRPr lang="en-US" sz="39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Autofit/>
          </a:bodyPr>
          <a:lstStyle/>
          <a:p>
            <a:pPr marL="0" indent="0" algn="ctr">
              <a:spcBef>
                <a:spcPts val="0"/>
              </a:spcBef>
              <a:buNone/>
            </a:pPr>
            <a:r>
              <a:rPr lang="en-US" sz="3600" dirty="0" smtClean="0"/>
              <a:t>If our greatest need had been more information, God would have sent us a teacher. </a:t>
            </a:r>
          </a:p>
          <a:p>
            <a:pPr marL="0" indent="0" algn="ctr">
              <a:spcBef>
                <a:spcPts val="0"/>
              </a:spcBef>
              <a:buNone/>
            </a:pPr>
            <a:endParaRPr lang="en-US" sz="1400" dirty="0" smtClean="0"/>
          </a:p>
          <a:p>
            <a:pPr marL="0" indent="0" algn="ctr">
              <a:spcBef>
                <a:spcPts val="0"/>
              </a:spcBef>
              <a:buNone/>
            </a:pPr>
            <a:r>
              <a:rPr lang="en-US" sz="3600" dirty="0" smtClean="0"/>
              <a:t>If our greatest need had been technology, God would’ve sent us a scientist. </a:t>
            </a:r>
          </a:p>
          <a:p>
            <a:pPr marL="0" indent="0" algn="ctr">
              <a:spcBef>
                <a:spcPts val="0"/>
              </a:spcBef>
              <a:buNone/>
            </a:pPr>
            <a:endParaRPr lang="en-US" sz="1400" dirty="0" smtClean="0"/>
          </a:p>
          <a:p>
            <a:pPr marL="0" indent="0" algn="ctr">
              <a:spcBef>
                <a:spcPts val="0"/>
              </a:spcBef>
              <a:buNone/>
            </a:pPr>
            <a:r>
              <a:rPr lang="en-US" sz="3600" dirty="0" smtClean="0"/>
              <a:t>If our greatest need had been more money, God would’ve sent us an economist. </a:t>
            </a:r>
          </a:p>
          <a:p>
            <a:pPr marL="0" indent="0" algn="ctr">
              <a:spcBef>
                <a:spcPts val="0"/>
              </a:spcBef>
              <a:buNone/>
            </a:pPr>
            <a:endParaRPr lang="en-US" sz="1400" dirty="0" smtClean="0"/>
          </a:p>
          <a:p>
            <a:pPr marL="0" indent="0" algn="ctr">
              <a:spcBef>
                <a:spcPts val="0"/>
              </a:spcBef>
              <a:buNone/>
            </a:pPr>
            <a:r>
              <a:rPr lang="en-US" sz="3600" dirty="0" smtClean="0"/>
              <a:t>If our greatest need had been pleasure, God would have sent us an entertainer. </a:t>
            </a:r>
            <a:endParaRPr lang="en-US" sz="3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962400"/>
          </a:xfrm>
        </p:spPr>
        <p:txBody>
          <a:bodyPr>
            <a:normAutofit/>
          </a:bodyPr>
          <a:lstStyle/>
          <a:p>
            <a:pPr marL="0" indent="0" algn="ctr">
              <a:buNone/>
            </a:pPr>
            <a:r>
              <a:rPr lang="en-US" sz="6000" b="1" dirty="0" smtClean="0"/>
              <a:t>But our greatest need was freedom from sin, so God sent us what we needed: A Savior.</a:t>
            </a:r>
            <a:endParaRPr lang="en-US" sz="4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media-cache-ak0.pinimg.com/564x/95/35/b0/9535b07f7e0d5da9f49a40e9b2e5103e.jpg">
            <a:hlinkClick r:id="rId3"/>
          </p:cNvPr>
          <p:cNvPicPr>
            <a:picLocks noChangeAspect="1" noChangeArrowheads="1"/>
          </p:cNvPicPr>
          <p:nvPr/>
        </p:nvPicPr>
        <p:blipFill>
          <a:blip r:embed="rId4" cstate="print"/>
          <a:srcRect/>
          <a:stretch>
            <a:fillRect/>
          </a:stretch>
        </p:blipFill>
        <p:spPr bwMode="auto">
          <a:xfrm>
            <a:off x="635000" y="457200"/>
            <a:ext cx="7823200" cy="5867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Mark 7</a:t>
            </a:r>
            <a:endParaRPr lang="en-US" sz="6000" b="1"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r>
              <a:rPr lang="en-US" b="1" baseline="30000" dirty="0" smtClean="0"/>
              <a:t> </a:t>
            </a:r>
            <a:r>
              <a:rPr lang="en-US" sz="3900" b="1" baseline="30000" dirty="0" smtClean="0"/>
              <a:t>4 </a:t>
            </a:r>
            <a:r>
              <a:rPr lang="en-US" sz="3900" b="1" dirty="0" smtClean="0"/>
              <a:t>And when they come from the market, except they wash, they eat not. And many other things there be, which they have received to hold, as the washing of cups, and pots, </a:t>
            </a:r>
            <a:r>
              <a:rPr lang="en-US" sz="3900" b="1" dirty="0" err="1" smtClean="0"/>
              <a:t>brasen</a:t>
            </a:r>
            <a:r>
              <a:rPr lang="en-US" sz="3900" b="1" dirty="0" smtClean="0"/>
              <a:t> vessels, and of tables.</a:t>
            </a:r>
          </a:p>
          <a:p>
            <a:r>
              <a:rPr lang="en-US" sz="3900" b="1" baseline="30000" dirty="0" smtClean="0"/>
              <a:t>5 </a:t>
            </a:r>
            <a:r>
              <a:rPr lang="en-US" sz="3900" b="1" dirty="0" smtClean="0"/>
              <a:t>Then the Pharisees and scribes asked him, Why walk not thy disciples according to the tradition of the elders, but eat bread with </a:t>
            </a:r>
            <a:r>
              <a:rPr lang="en-US" sz="3900" b="1" dirty="0" err="1" smtClean="0"/>
              <a:t>unwashen</a:t>
            </a:r>
            <a:r>
              <a:rPr lang="en-US" sz="3900" b="1" dirty="0" smtClean="0"/>
              <a:t> hands?</a:t>
            </a:r>
            <a:endParaRPr lang="en-US" sz="39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6858000" cy="1219200"/>
          </a:xfrm>
        </p:spPr>
        <p:txBody>
          <a:bodyPr>
            <a:noAutofit/>
          </a:bodyPr>
          <a:lstStyle/>
          <a:p>
            <a:r>
              <a:rPr lang="en-US" sz="6000" b="1" dirty="0" smtClean="0"/>
              <a:t>What’s the problem?</a:t>
            </a:r>
            <a:endParaRPr lang="en-US" sz="6000" b="1" dirty="0"/>
          </a:p>
        </p:txBody>
      </p:sp>
      <p:pic>
        <p:nvPicPr>
          <p:cNvPr id="1026" name="Picture 2" descr="http://www.faithlc.com/wp-content/uploads/2013/02/handsdirtysm_MicahTaylor.jpg">
            <a:hlinkClick r:id="rId3"/>
          </p:cNvPr>
          <p:cNvPicPr>
            <a:picLocks noChangeAspect="1" noChangeArrowheads="1"/>
          </p:cNvPicPr>
          <p:nvPr/>
        </p:nvPicPr>
        <p:blipFill>
          <a:blip r:embed="rId4" cstate="print"/>
          <a:srcRect/>
          <a:stretch>
            <a:fillRect/>
          </a:stretch>
        </p:blipFill>
        <p:spPr bwMode="auto">
          <a:xfrm>
            <a:off x="838200" y="1371600"/>
            <a:ext cx="7467600" cy="4955860"/>
          </a:xfrm>
          <a:prstGeom prst="rect">
            <a:avLst/>
          </a:prstGeom>
          <a:noFill/>
        </p:spPr>
      </p:pic>
      <p:pic>
        <p:nvPicPr>
          <p:cNvPr id="7" name="Picture 4" descr="http://41.media.tumblr.com/3043d26e23d617c5176d8f4c4c06137b/tumblr_nc3rkxZi631twpuxio1_1280.png">
            <a:hlinkClick r:id="rId5"/>
          </p:cNvPr>
          <p:cNvPicPr>
            <a:picLocks noChangeAspect="1" noChangeArrowheads="1"/>
          </p:cNvPicPr>
          <p:nvPr/>
        </p:nvPicPr>
        <p:blipFill>
          <a:blip r:embed="rId6" cstate="print"/>
          <a:srcRect/>
          <a:stretch>
            <a:fillRect/>
          </a:stretch>
        </p:blipFill>
        <p:spPr bwMode="auto">
          <a:xfrm>
            <a:off x="2971800" y="1257299"/>
            <a:ext cx="3733800" cy="5600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6000" b="1" dirty="0" smtClean="0"/>
              <a:t>Jesus Responds</a:t>
            </a:r>
            <a:endParaRPr lang="en-US" sz="6000" b="1" dirty="0"/>
          </a:p>
        </p:txBody>
      </p:sp>
      <p:sp>
        <p:nvSpPr>
          <p:cNvPr id="3" name="Content Placeholder 2"/>
          <p:cNvSpPr>
            <a:spLocks noGrp="1"/>
          </p:cNvSpPr>
          <p:nvPr>
            <p:ph idx="1"/>
          </p:nvPr>
        </p:nvSpPr>
        <p:spPr>
          <a:xfrm>
            <a:off x="457200" y="1447800"/>
            <a:ext cx="8382000" cy="4953000"/>
          </a:xfrm>
        </p:spPr>
        <p:txBody>
          <a:bodyPr>
            <a:noAutofit/>
          </a:bodyPr>
          <a:lstStyle/>
          <a:p>
            <a:r>
              <a:rPr lang="en-US" sz="2800" b="1" baseline="30000" dirty="0" smtClean="0"/>
              <a:t> </a:t>
            </a:r>
            <a:r>
              <a:rPr lang="en-US" sz="3600" b="1" baseline="30000" dirty="0" smtClean="0"/>
              <a:t>6 </a:t>
            </a:r>
            <a:r>
              <a:rPr lang="en-US" sz="3600" b="1" dirty="0" smtClean="0"/>
              <a:t>He answered and said unto them, Well hath </a:t>
            </a:r>
            <a:r>
              <a:rPr lang="en-US" sz="3600" b="1" dirty="0" err="1" smtClean="0"/>
              <a:t>Esaias</a:t>
            </a:r>
            <a:r>
              <a:rPr lang="en-US" sz="3600" b="1" dirty="0" smtClean="0"/>
              <a:t> prophesied of you hypocrites, as it is written, </a:t>
            </a:r>
          </a:p>
          <a:p>
            <a:pPr algn="ctr">
              <a:buNone/>
            </a:pPr>
            <a:r>
              <a:rPr lang="en-US" sz="4800" b="1" dirty="0" smtClean="0"/>
              <a:t>This people </a:t>
            </a:r>
            <a:r>
              <a:rPr lang="en-US" sz="4800" b="1" dirty="0" err="1" smtClean="0"/>
              <a:t>honoureth</a:t>
            </a:r>
            <a:r>
              <a:rPr lang="en-US" sz="4800" b="1" dirty="0" smtClean="0"/>
              <a:t> me with their lips, but their heart is far from me.</a:t>
            </a:r>
            <a:endParaRPr lang="en-US" sz="36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Jesus Responds</a:t>
            </a:r>
            <a:endParaRPr lang="en-US" sz="6000" b="1" dirty="0"/>
          </a:p>
        </p:txBody>
      </p:sp>
      <p:sp>
        <p:nvSpPr>
          <p:cNvPr id="3" name="Content Placeholder 2"/>
          <p:cNvSpPr>
            <a:spLocks noGrp="1"/>
          </p:cNvSpPr>
          <p:nvPr>
            <p:ph idx="1"/>
          </p:nvPr>
        </p:nvSpPr>
        <p:spPr>
          <a:xfrm>
            <a:off x="457200" y="1295400"/>
            <a:ext cx="8382000" cy="5105400"/>
          </a:xfrm>
        </p:spPr>
        <p:txBody>
          <a:bodyPr>
            <a:noAutofit/>
          </a:bodyPr>
          <a:lstStyle/>
          <a:p>
            <a:r>
              <a:rPr lang="en-US" sz="3600" b="1" baseline="30000" dirty="0" smtClean="0"/>
              <a:t>7</a:t>
            </a:r>
            <a:r>
              <a:rPr lang="en-US" sz="4400" b="1" baseline="30000" dirty="0" smtClean="0"/>
              <a:t> </a:t>
            </a:r>
            <a:r>
              <a:rPr lang="en-US" sz="4800" b="1" dirty="0" smtClean="0"/>
              <a:t>Howbeit in vain do they worship me</a:t>
            </a:r>
            <a:r>
              <a:rPr lang="en-US" sz="4000" b="1" dirty="0" smtClean="0"/>
              <a:t>,</a:t>
            </a:r>
            <a:r>
              <a:rPr lang="en-US" sz="3600" b="1" dirty="0" smtClean="0"/>
              <a:t> </a:t>
            </a:r>
            <a:r>
              <a:rPr lang="en-US" sz="3600" b="1" u="sng" dirty="0" smtClean="0"/>
              <a:t>teaching for doctrines the commandments of men</a:t>
            </a:r>
            <a:r>
              <a:rPr lang="en-US" sz="3600" b="1" dirty="0" smtClean="0"/>
              <a:t>.</a:t>
            </a:r>
          </a:p>
          <a:p>
            <a:r>
              <a:rPr lang="en-US" sz="3600" b="1" baseline="30000" dirty="0" smtClean="0"/>
              <a:t>8 </a:t>
            </a:r>
            <a:r>
              <a:rPr lang="en-US" sz="3600" b="1" dirty="0" smtClean="0"/>
              <a:t>For </a:t>
            </a:r>
            <a:r>
              <a:rPr lang="en-US" sz="4800" b="1" dirty="0" smtClean="0"/>
              <a:t>laying aside the commandment of God</a:t>
            </a:r>
            <a:r>
              <a:rPr lang="en-US" sz="3600" b="1" dirty="0" smtClean="0"/>
              <a:t>, </a:t>
            </a:r>
            <a:r>
              <a:rPr lang="en-US" sz="3600" b="1" u="sng" dirty="0" smtClean="0"/>
              <a:t>ye hold the tradition of men</a:t>
            </a:r>
            <a:r>
              <a:rPr lang="en-US" sz="3600" b="1" dirty="0" smtClean="0"/>
              <a:t>, as the washing of pots and cups: and many other such like things ye do.</a:t>
            </a:r>
          </a:p>
          <a:p>
            <a:endParaRPr lang="en-US" sz="3600" b="1" dirty="0"/>
          </a:p>
          <a:p>
            <a:pPr>
              <a:buNone/>
            </a:pPr>
            <a:endParaRPr lang="en-US" sz="3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aithlc.com/wp-content/uploads/2013/02/handsdirtysm_MicahTaylor.jpg">
            <a:hlinkClick r:id="rId3"/>
          </p:cNvPr>
          <p:cNvPicPr>
            <a:picLocks noChangeAspect="1" noChangeArrowheads="1"/>
          </p:cNvPicPr>
          <p:nvPr/>
        </p:nvPicPr>
        <p:blipFill>
          <a:blip r:embed="rId4" cstate="print"/>
          <a:srcRect/>
          <a:stretch>
            <a:fillRect/>
          </a:stretch>
        </p:blipFill>
        <p:spPr bwMode="auto">
          <a:xfrm>
            <a:off x="4267200" y="3595890"/>
            <a:ext cx="4800600" cy="3185910"/>
          </a:xfrm>
          <a:prstGeom prst="rect">
            <a:avLst/>
          </a:prstGeom>
          <a:noFill/>
        </p:spPr>
      </p:pic>
      <p:sp>
        <p:nvSpPr>
          <p:cNvPr id="2" name="Title 1"/>
          <p:cNvSpPr>
            <a:spLocks noGrp="1"/>
          </p:cNvSpPr>
          <p:nvPr>
            <p:ph type="title"/>
          </p:nvPr>
        </p:nvSpPr>
        <p:spPr/>
        <p:txBody>
          <a:bodyPr>
            <a:normAutofit/>
          </a:bodyPr>
          <a:lstStyle/>
          <a:p>
            <a:r>
              <a:rPr lang="en-US" sz="6000" b="1" dirty="0" smtClean="0"/>
              <a:t>Jesus Responds</a:t>
            </a:r>
            <a:endParaRPr lang="en-US" sz="6000" b="1" dirty="0"/>
          </a:p>
        </p:txBody>
      </p:sp>
      <p:sp>
        <p:nvSpPr>
          <p:cNvPr id="3" name="Content Placeholder 2"/>
          <p:cNvSpPr>
            <a:spLocks noGrp="1"/>
          </p:cNvSpPr>
          <p:nvPr>
            <p:ph idx="1"/>
          </p:nvPr>
        </p:nvSpPr>
        <p:spPr>
          <a:xfrm>
            <a:off x="457200" y="1295400"/>
            <a:ext cx="8382000" cy="5105400"/>
          </a:xfrm>
        </p:spPr>
        <p:txBody>
          <a:bodyPr>
            <a:noAutofit/>
          </a:bodyPr>
          <a:lstStyle/>
          <a:p>
            <a:r>
              <a:rPr lang="en-US" sz="3600" b="1" baseline="30000" dirty="0" smtClean="0"/>
              <a:t>13 </a:t>
            </a:r>
            <a:r>
              <a:rPr lang="en-US" sz="4800" b="1" dirty="0" smtClean="0"/>
              <a:t>Making the word of God of none effect </a:t>
            </a:r>
            <a:r>
              <a:rPr lang="en-US" sz="3600" b="1" u="sng" dirty="0" smtClean="0"/>
              <a:t>through your tradition, which ye have delivered</a:t>
            </a:r>
            <a:r>
              <a:rPr lang="en-US" sz="3600" b="1" dirty="0" smtClean="0"/>
              <a:t>: and many such like things do ye.</a:t>
            </a:r>
          </a:p>
          <a:p>
            <a:pPr>
              <a:buNone/>
            </a:pPr>
            <a:endParaRPr lang="en-US" sz="3600" b="1" dirty="0"/>
          </a:p>
          <a:p>
            <a:pPr>
              <a:buNone/>
            </a:pPr>
            <a:endParaRPr lang="en-US"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Listen to Jesus</a:t>
            </a:r>
            <a:endParaRPr lang="en-US" sz="6000" b="1" dirty="0"/>
          </a:p>
        </p:txBody>
      </p:sp>
      <p:sp>
        <p:nvSpPr>
          <p:cNvPr id="3" name="Content Placeholder 2"/>
          <p:cNvSpPr>
            <a:spLocks noGrp="1"/>
          </p:cNvSpPr>
          <p:nvPr>
            <p:ph idx="1"/>
          </p:nvPr>
        </p:nvSpPr>
        <p:spPr>
          <a:xfrm>
            <a:off x="457200" y="1295400"/>
            <a:ext cx="8382000" cy="5105400"/>
          </a:xfrm>
        </p:spPr>
        <p:txBody>
          <a:bodyPr>
            <a:noAutofit/>
          </a:bodyPr>
          <a:lstStyle/>
          <a:p>
            <a:r>
              <a:rPr lang="en-US" sz="3600" b="1" baseline="30000" dirty="0" smtClean="0"/>
              <a:t>14 </a:t>
            </a:r>
            <a:r>
              <a:rPr lang="en-US" sz="3600" b="1" dirty="0" smtClean="0"/>
              <a:t>And when he had called all the people unto him, he said unto them, </a:t>
            </a:r>
            <a:r>
              <a:rPr lang="en-US" sz="4800" b="1" dirty="0" smtClean="0"/>
              <a:t>Hearken </a:t>
            </a:r>
            <a:r>
              <a:rPr lang="en-US" sz="3600" b="1" dirty="0" smtClean="0"/>
              <a:t>unto me every one of you, </a:t>
            </a:r>
            <a:r>
              <a:rPr lang="en-US" sz="4800" b="1" dirty="0" smtClean="0"/>
              <a:t>and understand:</a:t>
            </a:r>
            <a:endParaRPr lang="en-US" sz="3600" b="1" dirty="0" smtClean="0"/>
          </a:p>
          <a:p>
            <a:endParaRPr lang="en-US" sz="3600" b="1" dirty="0"/>
          </a:p>
          <a:p>
            <a:pPr>
              <a:buNone/>
            </a:pPr>
            <a:endParaRPr lang="en-US" sz="3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1764</Words>
  <Application>Microsoft Office PowerPoint</Application>
  <PresentationFormat>On-screen Show (4:3)</PresentationFormat>
  <Paragraphs>236</Paragraphs>
  <Slides>32</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What Defiles a Man?</vt:lpstr>
      <vt:lpstr>Hypocrisy</vt:lpstr>
      <vt:lpstr>Mark 7</vt:lpstr>
      <vt:lpstr>Mark 7</vt:lpstr>
      <vt:lpstr>What’s the problem?</vt:lpstr>
      <vt:lpstr>Jesus Responds</vt:lpstr>
      <vt:lpstr>Jesus Responds</vt:lpstr>
      <vt:lpstr>Jesus Responds</vt:lpstr>
      <vt:lpstr>Listen to Jesus</vt:lpstr>
      <vt:lpstr>Listen to Jesus</vt:lpstr>
      <vt:lpstr>Listen to Instruction</vt:lpstr>
      <vt:lpstr>Proverbs 4:20-22</vt:lpstr>
      <vt:lpstr>Proverbs 4:23</vt:lpstr>
      <vt:lpstr>Hold Fast</vt:lpstr>
      <vt:lpstr>Hold Fast</vt:lpstr>
      <vt:lpstr>Hold Fast</vt:lpstr>
      <vt:lpstr>Hold Fast</vt:lpstr>
      <vt:lpstr>Proverbs 4:23</vt:lpstr>
      <vt:lpstr>Proverbs 4:24-25</vt:lpstr>
      <vt:lpstr>Proverbs 4:26-27</vt:lpstr>
      <vt:lpstr>What Defiles a Man?</vt:lpstr>
      <vt:lpstr>Jesus Answers</vt:lpstr>
      <vt:lpstr>What happens  if I don’t guard my heart?</vt:lpstr>
      <vt:lpstr>What Comes Out of the Heart?</vt:lpstr>
      <vt:lpstr>What Comes Out of the Heart?</vt:lpstr>
      <vt:lpstr>1 Corinthians 6:9-11</vt:lpstr>
      <vt:lpstr>Acknowledge Him</vt:lpstr>
      <vt:lpstr>Galatians 6:22-25</vt:lpstr>
      <vt:lpstr>1 John 1:6-7, 9</vt:lpstr>
      <vt:lpstr>PowerPoint Presentation</vt:lpstr>
      <vt:lpstr>PowerPoint Presentation</vt:lpstr>
      <vt:lpstr>PowerPoint Presentation</vt:lpstr>
    </vt:vector>
  </TitlesOfParts>
  <Company>Athens City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Dirty Hands?</dc:title>
  <dc:creator>Matt</dc:creator>
  <cp:lastModifiedBy>Jerry Smith</cp:lastModifiedBy>
  <cp:revision>40</cp:revision>
  <dcterms:created xsi:type="dcterms:W3CDTF">2016-06-25T18:41:08Z</dcterms:created>
  <dcterms:modified xsi:type="dcterms:W3CDTF">2016-06-26T21:36:24Z</dcterms:modified>
</cp:coreProperties>
</file>