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295" r:id="rId3"/>
    <p:sldId id="293" r:id="rId4"/>
    <p:sldId id="292" r:id="rId5"/>
    <p:sldId id="302" r:id="rId6"/>
    <p:sldId id="304" r:id="rId7"/>
    <p:sldId id="299" r:id="rId8"/>
    <p:sldId id="305" r:id="rId9"/>
    <p:sldId id="313" r:id="rId10"/>
    <p:sldId id="298" r:id="rId11"/>
    <p:sldId id="306" r:id="rId12"/>
    <p:sldId id="308" r:id="rId13"/>
    <p:sldId id="309" r:id="rId14"/>
    <p:sldId id="310" r:id="rId15"/>
    <p:sldId id="311" r:id="rId16"/>
    <p:sldId id="312" r:id="rId17"/>
    <p:sldId id="314" r:id="rId18"/>
    <p:sldId id="307" r:id="rId19"/>
    <p:sldId id="315" r:id="rId20"/>
    <p:sldId id="260" r:id="rId21"/>
    <p:sldId id="274" r:id="rId22"/>
    <p:sldId id="261" r:id="rId23"/>
    <p:sldId id="273" r:id="rId24"/>
    <p:sldId id="258" r:id="rId25"/>
    <p:sldId id="277" r:id="rId26"/>
    <p:sldId id="259" r:id="rId27"/>
    <p:sldId id="276" r:id="rId28"/>
    <p:sldId id="275" r:id="rId29"/>
    <p:sldId id="256" r:id="rId30"/>
    <p:sldId id="271" r:id="rId31"/>
    <p:sldId id="316" r:id="rId32"/>
    <p:sldId id="289" r:id="rId33"/>
    <p:sldId id="290" r:id="rId34"/>
    <p:sldId id="263" r:id="rId35"/>
    <p:sldId id="264" r:id="rId36"/>
    <p:sldId id="270" r:id="rId37"/>
    <p:sldId id="266" r:id="rId38"/>
    <p:sldId id="267" r:id="rId39"/>
    <p:sldId id="269" r:id="rId40"/>
    <p:sldId id="279" r:id="rId41"/>
    <p:sldId id="280" r:id="rId42"/>
    <p:sldId id="282" r:id="rId43"/>
    <p:sldId id="283" r:id="rId44"/>
    <p:sldId id="278" r:id="rId45"/>
    <p:sldId id="285" r:id="rId46"/>
    <p:sldId id="286" r:id="rId47"/>
    <p:sldId id="288" r:id="rId48"/>
    <p:sldId id="287" r:id="rId49"/>
    <p:sldId id="297"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56" autoAdjust="0"/>
    <p:restoredTop sz="94660"/>
  </p:normalViewPr>
  <p:slideViewPr>
    <p:cSldViewPr snapToGrid="0">
      <p:cViewPr varScale="1">
        <p:scale>
          <a:sx n="92" d="100"/>
          <a:sy n="92" d="100"/>
        </p:scale>
        <p:origin x="49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A7D967-B0E1-46B5-B964-4B7318E1E2B2}" type="datetimeFigureOut">
              <a:rPr lang="en-US" smtClean="0"/>
              <a:t>10/21/2017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3539879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A7D967-B0E1-46B5-B964-4B7318E1E2B2}" type="datetimeFigureOut">
              <a:rPr lang="en-US" smtClean="0"/>
              <a:t>10/21/2017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252132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A7D967-B0E1-46B5-B964-4B7318E1E2B2}" type="datetimeFigureOut">
              <a:rPr lang="en-US" smtClean="0"/>
              <a:t>10/21/2017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423572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A7D967-B0E1-46B5-B964-4B7318E1E2B2}" type="datetimeFigureOut">
              <a:rPr lang="en-US" smtClean="0"/>
              <a:t>10/21/2017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1029969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A7D967-B0E1-46B5-B964-4B7318E1E2B2}" type="datetimeFigureOut">
              <a:rPr lang="en-US" smtClean="0"/>
              <a:t>10/21/2017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515245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A7D967-B0E1-46B5-B964-4B7318E1E2B2}" type="datetimeFigureOut">
              <a:rPr lang="en-US" smtClean="0"/>
              <a:t>10/21/2017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3030736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A7D967-B0E1-46B5-B964-4B7318E1E2B2}" type="datetimeFigureOut">
              <a:rPr lang="en-US" smtClean="0"/>
              <a:t>10/21/2017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2057370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A7D967-B0E1-46B5-B964-4B7318E1E2B2}" type="datetimeFigureOut">
              <a:rPr lang="en-US" smtClean="0"/>
              <a:t>10/21/2017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81663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A7D967-B0E1-46B5-B964-4B7318E1E2B2}" type="datetimeFigureOut">
              <a:rPr lang="en-US" smtClean="0"/>
              <a:t>10/21/2017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220361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A7D967-B0E1-46B5-B964-4B7318E1E2B2}" type="datetimeFigureOut">
              <a:rPr lang="en-US" smtClean="0"/>
              <a:t>10/21/2017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1835772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A7D967-B0E1-46B5-B964-4B7318E1E2B2}" type="datetimeFigureOut">
              <a:rPr lang="en-US" smtClean="0"/>
              <a:t>10/21/2017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274AB8-231A-4491-B13E-02F40AA106B4}" type="slidenum">
              <a:rPr lang="en-US" smtClean="0"/>
              <a:t>‹#›</a:t>
            </a:fld>
            <a:endParaRPr lang="en-US"/>
          </a:p>
        </p:txBody>
      </p:sp>
    </p:spTree>
    <p:extLst>
      <p:ext uri="{BB962C8B-B14F-4D97-AF65-F5344CB8AC3E}">
        <p14:creationId xmlns:p14="http://schemas.microsoft.com/office/powerpoint/2010/main" val="2449928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A7D967-B0E1-46B5-B964-4B7318E1E2B2}" type="datetimeFigureOut">
              <a:rPr lang="en-US" smtClean="0"/>
              <a:t>10/21/2017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74AB8-231A-4491-B13E-02F40AA106B4}" type="slidenum">
              <a:rPr lang="en-US" smtClean="0"/>
              <a:t>‹#›</a:t>
            </a:fld>
            <a:endParaRPr lang="en-US"/>
          </a:p>
        </p:txBody>
      </p:sp>
    </p:spTree>
    <p:extLst>
      <p:ext uri="{BB962C8B-B14F-4D97-AF65-F5344CB8AC3E}">
        <p14:creationId xmlns:p14="http://schemas.microsoft.com/office/powerpoint/2010/main" val="2901303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biblegateway.com/passage/?search=James+5:19-20&amp;version=NKJV#fen-NKJV-30375a"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biblegateway.com/passage/?search=James+5:19-20&amp;version=ASV#fen-ASV-30359a"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biblegateway.com/passage/?search=Matt.+7:13-14&amp;version=TLB#fen-TLB-20692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kingjamesbibleonline.org/Proverbs-24-16/" TargetMode="External"/><Relationship Id="rId2" Type="http://schemas.openxmlformats.org/officeDocument/2006/relationships/hyperlink" Target="https://www.kingjamesbibleonline.org/Jeremiah-3-12/" TargetMode="External"/><Relationship Id="rId1" Type="http://schemas.openxmlformats.org/officeDocument/2006/relationships/slideLayout" Target="../slideLayouts/slideLayout2.xml"/><Relationship Id="rId4" Type="http://schemas.openxmlformats.org/officeDocument/2006/relationships/hyperlink" Target="https://www.kingjamesbibleonline.org/2-Corinthians-13-5/"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www.kingjamesbibleonline.org/Jeremiah-3-22/" TargetMode="External"/><Relationship Id="rId2" Type="http://schemas.openxmlformats.org/officeDocument/2006/relationships/hyperlink" Target="https://www.kingjamesbibleonline.org/Jeremiah-8-5/" TargetMode="External"/><Relationship Id="rId1" Type="http://schemas.openxmlformats.org/officeDocument/2006/relationships/slideLayout" Target="../slideLayouts/slideLayout2.xml"/><Relationship Id="rId4" Type="http://schemas.openxmlformats.org/officeDocument/2006/relationships/hyperlink" Target="https://www.kingjamesbibleonline.org/Jeremiah-14-7/"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kingjamesbibleonline.org/Jeremiah-24-7/" TargetMode="External"/><Relationship Id="rId2" Type="http://schemas.openxmlformats.org/officeDocument/2006/relationships/hyperlink" Target="https://www.kingjamesbibleonline.org/Hosea-14-1/" TargetMode="External"/><Relationship Id="rId1" Type="http://schemas.openxmlformats.org/officeDocument/2006/relationships/slideLayout" Target="../slideLayouts/slideLayout2.xml"/><Relationship Id="rId5" Type="http://schemas.openxmlformats.org/officeDocument/2006/relationships/hyperlink" Target="https://www.kingjamesbibleonline.org/Hosea-14-4/" TargetMode="External"/><Relationship Id="rId4" Type="http://schemas.openxmlformats.org/officeDocument/2006/relationships/hyperlink" Target="https://www.kingjamesbibleonline.org/Luke-9-62/"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s://www.kingjamesbibleonline.org/Proverbs-14-14/" TargetMode="External"/><Relationship Id="rId2" Type="http://schemas.openxmlformats.org/officeDocument/2006/relationships/hyperlink" Target="https://www.kingjamesbibleonline.org/Jeremiah-24-7/"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biblehub.com/kjv/2_chronicles/7.htm"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863" y="249382"/>
            <a:ext cx="11928763" cy="6463145"/>
          </a:xfrm>
        </p:spPr>
        <p:txBody>
          <a:bodyPr>
            <a:normAutofit/>
          </a:bodyPr>
          <a:lstStyle/>
          <a:p>
            <a:r>
              <a:rPr lang="en-US" sz="8000" b="1" u="sng" dirty="0" smtClean="0">
                <a:solidFill>
                  <a:schemeClr val="accent2">
                    <a:lumMod val="75000"/>
                  </a:schemeClr>
                </a:solidFill>
                <a:effectLst>
                  <a:outerShdw blurRad="38100" dist="38100" dir="2700000" algn="tl">
                    <a:srgbClr val="000000">
                      <a:alpha val="43137"/>
                    </a:srgbClr>
                  </a:outerShdw>
                </a:effectLst>
              </a:rPr>
              <a:t>Saving a Soul From Death</a:t>
            </a:r>
          </a:p>
          <a:p>
            <a:endParaRPr lang="en-US" sz="8000" b="1" u="sng" dirty="0">
              <a:solidFill>
                <a:schemeClr val="accent2">
                  <a:lumMod val="75000"/>
                </a:schemeClr>
              </a:solidFill>
              <a:effectLst>
                <a:outerShdw blurRad="38100" dist="38100" dir="2700000" algn="tl">
                  <a:srgbClr val="000000">
                    <a:alpha val="43137"/>
                  </a:srgbClr>
                </a:outerShdw>
              </a:effectLst>
            </a:endParaRPr>
          </a:p>
          <a:p>
            <a:r>
              <a:rPr lang="en-US" sz="8000" b="1" u="sng" dirty="0" smtClean="0">
                <a:solidFill>
                  <a:schemeClr val="accent2">
                    <a:lumMod val="75000"/>
                  </a:schemeClr>
                </a:solidFill>
                <a:effectLst>
                  <a:outerShdw blurRad="38100" dist="38100" dir="2700000" algn="tl">
                    <a:srgbClr val="000000">
                      <a:alpha val="43137"/>
                    </a:srgbClr>
                  </a:outerShdw>
                </a:effectLst>
              </a:rPr>
              <a:t>James 5:19-20 </a:t>
            </a:r>
          </a:p>
          <a:p>
            <a:endParaRPr lang="en-US" sz="8000" b="1" u="sng"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87822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790" y="79952"/>
            <a:ext cx="12029209" cy="6778047"/>
          </a:xfrm>
        </p:spPr>
        <p:txBody>
          <a:bodyPr>
            <a:normAutofit/>
          </a:bodyPr>
          <a:lstStyle/>
          <a:p>
            <a:r>
              <a:rPr lang="en-US" sz="3600" b="1" dirty="0" smtClean="0">
                <a:solidFill>
                  <a:schemeClr val="accent6">
                    <a:lumMod val="50000"/>
                  </a:schemeClr>
                </a:solidFill>
              </a:rPr>
              <a:t>God’s Words that describe the one who leaves God’s</a:t>
            </a:r>
          </a:p>
          <a:p>
            <a:r>
              <a:rPr lang="en-US" sz="3600" b="1" dirty="0" smtClean="0">
                <a:solidFill>
                  <a:schemeClr val="accent6">
                    <a:lumMod val="50000"/>
                  </a:schemeClr>
                </a:solidFill>
              </a:rPr>
              <a:t>Family.</a:t>
            </a:r>
            <a:endParaRPr lang="en-US" sz="3600" b="1" dirty="0" smtClean="0">
              <a:solidFill>
                <a:schemeClr val="accent6">
                  <a:lumMod val="50000"/>
                </a:schemeClr>
              </a:solidFill>
            </a:endParaRPr>
          </a:p>
          <a:p>
            <a:r>
              <a:rPr lang="en-US" sz="3600" dirty="0" smtClean="0"/>
              <a:t>1</a:t>
            </a:r>
            <a:r>
              <a:rPr lang="en-US" sz="3600" dirty="0" smtClean="0"/>
              <a:t>.  A Sinner.   James 5:19-20</a:t>
            </a:r>
          </a:p>
          <a:p>
            <a:r>
              <a:rPr lang="en-US" sz="3600" dirty="0" smtClean="0"/>
              <a:t>2.  Like a Sow that was </a:t>
            </a:r>
            <a:r>
              <a:rPr lang="en-US" sz="3600" dirty="0" smtClean="0"/>
              <a:t>washed 2 Pet. 2:20-22 </a:t>
            </a:r>
            <a:endParaRPr lang="en-US" sz="3600" dirty="0" smtClean="0"/>
          </a:p>
          <a:p>
            <a:r>
              <a:rPr lang="en-US" sz="3600" dirty="0" smtClean="0"/>
              <a:t>3</a:t>
            </a:r>
            <a:r>
              <a:rPr lang="en-US" sz="3600" dirty="0" smtClean="0"/>
              <a:t>.  </a:t>
            </a:r>
            <a:r>
              <a:rPr lang="en-US" sz="3600" dirty="0" smtClean="0"/>
              <a:t>A </a:t>
            </a:r>
            <a:r>
              <a:rPr lang="en-US" sz="3600" dirty="0" err="1" smtClean="0"/>
              <a:t>Dog..turning</a:t>
            </a:r>
            <a:r>
              <a:rPr lang="en-US" sz="3600" dirty="0" smtClean="0"/>
              <a:t> to his own vomit again. 2 Pet. 2:20-2</a:t>
            </a:r>
            <a:endParaRPr lang="en-US" sz="3600" dirty="0" smtClean="0"/>
          </a:p>
          <a:p>
            <a:r>
              <a:rPr lang="en-US" sz="3600" dirty="0" smtClean="0"/>
              <a:t>4.   A Reprobate .. 2 Cor. 13:5</a:t>
            </a:r>
            <a:endParaRPr lang="en-US" sz="3600" dirty="0" smtClean="0"/>
          </a:p>
          <a:p>
            <a:r>
              <a:rPr lang="en-US" sz="3600" dirty="0"/>
              <a:t>5</a:t>
            </a:r>
            <a:r>
              <a:rPr lang="en-US" sz="3600" dirty="0" smtClean="0"/>
              <a:t>.  </a:t>
            </a:r>
            <a:r>
              <a:rPr lang="en-US" sz="3600" dirty="0" smtClean="0"/>
              <a:t>Lost </a:t>
            </a:r>
            <a:r>
              <a:rPr lang="en-US" sz="3600" dirty="0" smtClean="0"/>
              <a:t>sheep :  Luke 15:1-7</a:t>
            </a:r>
            <a:endParaRPr lang="en-US" sz="3600" dirty="0" smtClean="0"/>
          </a:p>
          <a:p>
            <a:r>
              <a:rPr lang="en-US" sz="3600" dirty="0"/>
              <a:t>6</a:t>
            </a:r>
            <a:r>
              <a:rPr lang="en-US" sz="3600" dirty="0" smtClean="0"/>
              <a:t>.  </a:t>
            </a:r>
            <a:r>
              <a:rPr lang="en-US" sz="3600" dirty="0" smtClean="0"/>
              <a:t>Lost </a:t>
            </a:r>
            <a:r>
              <a:rPr lang="en-US" sz="3600" dirty="0" smtClean="0"/>
              <a:t>Coin  Luke 15:8-10</a:t>
            </a:r>
            <a:endParaRPr lang="en-US" sz="3600" dirty="0" smtClean="0"/>
          </a:p>
          <a:p>
            <a:r>
              <a:rPr lang="en-US" sz="3600" dirty="0"/>
              <a:t>7</a:t>
            </a:r>
            <a:r>
              <a:rPr lang="en-US" sz="3600" dirty="0" smtClean="0"/>
              <a:t>.  </a:t>
            </a:r>
            <a:r>
              <a:rPr lang="en-US" sz="3600" dirty="0" smtClean="0"/>
              <a:t>Lost </a:t>
            </a:r>
            <a:r>
              <a:rPr lang="en-US" sz="3600" dirty="0" smtClean="0"/>
              <a:t>Son  Luke 15:11-24</a:t>
            </a:r>
          </a:p>
          <a:p>
            <a:r>
              <a:rPr lang="en-US" sz="3600" dirty="0" smtClean="0"/>
              <a:t>8.  Elder Son.  Luke 15:25-32</a:t>
            </a:r>
            <a:endParaRPr lang="en-US" sz="3600" dirty="0"/>
          </a:p>
        </p:txBody>
      </p:sp>
    </p:spTree>
    <p:extLst>
      <p:ext uri="{BB962C8B-B14F-4D97-AF65-F5344CB8AC3E}">
        <p14:creationId xmlns:p14="http://schemas.microsoft.com/office/powerpoint/2010/main" val="490616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5018" cy="6858000"/>
          </a:xfrm>
        </p:spPr>
        <p:txBody>
          <a:bodyPr>
            <a:normAutofit/>
          </a:bodyPr>
          <a:lstStyle/>
          <a:p>
            <a:r>
              <a:rPr lang="en-US" sz="3600" b="1" u="sng" dirty="0" smtClean="0">
                <a:solidFill>
                  <a:srgbClr val="FF0000"/>
                </a:solidFill>
              </a:rPr>
              <a:t>Luke 15: 1-7  The Lost Sheep ..     </a:t>
            </a:r>
          </a:p>
          <a:p>
            <a:r>
              <a:rPr lang="en-US" sz="3600" dirty="0"/>
              <a:t> </a:t>
            </a:r>
            <a:r>
              <a:rPr lang="en-US" sz="3600" dirty="0" smtClean="0"/>
              <a:t>   90 and 9 …one missing.  </a:t>
            </a:r>
          </a:p>
          <a:p>
            <a:r>
              <a:rPr lang="en-US" sz="3600" dirty="0"/>
              <a:t> </a:t>
            </a:r>
            <a:r>
              <a:rPr lang="en-US" sz="3600" dirty="0" smtClean="0"/>
              <a:t>   Why?  Wandered away from fellowship with others.</a:t>
            </a:r>
          </a:p>
          <a:p>
            <a:r>
              <a:rPr lang="en-US" sz="3600" dirty="0"/>
              <a:t> </a:t>
            </a:r>
            <a:r>
              <a:rPr lang="en-US" sz="3600" dirty="0" smtClean="0"/>
              <a:t>   He could have become attracted to the world  (I John 2:15-17)</a:t>
            </a:r>
          </a:p>
          <a:p>
            <a:r>
              <a:rPr lang="en-US" sz="3600" dirty="0"/>
              <a:t> </a:t>
            </a:r>
            <a:r>
              <a:rPr lang="en-US" sz="3600" dirty="0" smtClean="0"/>
              <a:t>   He could have become discouraged by the pressure of</a:t>
            </a:r>
          </a:p>
          <a:p>
            <a:r>
              <a:rPr lang="en-US" sz="3600" dirty="0"/>
              <a:t> </a:t>
            </a:r>
            <a:r>
              <a:rPr lang="en-US" sz="3600" dirty="0" smtClean="0"/>
              <a:t>     trials.  </a:t>
            </a:r>
          </a:p>
          <a:p>
            <a:r>
              <a:rPr lang="en-US" sz="3600" dirty="0"/>
              <a:t> </a:t>
            </a:r>
            <a:r>
              <a:rPr lang="en-US" sz="3600" dirty="0" smtClean="0"/>
              <a:t>  He may have been deceived by the craftiness of men</a:t>
            </a:r>
          </a:p>
          <a:p>
            <a:r>
              <a:rPr lang="en-US" sz="3600" dirty="0"/>
              <a:t> </a:t>
            </a:r>
            <a:r>
              <a:rPr lang="en-US" sz="3600" dirty="0" smtClean="0"/>
              <a:t>    or the devil.  </a:t>
            </a:r>
            <a:endParaRPr lang="en-US" sz="3600" dirty="0"/>
          </a:p>
        </p:txBody>
      </p:sp>
    </p:spTree>
    <p:extLst>
      <p:ext uri="{BB962C8B-B14F-4D97-AF65-F5344CB8AC3E}">
        <p14:creationId xmlns:p14="http://schemas.microsoft.com/office/powerpoint/2010/main" val="703294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3682" y="0"/>
            <a:ext cx="11828318" cy="6785264"/>
          </a:xfrm>
        </p:spPr>
        <p:txBody>
          <a:bodyPr>
            <a:normAutofit/>
          </a:bodyPr>
          <a:lstStyle/>
          <a:p>
            <a:r>
              <a:rPr lang="en-US" sz="3600" b="1" u="sng" dirty="0" smtClean="0">
                <a:solidFill>
                  <a:schemeClr val="accent6">
                    <a:lumMod val="50000"/>
                  </a:schemeClr>
                </a:solidFill>
              </a:rPr>
              <a:t>Luke 15 :8-10.   A Lost coin  ..  </a:t>
            </a:r>
          </a:p>
          <a:p>
            <a:r>
              <a:rPr lang="en-US" sz="3600" dirty="0"/>
              <a:t> </a:t>
            </a:r>
            <a:r>
              <a:rPr lang="en-US" sz="3600" dirty="0" smtClean="0"/>
              <a:t>  The lost coin was lost due to very different reasons.</a:t>
            </a:r>
          </a:p>
          <a:p>
            <a:r>
              <a:rPr lang="en-US" sz="3600" dirty="0"/>
              <a:t> </a:t>
            </a:r>
            <a:r>
              <a:rPr lang="en-US" sz="3600" dirty="0" smtClean="0"/>
              <a:t>  It was lost because of the failure of the woman.</a:t>
            </a:r>
          </a:p>
          <a:p>
            <a:r>
              <a:rPr lang="en-US" sz="3600" dirty="0"/>
              <a:t> </a:t>
            </a:r>
            <a:r>
              <a:rPr lang="en-US" sz="3600" dirty="0" smtClean="0"/>
              <a:t>  The woman could be liken unto a picture of the church.</a:t>
            </a:r>
          </a:p>
          <a:p>
            <a:r>
              <a:rPr lang="en-US" sz="3600" dirty="0"/>
              <a:t> </a:t>
            </a:r>
            <a:r>
              <a:rPr lang="en-US" sz="3600" dirty="0" smtClean="0"/>
              <a:t>  She was careless in taking care of her coins.</a:t>
            </a:r>
          </a:p>
          <a:p>
            <a:r>
              <a:rPr lang="en-US" sz="3600" dirty="0"/>
              <a:t> </a:t>
            </a:r>
            <a:r>
              <a:rPr lang="en-US" sz="3600" dirty="0" smtClean="0"/>
              <a:t>      Silver coin…silver was used to redeem the firstborn</a:t>
            </a:r>
          </a:p>
          <a:p>
            <a:r>
              <a:rPr lang="en-US" sz="3600" dirty="0"/>
              <a:t> </a:t>
            </a:r>
            <a:r>
              <a:rPr lang="en-US" sz="3600" dirty="0" smtClean="0"/>
              <a:t>      children of Israel in the O.T. (Num. 18:16) </a:t>
            </a:r>
          </a:p>
          <a:p>
            <a:r>
              <a:rPr lang="en-US" sz="3600" dirty="0"/>
              <a:t> </a:t>
            </a:r>
            <a:r>
              <a:rPr lang="en-US" sz="3600" dirty="0" smtClean="0"/>
              <a:t>  So the silver coin speaks of a redeemed child once saved</a:t>
            </a:r>
          </a:p>
          <a:p>
            <a:r>
              <a:rPr lang="en-US" sz="3600" dirty="0"/>
              <a:t> </a:t>
            </a:r>
            <a:r>
              <a:rPr lang="en-US" sz="3600" dirty="0" smtClean="0"/>
              <a:t> but now lost.   ((Failure on the part of the church!))</a:t>
            </a:r>
            <a:endParaRPr lang="en-US" sz="3600" dirty="0"/>
          </a:p>
        </p:txBody>
      </p:sp>
    </p:spTree>
    <p:extLst>
      <p:ext uri="{BB962C8B-B14F-4D97-AF65-F5344CB8AC3E}">
        <p14:creationId xmlns:p14="http://schemas.microsoft.com/office/powerpoint/2010/main" val="2538483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7873" y="0"/>
            <a:ext cx="11765972" cy="6858000"/>
          </a:xfrm>
        </p:spPr>
        <p:txBody>
          <a:bodyPr>
            <a:normAutofit/>
          </a:bodyPr>
          <a:lstStyle/>
          <a:p>
            <a:r>
              <a:rPr lang="en-US" sz="3600" dirty="0" smtClean="0"/>
              <a:t>Did not preach and nor care for its members.</a:t>
            </a:r>
          </a:p>
          <a:p>
            <a:r>
              <a:rPr lang="en-US" sz="3600" dirty="0" smtClean="0"/>
              <a:t>  Cain asked?  Am I my brother’s keeper?  </a:t>
            </a:r>
            <a:r>
              <a:rPr lang="en-US" sz="3600" dirty="0" err="1" smtClean="0"/>
              <a:t>Answer..Yes</a:t>
            </a:r>
            <a:r>
              <a:rPr lang="en-US" sz="3600" dirty="0" smtClean="0"/>
              <a:t>.</a:t>
            </a:r>
          </a:p>
          <a:p>
            <a:r>
              <a:rPr lang="en-US" sz="3600" dirty="0">
                <a:solidFill>
                  <a:srgbClr val="7030A0"/>
                </a:solidFill>
              </a:rPr>
              <a:t> </a:t>
            </a:r>
            <a:r>
              <a:rPr lang="en-US" sz="3600" dirty="0" smtClean="0">
                <a:solidFill>
                  <a:srgbClr val="7030A0"/>
                </a:solidFill>
              </a:rPr>
              <a:t>   Gen. 4:9    </a:t>
            </a:r>
            <a:r>
              <a:rPr lang="en-US" sz="3600" baseline="30000" dirty="0" smtClean="0">
                <a:solidFill>
                  <a:srgbClr val="7030A0"/>
                </a:solidFill>
              </a:rPr>
              <a:t>9</a:t>
            </a:r>
            <a:r>
              <a:rPr lang="en-US" sz="3600" baseline="30000" dirty="0">
                <a:solidFill>
                  <a:srgbClr val="7030A0"/>
                </a:solidFill>
              </a:rPr>
              <a:t> </a:t>
            </a:r>
            <a:r>
              <a:rPr lang="en-US" sz="3600" dirty="0">
                <a:solidFill>
                  <a:srgbClr val="7030A0"/>
                </a:solidFill>
              </a:rPr>
              <a:t>And the </a:t>
            </a:r>
            <a:r>
              <a:rPr lang="en-US" sz="3600" cap="small" dirty="0">
                <a:solidFill>
                  <a:srgbClr val="7030A0"/>
                </a:solidFill>
              </a:rPr>
              <a:t>Lord</a:t>
            </a:r>
            <a:r>
              <a:rPr lang="en-US" sz="3600" dirty="0">
                <a:solidFill>
                  <a:srgbClr val="7030A0"/>
                </a:solidFill>
              </a:rPr>
              <a:t> said unto Cain, </a:t>
            </a:r>
            <a:endParaRPr lang="en-US" sz="3600" dirty="0" smtClean="0">
              <a:solidFill>
                <a:srgbClr val="7030A0"/>
              </a:solidFill>
            </a:endParaRPr>
          </a:p>
          <a:p>
            <a:r>
              <a:rPr lang="en-US" sz="3600" dirty="0">
                <a:solidFill>
                  <a:srgbClr val="7030A0"/>
                </a:solidFill>
              </a:rPr>
              <a:t> </a:t>
            </a:r>
            <a:r>
              <a:rPr lang="en-US" sz="3600" dirty="0" smtClean="0">
                <a:solidFill>
                  <a:srgbClr val="7030A0"/>
                </a:solidFill>
              </a:rPr>
              <a:t>   Where </a:t>
            </a:r>
            <a:r>
              <a:rPr lang="en-US" sz="3600" dirty="0">
                <a:solidFill>
                  <a:srgbClr val="7030A0"/>
                </a:solidFill>
              </a:rPr>
              <a:t>is Abel thy brother? And he said, </a:t>
            </a:r>
            <a:endParaRPr lang="en-US" sz="3600" dirty="0" smtClean="0">
              <a:solidFill>
                <a:srgbClr val="7030A0"/>
              </a:solidFill>
            </a:endParaRPr>
          </a:p>
          <a:p>
            <a:r>
              <a:rPr lang="en-US" sz="3600" dirty="0">
                <a:solidFill>
                  <a:srgbClr val="7030A0"/>
                </a:solidFill>
              </a:rPr>
              <a:t> </a:t>
            </a:r>
            <a:r>
              <a:rPr lang="en-US" sz="3600" dirty="0" smtClean="0">
                <a:solidFill>
                  <a:srgbClr val="7030A0"/>
                </a:solidFill>
              </a:rPr>
              <a:t>      I </a:t>
            </a:r>
            <a:r>
              <a:rPr lang="en-US" sz="3600" dirty="0">
                <a:solidFill>
                  <a:srgbClr val="7030A0"/>
                </a:solidFill>
              </a:rPr>
              <a:t>know not: Am I my brother's keeper?</a:t>
            </a:r>
          </a:p>
          <a:p>
            <a:endParaRPr lang="en-US" sz="3600" dirty="0" smtClean="0"/>
          </a:p>
          <a:p>
            <a:r>
              <a:rPr lang="en-US" sz="3600" dirty="0"/>
              <a:t> </a:t>
            </a:r>
            <a:r>
              <a:rPr lang="en-US" sz="3600" dirty="0" smtClean="0"/>
              <a:t>In the church every one of us has a responsibility to </a:t>
            </a:r>
          </a:p>
          <a:p>
            <a:r>
              <a:rPr lang="en-US" sz="3600" dirty="0"/>
              <a:t> </a:t>
            </a:r>
            <a:r>
              <a:rPr lang="en-US" sz="3600" dirty="0" smtClean="0"/>
              <a:t>  keep our brothers and sisters from falling.  </a:t>
            </a:r>
          </a:p>
          <a:p>
            <a:r>
              <a:rPr lang="en-US" sz="3600" dirty="0"/>
              <a:t> </a:t>
            </a:r>
            <a:r>
              <a:rPr lang="en-US" sz="3600" dirty="0" smtClean="0"/>
              <a:t> The woman was careless…she lost something valuable.</a:t>
            </a:r>
          </a:p>
          <a:p>
            <a:r>
              <a:rPr lang="en-US" sz="3600" dirty="0"/>
              <a:t> </a:t>
            </a:r>
            <a:r>
              <a:rPr lang="en-US" sz="3600" dirty="0" smtClean="0"/>
              <a:t>   But she seeks it out…and finds it.</a:t>
            </a:r>
            <a:endParaRPr lang="en-US" sz="3600" dirty="0"/>
          </a:p>
        </p:txBody>
      </p:sp>
    </p:spTree>
    <p:extLst>
      <p:ext uri="{BB962C8B-B14F-4D97-AF65-F5344CB8AC3E}">
        <p14:creationId xmlns:p14="http://schemas.microsoft.com/office/powerpoint/2010/main" val="3143430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83126"/>
            <a:ext cx="12067309" cy="6774873"/>
          </a:xfrm>
        </p:spPr>
        <p:txBody>
          <a:bodyPr/>
          <a:lstStyle/>
          <a:p>
            <a:r>
              <a:rPr lang="en-US" sz="3600" u="sng" dirty="0" smtClean="0">
                <a:solidFill>
                  <a:schemeClr val="accent6">
                    <a:lumMod val="50000"/>
                  </a:schemeClr>
                </a:solidFill>
              </a:rPr>
              <a:t>The Lost Younger Son…the Prodigal.</a:t>
            </a:r>
          </a:p>
          <a:p>
            <a:r>
              <a:rPr lang="en-US" sz="3600" dirty="0"/>
              <a:t> </a:t>
            </a:r>
            <a:r>
              <a:rPr lang="en-US" sz="3600" dirty="0" smtClean="0"/>
              <a:t>   Luke 15:11-24             </a:t>
            </a:r>
          </a:p>
          <a:p>
            <a:r>
              <a:rPr lang="en-US" sz="3600" dirty="0"/>
              <a:t> </a:t>
            </a:r>
            <a:r>
              <a:rPr lang="en-US" sz="3600" dirty="0" smtClean="0"/>
              <a:t>   This son demonstrates the spirit of </a:t>
            </a:r>
          </a:p>
          <a:p>
            <a:r>
              <a:rPr lang="en-US" sz="3600" dirty="0"/>
              <a:t> </a:t>
            </a:r>
            <a:r>
              <a:rPr lang="en-US" sz="3600" dirty="0" smtClean="0"/>
              <a:t>  independence and rebellion.  </a:t>
            </a:r>
          </a:p>
          <a:p>
            <a:r>
              <a:rPr lang="en-US" sz="3600" dirty="0"/>
              <a:t> </a:t>
            </a:r>
            <a:r>
              <a:rPr lang="en-US" sz="3600" dirty="0" smtClean="0"/>
              <a:t>      He wants to launch out</a:t>
            </a:r>
          </a:p>
          <a:p>
            <a:r>
              <a:rPr lang="en-US" sz="3600" dirty="0"/>
              <a:t> </a:t>
            </a:r>
            <a:r>
              <a:rPr lang="en-US" sz="3600" dirty="0" smtClean="0"/>
              <a:t>  on his own…He sought his own way.</a:t>
            </a:r>
          </a:p>
          <a:p>
            <a:r>
              <a:rPr lang="en-US" sz="3600" dirty="0"/>
              <a:t> </a:t>
            </a:r>
            <a:r>
              <a:rPr lang="en-US" sz="3600" dirty="0" smtClean="0"/>
              <a:t>   He loved money, rebelled against his father</a:t>
            </a:r>
          </a:p>
          <a:p>
            <a:r>
              <a:rPr lang="en-US" sz="3600" dirty="0"/>
              <a:t> </a:t>
            </a:r>
            <a:r>
              <a:rPr lang="en-US" sz="3600" dirty="0" smtClean="0"/>
              <a:t>   and finally left home. </a:t>
            </a:r>
          </a:p>
          <a:p>
            <a:r>
              <a:rPr lang="en-US" dirty="0"/>
              <a:t> </a:t>
            </a:r>
            <a:r>
              <a:rPr lang="en-US" dirty="0" smtClean="0"/>
              <a:t>  </a:t>
            </a:r>
            <a:endParaRPr lang="en-US" dirty="0"/>
          </a:p>
        </p:txBody>
      </p:sp>
    </p:spTree>
    <p:extLst>
      <p:ext uri="{BB962C8B-B14F-4D97-AF65-F5344CB8AC3E}">
        <p14:creationId xmlns:p14="http://schemas.microsoft.com/office/powerpoint/2010/main" val="257539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0"/>
            <a:ext cx="11970327" cy="6858000"/>
          </a:xfrm>
        </p:spPr>
        <p:txBody>
          <a:bodyPr>
            <a:normAutofit/>
          </a:bodyPr>
          <a:lstStyle/>
          <a:p>
            <a:r>
              <a:rPr lang="en-US" sz="3600" dirty="0" smtClean="0"/>
              <a:t>Here is a believer that wants everything that he can</a:t>
            </a:r>
          </a:p>
          <a:p>
            <a:r>
              <a:rPr lang="en-US" sz="3600" dirty="0" smtClean="0"/>
              <a:t>Get from God and his elder brother.  When he gets it,</a:t>
            </a:r>
          </a:p>
          <a:p>
            <a:r>
              <a:rPr lang="en-US" sz="3600" dirty="0"/>
              <a:t> </a:t>
            </a:r>
            <a:r>
              <a:rPr lang="en-US" sz="3600" dirty="0" smtClean="0"/>
              <a:t>  he leaves them!</a:t>
            </a:r>
          </a:p>
          <a:p>
            <a:r>
              <a:rPr lang="en-US" sz="3600" dirty="0" smtClean="0"/>
              <a:t>This picture of a believer doesn’t want discipline or</a:t>
            </a:r>
          </a:p>
          <a:p>
            <a:r>
              <a:rPr lang="en-US" sz="3600" dirty="0" smtClean="0"/>
              <a:t>Having to subject to proper authority.  </a:t>
            </a:r>
          </a:p>
          <a:p>
            <a:r>
              <a:rPr lang="en-US" sz="3600" dirty="0" smtClean="0"/>
              <a:t>He leaves his father, his family, his home, his hometown,</a:t>
            </a:r>
          </a:p>
          <a:p>
            <a:r>
              <a:rPr lang="en-US" sz="3600" dirty="0" smtClean="0"/>
              <a:t>And ends us ‘with the pigs!”  </a:t>
            </a:r>
          </a:p>
          <a:p>
            <a:r>
              <a:rPr lang="en-US" sz="3600" dirty="0"/>
              <a:t> </a:t>
            </a:r>
            <a:r>
              <a:rPr lang="en-US" sz="3600" dirty="0" smtClean="0"/>
              <a:t>  But thank God, he comes to his ‘senses’.  He reasons</a:t>
            </a:r>
          </a:p>
          <a:p>
            <a:r>
              <a:rPr lang="en-US" sz="3600" dirty="0" smtClean="0"/>
              <a:t>With himself….</a:t>
            </a:r>
            <a:endParaRPr lang="en-US" sz="3600" dirty="0"/>
          </a:p>
        </p:txBody>
      </p:sp>
    </p:spTree>
    <p:extLst>
      <p:ext uri="{BB962C8B-B14F-4D97-AF65-F5344CB8AC3E}">
        <p14:creationId xmlns:p14="http://schemas.microsoft.com/office/powerpoint/2010/main" val="2059071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145472"/>
            <a:ext cx="11970328" cy="6712527"/>
          </a:xfrm>
        </p:spPr>
        <p:txBody>
          <a:bodyPr>
            <a:normAutofit/>
          </a:bodyPr>
          <a:lstStyle/>
          <a:p>
            <a:r>
              <a:rPr lang="en-US" sz="4000" b="1" u="sng" dirty="0" smtClean="0">
                <a:solidFill>
                  <a:srgbClr val="7030A0"/>
                </a:solidFill>
              </a:rPr>
              <a:t>Luke 15:25-32  The Lost Elder Son …spirit of comparison and pride.</a:t>
            </a:r>
          </a:p>
          <a:p>
            <a:r>
              <a:rPr lang="en-US" sz="4000" dirty="0" smtClean="0"/>
              <a:t>1.  This man does not look like a backslider.</a:t>
            </a:r>
          </a:p>
          <a:p>
            <a:r>
              <a:rPr lang="en-US" sz="4000" dirty="0" smtClean="0"/>
              <a:t>2.  He is a proud, self-righteous believer who compares</a:t>
            </a:r>
          </a:p>
          <a:p>
            <a:r>
              <a:rPr lang="en-US" sz="4000" dirty="0"/>
              <a:t> </a:t>
            </a:r>
            <a:r>
              <a:rPr lang="en-US" sz="4000" dirty="0" smtClean="0"/>
              <a:t>  himself with others and who feels that he has lived</a:t>
            </a:r>
          </a:p>
          <a:p>
            <a:r>
              <a:rPr lang="en-US" sz="4000" dirty="0"/>
              <a:t> </a:t>
            </a:r>
            <a:r>
              <a:rPr lang="en-US" sz="4000" dirty="0" smtClean="0"/>
              <a:t>  a better life and produced better results .</a:t>
            </a:r>
          </a:p>
        </p:txBody>
      </p:sp>
    </p:spTree>
    <p:extLst>
      <p:ext uri="{BB962C8B-B14F-4D97-AF65-F5344CB8AC3E}">
        <p14:creationId xmlns:p14="http://schemas.microsoft.com/office/powerpoint/2010/main" val="2672440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90343"/>
            <a:ext cx="12119264" cy="6653357"/>
          </a:xfrm>
        </p:spPr>
        <p:txBody>
          <a:bodyPr>
            <a:normAutofit fontScale="40000" lnSpcReduction="20000"/>
          </a:bodyPr>
          <a:lstStyle/>
          <a:p>
            <a:r>
              <a:rPr lang="en-US" sz="8000" baseline="30000" dirty="0" smtClean="0"/>
              <a:t>  Luke 18: 10</a:t>
            </a:r>
            <a:r>
              <a:rPr lang="en-US" sz="8000" baseline="30000" dirty="0"/>
              <a:t> </a:t>
            </a:r>
            <a:r>
              <a:rPr lang="en-US" sz="8000" dirty="0"/>
              <a:t>Two men went up into the temple to pray; the one a Pharisee, and the other a </a:t>
            </a:r>
            <a:r>
              <a:rPr lang="en-US" sz="8000" dirty="0" smtClean="0"/>
              <a:t>publican.</a:t>
            </a:r>
            <a:r>
              <a:rPr lang="en-US" sz="8000" baseline="30000" dirty="0" smtClean="0"/>
              <a:t>11</a:t>
            </a:r>
            <a:r>
              <a:rPr lang="en-US" sz="8000" baseline="30000" dirty="0"/>
              <a:t> </a:t>
            </a:r>
            <a:r>
              <a:rPr lang="en-US" sz="8000" dirty="0"/>
              <a:t>The Pharisee stood and prayed thus with himself, God, I thank thee, that </a:t>
            </a:r>
            <a:r>
              <a:rPr lang="en-US" sz="8000" b="1" u="sng" dirty="0">
                <a:solidFill>
                  <a:srgbClr val="7030A0"/>
                </a:solidFill>
              </a:rPr>
              <a:t>I am not as other men </a:t>
            </a:r>
            <a:r>
              <a:rPr lang="en-US" sz="8000" dirty="0"/>
              <a:t>are, </a:t>
            </a:r>
            <a:r>
              <a:rPr lang="en-US" sz="8000" dirty="0" err="1"/>
              <a:t>extortioners</a:t>
            </a:r>
            <a:r>
              <a:rPr lang="en-US" sz="8000" dirty="0"/>
              <a:t>, unjust, adulterers, or even as this </a:t>
            </a:r>
            <a:r>
              <a:rPr lang="en-US" sz="8000" dirty="0" smtClean="0"/>
              <a:t>publican.</a:t>
            </a:r>
            <a:r>
              <a:rPr lang="en-US" sz="8000" baseline="30000" dirty="0" smtClean="0"/>
              <a:t>12</a:t>
            </a:r>
            <a:r>
              <a:rPr lang="en-US" sz="8000" baseline="30000" dirty="0"/>
              <a:t> </a:t>
            </a:r>
            <a:r>
              <a:rPr lang="en-US" sz="8000" dirty="0"/>
              <a:t>I fast twice in the week, I give tithes of all that I possess.</a:t>
            </a:r>
          </a:p>
          <a:p>
            <a:r>
              <a:rPr lang="en-US" sz="8000" baseline="30000" dirty="0"/>
              <a:t>13 </a:t>
            </a:r>
            <a:r>
              <a:rPr lang="en-US" sz="8000" dirty="0"/>
              <a:t>And the publican, standing afar off, would not lift up so much as his eyes unto heaven, but smote upon his breast, saying, God be merciful to me a </a:t>
            </a:r>
            <a:r>
              <a:rPr lang="en-US" sz="8000" dirty="0" smtClean="0"/>
              <a:t>sinner.</a:t>
            </a:r>
            <a:r>
              <a:rPr lang="en-US" sz="8000" baseline="30000" dirty="0" smtClean="0"/>
              <a:t>14</a:t>
            </a:r>
            <a:r>
              <a:rPr lang="en-US" sz="8000" baseline="30000" dirty="0"/>
              <a:t> </a:t>
            </a:r>
            <a:r>
              <a:rPr lang="en-US" sz="8000" dirty="0"/>
              <a:t>I tell you, this man went down to his house justified rather than the other: for every one that </a:t>
            </a:r>
            <a:r>
              <a:rPr lang="en-US" sz="8000" dirty="0" err="1"/>
              <a:t>exalteth</a:t>
            </a:r>
            <a:r>
              <a:rPr lang="en-US" sz="8000" dirty="0"/>
              <a:t> himself shall be abased; and he that </a:t>
            </a:r>
            <a:r>
              <a:rPr lang="en-US" sz="8000" dirty="0" err="1"/>
              <a:t>humbleth</a:t>
            </a:r>
            <a:r>
              <a:rPr lang="en-US" sz="8000" dirty="0"/>
              <a:t> himself shall be exalted. </a:t>
            </a:r>
          </a:p>
          <a:p>
            <a:r>
              <a:rPr lang="en-US" sz="8000" dirty="0"/>
              <a:t> </a:t>
            </a:r>
            <a:r>
              <a:rPr lang="en-US" sz="8000" dirty="0" smtClean="0"/>
              <a:t>   3.Instead </a:t>
            </a:r>
            <a:r>
              <a:rPr lang="en-US" sz="8000" dirty="0"/>
              <a:t>of humbly acknowledging these blessings as</a:t>
            </a:r>
          </a:p>
          <a:p>
            <a:r>
              <a:rPr lang="en-US" sz="8000" dirty="0" smtClean="0"/>
              <a:t>the </a:t>
            </a:r>
            <a:r>
              <a:rPr lang="en-US" sz="8000" dirty="0"/>
              <a:t>undeserved mercy of God, he becomes proud of</a:t>
            </a:r>
          </a:p>
          <a:p>
            <a:r>
              <a:rPr lang="en-US" sz="8000" dirty="0" smtClean="0"/>
              <a:t>what </a:t>
            </a:r>
            <a:r>
              <a:rPr lang="en-US" sz="8000" dirty="0"/>
              <a:t>he thinks he has accomplished</a:t>
            </a:r>
            <a:r>
              <a:rPr lang="en-US" sz="8000" dirty="0" smtClean="0"/>
              <a:t>.</a:t>
            </a:r>
          </a:p>
          <a:p>
            <a:r>
              <a:rPr lang="en-US" sz="8000" dirty="0"/>
              <a:t> </a:t>
            </a:r>
            <a:r>
              <a:rPr lang="en-US" sz="8000" dirty="0" smtClean="0"/>
              <a:t>       “</a:t>
            </a:r>
            <a:r>
              <a:rPr lang="en-US" sz="8000" dirty="0"/>
              <a:t>I am not as other men are…”</a:t>
            </a:r>
          </a:p>
          <a:p>
            <a:endParaRPr lang="en-US" dirty="0"/>
          </a:p>
        </p:txBody>
      </p:sp>
    </p:spTree>
    <p:extLst>
      <p:ext uri="{BB962C8B-B14F-4D97-AF65-F5344CB8AC3E}">
        <p14:creationId xmlns:p14="http://schemas.microsoft.com/office/powerpoint/2010/main" val="39338231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353" y="90342"/>
            <a:ext cx="11807537" cy="6653357"/>
          </a:xfrm>
        </p:spPr>
        <p:txBody>
          <a:bodyPr>
            <a:normAutofit/>
          </a:bodyPr>
          <a:lstStyle/>
          <a:p>
            <a:r>
              <a:rPr lang="en-US" dirty="0" smtClean="0"/>
              <a:t>Stay in the fellowship of God’s people.   </a:t>
            </a:r>
          </a:p>
          <a:p>
            <a:r>
              <a:rPr lang="en-US" dirty="0"/>
              <a:t> </a:t>
            </a:r>
            <a:r>
              <a:rPr lang="en-US" dirty="0" smtClean="0"/>
              <a:t>   (Heb. 10:25…God knew what He was doing when</a:t>
            </a:r>
          </a:p>
          <a:p>
            <a:r>
              <a:rPr lang="en-US" dirty="0"/>
              <a:t> </a:t>
            </a:r>
            <a:r>
              <a:rPr lang="en-US" dirty="0" smtClean="0"/>
              <a:t>    he told us not to forsake the assembling of the</a:t>
            </a:r>
          </a:p>
          <a:p>
            <a:r>
              <a:rPr lang="en-US" dirty="0"/>
              <a:t> </a:t>
            </a:r>
            <a:r>
              <a:rPr lang="en-US" dirty="0" smtClean="0"/>
              <a:t>    saints!) </a:t>
            </a:r>
          </a:p>
          <a:p>
            <a:r>
              <a:rPr lang="en-US" dirty="0"/>
              <a:t> </a:t>
            </a:r>
            <a:r>
              <a:rPr lang="en-US" dirty="0" smtClean="0"/>
              <a:t>       a)Christians  examine themselves all the time. (2 Cor. 13:5)</a:t>
            </a:r>
          </a:p>
          <a:p>
            <a:r>
              <a:rPr lang="en-US" dirty="0"/>
              <a:t> </a:t>
            </a:r>
            <a:r>
              <a:rPr lang="en-US" dirty="0" smtClean="0"/>
              <a:t>       b)We confess the slightest sinful word or deed (Jas.5:16)</a:t>
            </a:r>
          </a:p>
          <a:p>
            <a:r>
              <a:rPr lang="en-US" dirty="0"/>
              <a:t> </a:t>
            </a:r>
            <a:r>
              <a:rPr lang="en-US" dirty="0" smtClean="0"/>
              <a:t>       c)We repent constantly.  (Acts 17:30-31) </a:t>
            </a:r>
          </a:p>
          <a:p>
            <a:r>
              <a:rPr lang="en-US" dirty="0" smtClean="0"/>
              <a:t>The Lost in Luke 15   did not have this attitude…so they wandered</a:t>
            </a:r>
          </a:p>
          <a:p>
            <a:r>
              <a:rPr lang="en-US" dirty="0" smtClean="0"/>
              <a:t>Away.</a:t>
            </a:r>
            <a:endParaRPr lang="en-US" dirty="0"/>
          </a:p>
        </p:txBody>
      </p:sp>
    </p:spTree>
    <p:extLst>
      <p:ext uri="{BB962C8B-B14F-4D97-AF65-F5344CB8AC3E}">
        <p14:creationId xmlns:p14="http://schemas.microsoft.com/office/powerpoint/2010/main" val="2187694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800" b="1" dirty="0" smtClean="0"/>
              <a:t>We must all remember:</a:t>
            </a:r>
            <a:endParaRPr lang="en-US" sz="4800" b="1" dirty="0"/>
          </a:p>
        </p:txBody>
      </p:sp>
    </p:spTree>
    <p:extLst>
      <p:ext uri="{BB962C8B-B14F-4D97-AF65-F5344CB8AC3E}">
        <p14:creationId xmlns:p14="http://schemas.microsoft.com/office/powerpoint/2010/main" val="439500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090" y="90343"/>
            <a:ext cx="11797146" cy="6663747"/>
          </a:xfrm>
        </p:spPr>
        <p:txBody>
          <a:bodyPr/>
          <a:lstStyle/>
          <a:p>
            <a:r>
              <a:rPr lang="en-US" sz="6000" dirty="0"/>
              <a:t>What will </a:t>
            </a:r>
            <a:r>
              <a:rPr lang="en-US" sz="6000" b="1" i="1" dirty="0">
                <a:solidFill>
                  <a:srgbClr val="FF0000"/>
                </a:solidFill>
                <a:effectLst>
                  <a:outerShdw blurRad="38100" dist="38100" dir="2700000" algn="tl">
                    <a:srgbClr val="000000">
                      <a:alpha val="43137"/>
                    </a:srgbClr>
                  </a:outerShdw>
                </a:effectLst>
              </a:rPr>
              <a:t>YOUR </a:t>
            </a:r>
            <a:r>
              <a:rPr lang="en-US" sz="6000" dirty="0"/>
              <a:t>Permanent </a:t>
            </a:r>
            <a:endParaRPr lang="en-US" sz="6000" dirty="0" smtClean="0"/>
          </a:p>
          <a:p>
            <a:r>
              <a:rPr lang="en-US" sz="6000" dirty="0" smtClean="0"/>
              <a:t>           Address </a:t>
            </a:r>
          </a:p>
          <a:p>
            <a:r>
              <a:rPr lang="en-US" sz="6000" dirty="0" smtClean="0"/>
              <a:t>be </a:t>
            </a:r>
            <a:r>
              <a:rPr lang="en-US" sz="6000" dirty="0"/>
              <a:t>after the Judgement?</a:t>
            </a:r>
          </a:p>
          <a:p>
            <a:endParaRPr lang="en-US" dirty="0"/>
          </a:p>
        </p:txBody>
      </p:sp>
    </p:spTree>
    <p:extLst>
      <p:ext uri="{BB962C8B-B14F-4D97-AF65-F5344CB8AC3E}">
        <p14:creationId xmlns:p14="http://schemas.microsoft.com/office/powerpoint/2010/main" val="9459158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9045" y="121515"/>
            <a:ext cx="11724410" cy="6653357"/>
          </a:xfrm>
        </p:spPr>
        <p:txBody>
          <a:bodyPr>
            <a:normAutofit/>
          </a:bodyPr>
          <a:lstStyle/>
          <a:p>
            <a:r>
              <a:rPr lang="en-US" sz="3600" b="1" u="sng" dirty="0"/>
              <a:t>James 5:19-20  KJV</a:t>
            </a:r>
            <a:endParaRPr lang="en-US" sz="3600" b="1" dirty="0"/>
          </a:p>
          <a:p>
            <a:r>
              <a:rPr lang="en-US" sz="3600" baseline="30000" dirty="0"/>
              <a:t>19 </a:t>
            </a:r>
            <a:r>
              <a:rPr lang="en-US" sz="3600" b="1" u="sng" dirty="0">
                <a:solidFill>
                  <a:srgbClr val="7030A0"/>
                </a:solidFill>
              </a:rPr>
              <a:t>Brethren</a:t>
            </a:r>
            <a:r>
              <a:rPr lang="en-US" sz="3600" dirty="0"/>
              <a:t>, if </a:t>
            </a:r>
            <a:r>
              <a:rPr lang="en-US" sz="3600" u="sng" dirty="0"/>
              <a:t>any of you </a:t>
            </a:r>
            <a:r>
              <a:rPr lang="en-US" sz="3600" dirty="0"/>
              <a:t>do err from the truth, and one convert him;</a:t>
            </a:r>
            <a:r>
              <a:rPr lang="en-US" sz="3600" baseline="30000" dirty="0"/>
              <a:t>20 </a:t>
            </a:r>
            <a:r>
              <a:rPr lang="en-US" sz="3600" dirty="0"/>
              <a:t>Let him know, that he which </a:t>
            </a:r>
            <a:r>
              <a:rPr lang="en-US" sz="3600" dirty="0" err="1"/>
              <a:t>converteth</a:t>
            </a:r>
            <a:r>
              <a:rPr lang="en-US" sz="3600" dirty="0"/>
              <a:t> the sinner from the error of his way shall </a:t>
            </a:r>
            <a:r>
              <a:rPr lang="en-US" sz="3600" b="1" u="sng" dirty="0"/>
              <a:t>save a soul from death</a:t>
            </a:r>
            <a:r>
              <a:rPr lang="en-US" sz="3600" dirty="0"/>
              <a:t>, and shall hide a multitude of sins</a:t>
            </a:r>
            <a:r>
              <a:rPr lang="en-US" sz="3600" dirty="0" smtClean="0"/>
              <a:t>.</a:t>
            </a:r>
          </a:p>
          <a:p>
            <a:endParaRPr lang="en-US" sz="3600" b="1" u="sng" dirty="0"/>
          </a:p>
          <a:p>
            <a:r>
              <a:rPr lang="en-US" sz="3600" b="1" u="sng" dirty="0"/>
              <a:t>Bring Back the Erring One  NKJV</a:t>
            </a:r>
          </a:p>
          <a:p>
            <a:r>
              <a:rPr lang="en-US" sz="3600" baseline="30000" dirty="0"/>
              <a:t>19 </a:t>
            </a:r>
            <a:r>
              <a:rPr lang="en-US" sz="3600" dirty="0"/>
              <a:t>Brethren, if anyone among you wanders from the truth, and someone turns him back, </a:t>
            </a:r>
            <a:r>
              <a:rPr lang="en-US" sz="3600" baseline="30000" dirty="0"/>
              <a:t>20 </a:t>
            </a:r>
            <a:r>
              <a:rPr lang="en-US" sz="3600" dirty="0"/>
              <a:t>let him know that he who turns a sinner from the error of his way will save a soul</a:t>
            </a:r>
            <a:r>
              <a:rPr lang="en-US" sz="3600" baseline="30000" dirty="0"/>
              <a:t>[</a:t>
            </a:r>
            <a:r>
              <a:rPr lang="en-US" sz="3600" u="sng" baseline="30000" dirty="0">
                <a:hlinkClick r:id="rId2" tooltip="See footnote a"/>
              </a:rPr>
              <a:t>a</a:t>
            </a:r>
            <a:r>
              <a:rPr lang="en-US" sz="3600" baseline="30000" dirty="0"/>
              <a:t>]</a:t>
            </a:r>
            <a:r>
              <a:rPr lang="en-US" sz="3600" dirty="0"/>
              <a:t> from death and cover a multitude of sins</a:t>
            </a:r>
            <a:r>
              <a:rPr lang="en-US" sz="3600" dirty="0" smtClean="0"/>
              <a: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1134146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72736"/>
            <a:ext cx="11270673" cy="6104227"/>
          </a:xfrm>
        </p:spPr>
        <p:txBody>
          <a:bodyPr>
            <a:normAutofit fontScale="92500" lnSpcReduction="20000"/>
          </a:bodyPr>
          <a:lstStyle/>
          <a:p>
            <a:r>
              <a:rPr lang="en-US" sz="3900" b="1" u="sng" dirty="0"/>
              <a:t>James 5:19-20The Message (MSG)</a:t>
            </a:r>
          </a:p>
          <a:p>
            <a:r>
              <a:rPr lang="en-US" sz="3900" baseline="30000" dirty="0"/>
              <a:t>19-20 </a:t>
            </a:r>
            <a:r>
              <a:rPr lang="en-US" sz="3900" dirty="0"/>
              <a:t>My dear friends, if you know people who have wandered off from God’s truth, don’t write them off. Go after them. Get them back and you will have rescued precious lives from destruction and prevented an epidemic of wandering away from God</a:t>
            </a:r>
            <a:r>
              <a:rPr lang="en-US" sz="3900" dirty="0" smtClean="0"/>
              <a:t>.</a:t>
            </a:r>
          </a:p>
          <a:p>
            <a:endParaRPr lang="en-US" sz="3900" b="1" dirty="0"/>
          </a:p>
          <a:p>
            <a:r>
              <a:rPr lang="en-US" sz="3900" b="1" dirty="0" smtClean="0"/>
              <a:t>James </a:t>
            </a:r>
            <a:r>
              <a:rPr lang="en-US" sz="3900" b="1" dirty="0"/>
              <a:t>5:19-20 (NIV</a:t>
            </a:r>
            <a:r>
              <a:rPr lang="en-US" sz="3900" b="1" dirty="0" smtClean="0"/>
              <a:t>)</a:t>
            </a:r>
          </a:p>
          <a:p>
            <a:r>
              <a:rPr lang="en-US" sz="3900" baseline="30000" dirty="0" smtClean="0"/>
              <a:t>19</a:t>
            </a:r>
            <a:r>
              <a:rPr lang="en-US" sz="3900" baseline="30000" dirty="0"/>
              <a:t> </a:t>
            </a:r>
            <a:r>
              <a:rPr lang="en-US" sz="3900" dirty="0"/>
              <a:t>My brothers and sisters, if one of you should wander from the truth and someone should bring that person back, </a:t>
            </a:r>
            <a:r>
              <a:rPr lang="en-US" sz="3900" baseline="30000" dirty="0"/>
              <a:t>20 </a:t>
            </a:r>
            <a:r>
              <a:rPr lang="en-US" sz="3900" dirty="0"/>
              <a:t>remember this: Whoever turns a sinner from the error of their way will save them from death and cover over a multitude of sins.</a:t>
            </a:r>
          </a:p>
          <a:p>
            <a:endParaRPr lang="en-US" dirty="0"/>
          </a:p>
          <a:p>
            <a:endParaRPr lang="en-US" dirty="0"/>
          </a:p>
        </p:txBody>
      </p:sp>
    </p:spTree>
    <p:extLst>
      <p:ext uri="{BB962C8B-B14F-4D97-AF65-F5344CB8AC3E}">
        <p14:creationId xmlns:p14="http://schemas.microsoft.com/office/powerpoint/2010/main" val="10457148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5" y="0"/>
            <a:ext cx="12032673" cy="6858000"/>
          </a:xfrm>
        </p:spPr>
        <p:txBody>
          <a:bodyPr>
            <a:normAutofit fontScale="92500" lnSpcReduction="20000"/>
          </a:bodyPr>
          <a:lstStyle/>
          <a:p>
            <a:endParaRPr lang="en-US" sz="3900" dirty="0"/>
          </a:p>
          <a:p>
            <a:r>
              <a:rPr lang="en-US" sz="3900" b="1" dirty="0"/>
              <a:t>James 5:19-20American Standard Version (ASV)</a:t>
            </a:r>
            <a:endParaRPr lang="en-US" sz="3900" dirty="0"/>
          </a:p>
          <a:p>
            <a:r>
              <a:rPr lang="en-US" sz="3900" baseline="30000" dirty="0"/>
              <a:t>19 </a:t>
            </a:r>
            <a:r>
              <a:rPr lang="en-US" sz="3900" dirty="0"/>
              <a:t>My brethren, if any among you err from the truth, and one convert him; </a:t>
            </a:r>
            <a:r>
              <a:rPr lang="en-US" sz="3900" baseline="30000" dirty="0"/>
              <a:t>20 [</a:t>
            </a:r>
            <a:r>
              <a:rPr lang="en-US" sz="3900" u="sng" baseline="30000" dirty="0">
                <a:hlinkClick r:id="rId2" tooltip="See footnote a"/>
              </a:rPr>
              <a:t>a</a:t>
            </a:r>
            <a:r>
              <a:rPr lang="en-US" sz="3900" baseline="30000" dirty="0"/>
              <a:t>]</a:t>
            </a:r>
            <a:r>
              <a:rPr lang="en-US" sz="3900" dirty="0"/>
              <a:t>let him know, that he who </a:t>
            </a:r>
            <a:r>
              <a:rPr lang="en-US" sz="3900" dirty="0" err="1"/>
              <a:t>converteth</a:t>
            </a:r>
            <a:r>
              <a:rPr lang="en-US" sz="3900" dirty="0"/>
              <a:t> a sinner from the error of his way shall save a soul from death, and shall cover a multitude of sins</a:t>
            </a:r>
            <a:r>
              <a:rPr lang="en-US" sz="3900" dirty="0" smtClean="0"/>
              <a:t>.</a:t>
            </a:r>
          </a:p>
          <a:p>
            <a:endParaRPr lang="en-US" sz="3900" dirty="0"/>
          </a:p>
          <a:p>
            <a:r>
              <a:rPr lang="en-US" sz="3900" b="1" dirty="0"/>
              <a:t>James 5:19-20Living Bible (TLB)</a:t>
            </a:r>
            <a:endParaRPr lang="en-US" sz="3900" dirty="0"/>
          </a:p>
          <a:p>
            <a:r>
              <a:rPr lang="en-US" sz="3900" baseline="30000" dirty="0"/>
              <a:t>19 </a:t>
            </a:r>
            <a:r>
              <a:rPr lang="en-US" sz="3900" dirty="0"/>
              <a:t>Dear brothers, if anyone has slipped away from God and no longer trusts the Lord and someone helps him understand the Truth again, </a:t>
            </a:r>
            <a:r>
              <a:rPr lang="en-US" sz="3900" baseline="30000" dirty="0"/>
              <a:t>20 </a:t>
            </a:r>
            <a:r>
              <a:rPr lang="en-US" sz="3900" dirty="0"/>
              <a:t>that person who brings him back to God will have saved a wandering soul from death, bringing about the forgiveness of his many sins.</a:t>
            </a:r>
          </a:p>
          <a:p>
            <a:r>
              <a:rPr lang="en-US" sz="3900" dirty="0" smtClean="0"/>
              <a:t>                                                                   Sincerely</a:t>
            </a:r>
            <a:r>
              <a:rPr lang="en-US" sz="3900" dirty="0"/>
              <a:t>, James</a:t>
            </a:r>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32312391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err="1" smtClean="0">
                <a:solidFill>
                  <a:srgbClr val="FF0000"/>
                </a:solidFill>
              </a:rPr>
              <a:t>Backslidder</a:t>
            </a:r>
            <a:endParaRPr lang="en-US" sz="6000" b="1" dirty="0">
              <a:solidFill>
                <a:srgbClr val="FF0000"/>
              </a:solidFill>
            </a:endParaRPr>
          </a:p>
        </p:txBody>
      </p:sp>
      <p:sp>
        <p:nvSpPr>
          <p:cNvPr id="3" name="Content Placeholder 2"/>
          <p:cNvSpPr>
            <a:spLocks noGrp="1"/>
          </p:cNvSpPr>
          <p:nvPr>
            <p:ph idx="1"/>
          </p:nvPr>
        </p:nvSpPr>
        <p:spPr/>
        <p:txBody>
          <a:bodyPr/>
          <a:lstStyle/>
          <a:p>
            <a:r>
              <a:rPr lang="en-US" sz="3600" dirty="0"/>
              <a:t>verb (used without object), backslid, backslid or backslidden, backsliding. 1. to relapse into bad habits, sinful behavior, or undesirable activities</a:t>
            </a:r>
            <a:r>
              <a:rPr lang="en-US" sz="3600" dirty="0" smtClean="0"/>
              <a:t>.</a:t>
            </a:r>
          </a:p>
          <a:p>
            <a:endParaRPr lang="en-US" dirty="0"/>
          </a:p>
          <a:p>
            <a:endParaRPr lang="en-US" dirty="0"/>
          </a:p>
          <a:p>
            <a:endParaRPr lang="en-US" dirty="0"/>
          </a:p>
        </p:txBody>
      </p:sp>
    </p:spTree>
    <p:extLst>
      <p:ext uri="{BB962C8B-B14F-4D97-AF65-F5344CB8AC3E}">
        <p14:creationId xmlns:p14="http://schemas.microsoft.com/office/powerpoint/2010/main" val="6340752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3910"/>
            <a:ext cx="11980718" cy="6176963"/>
          </a:xfrm>
        </p:spPr>
        <p:txBody>
          <a:bodyPr/>
          <a:lstStyle/>
          <a:p>
            <a:r>
              <a:rPr lang="en-US" sz="5400" b="1" dirty="0" smtClean="0"/>
              <a:t>Moving:    New addresses</a:t>
            </a:r>
          </a:p>
          <a:p>
            <a:r>
              <a:rPr lang="en-US" sz="4000" b="1" dirty="0"/>
              <a:t> </a:t>
            </a:r>
            <a:r>
              <a:rPr lang="en-US" sz="4000" b="1" dirty="0" smtClean="0"/>
              <a:t> 919 Marengo Lane, Nashville, Tn.</a:t>
            </a:r>
          </a:p>
          <a:p>
            <a:r>
              <a:rPr lang="en-US" sz="4000" b="1" dirty="0"/>
              <a:t> </a:t>
            </a:r>
            <a:r>
              <a:rPr lang="en-US" sz="4000" b="1" dirty="0" smtClean="0"/>
              <a:t>   4701 Belmont Park Terrace</a:t>
            </a:r>
          </a:p>
          <a:p>
            <a:r>
              <a:rPr lang="en-US" sz="4000" b="1" dirty="0"/>
              <a:t> </a:t>
            </a:r>
            <a:r>
              <a:rPr lang="en-US" sz="4000" b="1" dirty="0" smtClean="0"/>
              <a:t> 7805 Shadow Bend Drive, Huntsville</a:t>
            </a:r>
          </a:p>
          <a:p>
            <a:r>
              <a:rPr lang="en-US" sz="4000" b="1" dirty="0"/>
              <a:t> </a:t>
            </a:r>
            <a:r>
              <a:rPr lang="en-US" sz="4000" b="1" dirty="0" smtClean="0"/>
              <a:t> 1021 Old Monrovia Road, Huntsville</a:t>
            </a:r>
          </a:p>
          <a:p>
            <a:r>
              <a:rPr lang="en-US" sz="4000" b="1" dirty="0"/>
              <a:t> </a:t>
            </a:r>
            <a:r>
              <a:rPr lang="en-US" sz="4000" b="1" dirty="0" smtClean="0"/>
              <a:t> 27450 Highway 72, Athens, Al.  </a:t>
            </a:r>
          </a:p>
          <a:p>
            <a:endParaRPr lang="en-US" dirty="0"/>
          </a:p>
          <a:p>
            <a:endParaRPr lang="en-US" dirty="0" smtClean="0"/>
          </a:p>
          <a:p>
            <a:r>
              <a:rPr lang="en-US" dirty="0"/>
              <a:t> </a:t>
            </a:r>
            <a:r>
              <a:rPr lang="en-US" dirty="0" smtClean="0"/>
              <a:t>  </a:t>
            </a:r>
            <a:endParaRPr lang="en-US" dirty="0"/>
          </a:p>
        </p:txBody>
      </p:sp>
    </p:spTree>
    <p:extLst>
      <p:ext uri="{BB962C8B-B14F-4D97-AF65-F5344CB8AC3E}">
        <p14:creationId xmlns:p14="http://schemas.microsoft.com/office/powerpoint/2010/main" val="13263405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090" y="90343"/>
            <a:ext cx="11797146" cy="6663747"/>
          </a:xfrm>
        </p:spPr>
        <p:txBody>
          <a:bodyPr/>
          <a:lstStyle/>
          <a:p>
            <a:r>
              <a:rPr lang="en-US" sz="6000" dirty="0"/>
              <a:t>What will </a:t>
            </a:r>
            <a:r>
              <a:rPr lang="en-US" sz="6000" b="1" i="1" dirty="0">
                <a:solidFill>
                  <a:srgbClr val="FF0000"/>
                </a:solidFill>
                <a:effectLst>
                  <a:outerShdw blurRad="38100" dist="38100" dir="2700000" algn="tl">
                    <a:srgbClr val="000000">
                      <a:alpha val="43137"/>
                    </a:srgbClr>
                  </a:outerShdw>
                </a:effectLst>
              </a:rPr>
              <a:t>YOUR </a:t>
            </a:r>
            <a:r>
              <a:rPr lang="en-US" sz="6000" dirty="0"/>
              <a:t>Permanent </a:t>
            </a:r>
            <a:endParaRPr lang="en-US" sz="6000" dirty="0" smtClean="0"/>
          </a:p>
          <a:p>
            <a:r>
              <a:rPr lang="en-US" sz="6000" dirty="0" smtClean="0"/>
              <a:t>           Address </a:t>
            </a:r>
          </a:p>
          <a:p>
            <a:r>
              <a:rPr lang="en-US" sz="6000" dirty="0" smtClean="0"/>
              <a:t>be </a:t>
            </a:r>
            <a:r>
              <a:rPr lang="en-US" sz="6000" dirty="0"/>
              <a:t>after the Judgement?</a:t>
            </a:r>
          </a:p>
          <a:p>
            <a:endParaRPr lang="en-US" dirty="0"/>
          </a:p>
        </p:txBody>
      </p:sp>
    </p:spTree>
    <p:extLst>
      <p:ext uri="{BB962C8B-B14F-4D97-AF65-F5344CB8AC3E}">
        <p14:creationId xmlns:p14="http://schemas.microsoft.com/office/powerpoint/2010/main" val="38943687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72736"/>
            <a:ext cx="12098482" cy="6650182"/>
          </a:xfrm>
        </p:spPr>
        <p:txBody>
          <a:bodyPr>
            <a:normAutofit lnSpcReduction="10000"/>
          </a:bodyPr>
          <a:lstStyle/>
          <a:p>
            <a:endParaRPr lang="en-US" dirty="0"/>
          </a:p>
          <a:p>
            <a:r>
              <a:rPr lang="en-US" sz="8600" b="1" u="sng" dirty="0" smtClean="0">
                <a:solidFill>
                  <a:srgbClr val="FF0000"/>
                </a:solidFill>
              </a:rPr>
              <a:t>Heaven</a:t>
            </a:r>
            <a:r>
              <a:rPr lang="en-US" sz="3500" dirty="0" smtClean="0"/>
              <a:t>  </a:t>
            </a:r>
            <a:r>
              <a:rPr lang="en-US" sz="3500" b="1" u="sng" dirty="0" smtClean="0"/>
              <a:t>(Few</a:t>
            </a:r>
            <a:r>
              <a:rPr lang="en-US" sz="3500" dirty="0" smtClean="0"/>
              <a:t>)                                 </a:t>
            </a:r>
            <a:r>
              <a:rPr lang="en-US" sz="8600" u="sng" dirty="0" smtClean="0"/>
              <a:t>Hell </a:t>
            </a:r>
            <a:r>
              <a:rPr lang="en-US" sz="3000" u="sng" dirty="0" smtClean="0"/>
              <a:t>(MANY)</a:t>
            </a:r>
          </a:p>
          <a:p>
            <a:r>
              <a:rPr lang="en-US" sz="3500" dirty="0" smtClean="0"/>
              <a:t>Matt. 7:13-14</a:t>
            </a:r>
            <a:r>
              <a:rPr lang="en-US" sz="3500" b="1" dirty="0"/>
              <a:t>(</a:t>
            </a:r>
            <a:r>
              <a:rPr lang="en-US" sz="3500" b="1" dirty="0" smtClean="0"/>
              <a:t>Living Bible (TLB)</a:t>
            </a:r>
          </a:p>
          <a:p>
            <a:r>
              <a:rPr lang="en-US" sz="3500" baseline="30000" dirty="0" smtClean="0"/>
              <a:t>13 </a:t>
            </a:r>
            <a:r>
              <a:rPr lang="en-US" sz="3500" dirty="0" smtClean="0"/>
              <a:t>“Heaven can be entered only through the narrow gate! The highway to hell</a:t>
            </a:r>
            <a:r>
              <a:rPr lang="en-US" sz="3500" baseline="30000" dirty="0" smtClean="0"/>
              <a:t>[</a:t>
            </a:r>
            <a:r>
              <a:rPr lang="en-US" sz="3500" baseline="30000" dirty="0" smtClean="0">
                <a:hlinkClick r:id="rId2" tooltip="See footnote a"/>
              </a:rPr>
              <a:t>a</a:t>
            </a:r>
            <a:r>
              <a:rPr lang="en-US" sz="3500" baseline="30000" dirty="0" smtClean="0"/>
              <a:t>]</a:t>
            </a:r>
            <a:r>
              <a:rPr lang="en-US" sz="3500" dirty="0" smtClean="0"/>
              <a:t> is broad, and its gate is wide enough for all the multitudes who choose its easy way. </a:t>
            </a:r>
            <a:r>
              <a:rPr lang="en-US" sz="3500" baseline="30000" dirty="0" smtClean="0"/>
              <a:t>14 </a:t>
            </a:r>
            <a:r>
              <a:rPr lang="en-US" sz="3500" dirty="0" smtClean="0"/>
              <a:t>But the Gateway to Life is small, and the road is narrow, and only a few ever find it.</a:t>
            </a:r>
          </a:p>
          <a:p>
            <a:r>
              <a:rPr lang="en-US" sz="3500" dirty="0" smtClean="0"/>
              <a:t>Matt. 7:13-14  “</a:t>
            </a:r>
            <a:r>
              <a:rPr lang="en-US" sz="3500" b="1" dirty="0" smtClean="0"/>
              <a:t>Matthew 7:13-14</a:t>
            </a:r>
            <a:r>
              <a:rPr lang="en-US" sz="3500" baseline="30000" dirty="0" smtClean="0"/>
              <a:t>13 </a:t>
            </a:r>
            <a:r>
              <a:rPr lang="en-US" sz="3500" dirty="0" smtClean="0"/>
              <a:t>Enter ye in at the strait gate: for wide is the gate, and broad is the way, that </a:t>
            </a:r>
            <a:r>
              <a:rPr lang="en-US" sz="3500" dirty="0" err="1" smtClean="0"/>
              <a:t>leadeth</a:t>
            </a:r>
            <a:r>
              <a:rPr lang="en-US" sz="3500" dirty="0" smtClean="0"/>
              <a:t> to destruction, and many there be which go in thereat:</a:t>
            </a:r>
            <a:r>
              <a:rPr lang="en-US" sz="3500" baseline="30000" dirty="0" smtClean="0"/>
              <a:t>14 </a:t>
            </a:r>
            <a:r>
              <a:rPr lang="en-US" sz="3500" dirty="0" smtClean="0"/>
              <a:t>Because strait is the gate, and narrow is the way, which </a:t>
            </a:r>
            <a:r>
              <a:rPr lang="en-US" sz="3500" dirty="0" err="1" smtClean="0"/>
              <a:t>leadeth</a:t>
            </a:r>
            <a:r>
              <a:rPr lang="en-US" sz="3500" dirty="0" smtClean="0"/>
              <a:t> unto life, and few there be that find it.</a:t>
            </a:r>
          </a:p>
          <a:p>
            <a:endParaRPr lang="en-US" dirty="0" smtClean="0"/>
          </a:p>
          <a:p>
            <a:endParaRPr lang="en-US" dirty="0"/>
          </a:p>
          <a:p>
            <a:endParaRPr lang="en-US" dirty="0" smtClean="0"/>
          </a:p>
          <a:p>
            <a:endParaRPr lang="en-US" dirty="0"/>
          </a:p>
          <a:p>
            <a:endParaRPr lang="en-US" dirty="0"/>
          </a:p>
          <a:p>
            <a:endParaRPr lang="en-US" dirty="0" smtClean="0"/>
          </a:p>
          <a:p>
            <a:endParaRPr lang="en-US" dirty="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40710215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6" y="103909"/>
            <a:ext cx="11856028" cy="6629400"/>
          </a:xfrm>
        </p:spPr>
        <p:txBody>
          <a:bodyPr/>
          <a:lstStyle/>
          <a:p>
            <a:r>
              <a:rPr lang="en-US" dirty="0" smtClean="0"/>
              <a:t>   </a:t>
            </a:r>
            <a:endParaRPr lang="en-US" dirty="0"/>
          </a:p>
        </p:txBody>
      </p:sp>
    </p:spTree>
    <p:extLst>
      <p:ext uri="{BB962C8B-B14F-4D97-AF65-F5344CB8AC3E}">
        <p14:creationId xmlns:p14="http://schemas.microsoft.com/office/powerpoint/2010/main" val="29670845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72736"/>
            <a:ext cx="11991109" cy="6681355"/>
          </a:xfrm>
        </p:spPr>
        <p:txBody>
          <a:bodyPr>
            <a:normAutofit/>
          </a:bodyPr>
          <a:lstStyle/>
          <a:p>
            <a:pPr marL="0" indent="0">
              <a:buNone/>
            </a:pPr>
            <a:r>
              <a:rPr lang="en-US" sz="3600" dirty="0"/>
              <a:t> </a:t>
            </a:r>
            <a:r>
              <a:rPr lang="en-US" sz="3600" dirty="0" smtClean="0"/>
              <a:t>1.  From Saved to Lost  Lk. 9:62</a:t>
            </a:r>
          </a:p>
          <a:p>
            <a:pPr marL="0" indent="0">
              <a:buNone/>
            </a:pPr>
            <a:r>
              <a:rPr lang="en-US" sz="3600" dirty="0"/>
              <a:t> </a:t>
            </a:r>
            <a:r>
              <a:rPr lang="en-US" sz="3600" dirty="0" smtClean="0"/>
              <a:t>2.  From In the fold to out of the fold of safety.   A Lost Sheep …</a:t>
            </a:r>
          </a:p>
          <a:p>
            <a:pPr marL="0" indent="0">
              <a:buNone/>
            </a:pPr>
            <a:r>
              <a:rPr lang="en-US" sz="3600" dirty="0"/>
              <a:t> </a:t>
            </a:r>
            <a:r>
              <a:rPr lang="en-US" sz="3600" dirty="0" smtClean="0"/>
              <a:t>3.  From being washed , to returning to wallowing in the mire</a:t>
            </a:r>
          </a:p>
          <a:p>
            <a:pPr marL="0" indent="0">
              <a:buNone/>
            </a:pPr>
            <a:r>
              <a:rPr lang="en-US" sz="3600" dirty="0"/>
              <a:t> </a:t>
            </a:r>
            <a:r>
              <a:rPr lang="en-US" sz="3600" dirty="0" smtClean="0"/>
              <a:t>4.  From being “in” the Lord to being “out” of the Lord.</a:t>
            </a:r>
          </a:p>
          <a:p>
            <a:pPr marL="0" indent="0">
              <a:buNone/>
            </a:pPr>
            <a:r>
              <a:rPr lang="en-US" sz="3600" dirty="0"/>
              <a:t> </a:t>
            </a:r>
            <a:r>
              <a:rPr lang="en-US" sz="3600" dirty="0" smtClean="0"/>
              <a:t>5.  From Sheep of the Lord, </a:t>
            </a:r>
            <a:r>
              <a:rPr lang="en-US" sz="3600" dirty="0" smtClean="0"/>
              <a:t>to devil’s servants </a:t>
            </a:r>
            <a:endParaRPr lang="en-US" sz="3600" dirty="0" smtClean="0"/>
          </a:p>
          <a:p>
            <a:pPr marL="0" indent="0">
              <a:buNone/>
            </a:pPr>
            <a:r>
              <a:rPr lang="en-US" sz="3600" dirty="0"/>
              <a:t> </a:t>
            </a:r>
            <a:r>
              <a:rPr lang="en-US" sz="3600" dirty="0" smtClean="0"/>
              <a:t>6.  From being in the ‘house of the Lord’ to serving </a:t>
            </a:r>
            <a:r>
              <a:rPr lang="en-US" sz="3600" dirty="0" smtClean="0"/>
              <a:t> </a:t>
            </a:r>
            <a:r>
              <a:rPr lang="en-US" sz="3600" dirty="0" smtClean="0"/>
              <a:t>Satan.</a:t>
            </a:r>
          </a:p>
          <a:p>
            <a:pPr marL="0" indent="0">
              <a:buNone/>
            </a:pPr>
            <a:r>
              <a:rPr lang="en-US" sz="3600" dirty="0"/>
              <a:t> </a:t>
            </a:r>
            <a:r>
              <a:rPr lang="en-US" sz="3600" dirty="0" smtClean="0"/>
              <a:t>7.  From Safety to Fallen</a:t>
            </a:r>
          </a:p>
          <a:p>
            <a:pPr marL="0" indent="0">
              <a:buNone/>
            </a:pPr>
            <a:r>
              <a:rPr lang="en-US" sz="3600" dirty="0"/>
              <a:t> </a:t>
            </a:r>
            <a:r>
              <a:rPr lang="en-US" sz="3600" dirty="0" smtClean="0"/>
              <a:t>8.  Moved:    From Tasting the good word of God, to experiencing </a:t>
            </a:r>
            <a:r>
              <a:rPr lang="en-US" sz="3600" dirty="0" smtClean="0"/>
              <a:t> pain and frustration!</a:t>
            </a:r>
            <a:endParaRPr lang="en-US" sz="3600" dirty="0"/>
          </a:p>
        </p:txBody>
      </p:sp>
    </p:spTree>
    <p:extLst>
      <p:ext uri="{BB962C8B-B14F-4D97-AF65-F5344CB8AC3E}">
        <p14:creationId xmlns:p14="http://schemas.microsoft.com/office/powerpoint/2010/main" val="22280683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2736" y="100300"/>
            <a:ext cx="12264736" cy="6757699"/>
          </a:xfrm>
        </p:spPr>
        <p:txBody>
          <a:bodyPr>
            <a:noAutofit/>
          </a:bodyPr>
          <a:lstStyle/>
          <a:p>
            <a:endParaRPr lang="en-US" sz="4000" dirty="0" smtClean="0"/>
          </a:p>
          <a:p>
            <a:r>
              <a:rPr lang="en-US" sz="4000" u="sng" dirty="0" smtClean="0">
                <a:solidFill>
                  <a:srgbClr val="FF0000"/>
                </a:solidFill>
              </a:rPr>
              <a:t>Departed:</a:t>
            </a:r>
            <a:endParaRPr lang="en-US" sz="4000" u="sng" dirty="0">
              <a:solidFill>
                <a:srgbClr val="FF0000"/>
              </a:solidFill>
            </a:endParaRPr>
          </a:p>
          <a:p>
            <a:r>
              <a:rPr lang="en-US" sz="4000" dirty="0" smtClean="0"/>
              <a:t>Departed:   from family ties…left husband/wife</a:t>
            </a:r>
          </a:p>
          <a:p>
            <a:r>
              <a:rPr lang="en-US" sz="4000" dirty="0"/>
              <a:t> </a:t>
            </a:r>
            <a:r>
              <a:rPr lang="en-US" sz="4000" dirty="0" smtClean="0"/>
              <a:t> divorce, desertion</a:t>
            </a:r>
          </a:p>
          <a:p>
            <a:r>
              <a:rPr lang="en-US" sz="4000" dirty="0" smtClean="0"/>
              <a:t>Departed:  from the </a:t>
            </a:r>
            <a:r>
              <a:rPr lang="en-US" sz="4000" dirty="0" err="1" smtClean="0"/>
              <a:t>USA..left</a:t>
            </a:r>
            <a:r>
              <a:rPr lang="en-US" sz="4000" dirty="0" smtClean="0"/>
              <a:t> our </a:t>
            </a:r>
            <a:r>
              <a:rPr lang="en-US" sz="4000" dirty="0" err="1" smtClean="0"/>
              <a:t>country..joined</a:t>
            </a:r>
            <a:r>
              <a:rPr lang="en-US" sz="4000" dirty="0" smtClean="0"/>
              <a:t> Isis, etc.</a:t>
            </a:r>
          </a:p>
          <a:p>
            <a:r>
              <a:rPr lang="en-US" sz="4000" dirty="0" smtClean="0"/>
              <a:t>Departed:  from a good </a:t>
            </a:r>
            <a:r>
              <a:rPr lang="en-US" sz="4000" dirty="0" err="1" smtClean="0"/>
              <a:t>job..no</a:t>
            </a:r>
            <a:r>
              <a:rPr lang="en-US" sz="4000" dirty="0" smtClean="0"/>
              <a:t>  longer want to work</a:t>
            </a:r>
          </a:p>
          <a:p>
            <a:r>
              <a:rPr lang="en-US" sz="4000" dirty="0" smtClean="0"/>
              <a:t>Departed: from our town to live in another </a:t>
            </a:r>
            <a:r>
              <a:rPr lang="en-US" sz="4000" dirty="0" err="1" smtClean="0"/>
              <a:t>city..Left</a:t>
            </a:r>
            <a:r>
              <a:rPr lang="en-US" sz="4000" dirty="0" smtClean="0"/>
              <a:t> Athens for Los Angeles </a:t>
            </a:r>
          </a:p>
          <a:p>
            <a:r>
              <a:rPr lang="en-US" sz="4000" dirty="0" smtClean="0"/>
              <a:t>Departed:  from the Lord… and now serves Satan!</a:t>
            </a:r>
          </a:p>
          <a:p>
            <a:r>
              <a:rPr lang="en-US" sz="4000" dirty="0" smtClean="0"/>
              <a:t>Departed:  have died and gone into eternity!</a:t>
            </a:r>
            <a:endParaRPr lang="en-US" sz="4000" dirty="0"/>
          </a:p>
        </p:txBody>
      </p:sp>
    </p:spTree>
    <p:extLst>
      <p:ext uri="{BB962C8B-B14F-4D97-AF65-F5344CB8AC3E}">
        <p14:creationId xmlns:p14="http://schemas.microsoft.com/office/powerpoint/2010/main" val="3901236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121515"/>
            <a:ext cx="11876809" cy="6591011"/>
          </a:xfrm>
        </p:spPr>
        <p:txBody>
          <a:bodyPr/>
          <a:lstStyle/>
          <a:p>
            <a:r>
              <a:rPr lang="en-US" sz="3600" b="1" u="sng" dirty="0"/>
              <a:t>James 5:19-20  KJV</a:t>
            </a:r>
            <a:endParaRPr lang="en-US" sz="3600" b="1" dirty="0"/>
          </a:p>
          <a:p>
            <a:r>
              <a:rPr lang="en-US" sz="3600" baseline="30000" dirty="0"/>
              <a:t>19 </a:t>
            </a:r>
            <a:r>
              <a:rPr lang="en-US" sz="3600" dirty="0"/>
              <a:t>Brethren, if any of you do err from the truth, and one convert him;</a:t>
            </a:r>
            <a:r>
              <a:rPr lang="en-US" sz="3600" baseline="30000" dirty="0"/>
              <a:t>20 </a:t>
            </a:r>
            <a:r>
              <a:rPr lang="en-US" sz="3600" dirty="0"/>
              <a:t>Let him know, that he which </a:t>
            </a:r>
            <a:r>
              <a:rPr lang="en-US" sz="3600" dirty="0" err="1"/>
              <a:t>converteth</a:t>
            </a:r>
            <a:r>
              <a:rPr lang="en-US" sz="3600" dirty="0"/>
              <a:t> the sinner from the error of his way shall </a:t>
            </a:r>
            <a:r>
              <a:rPr lang="en-US" sz="3600" b="1" u="sng" dirty="0"/>
              <a:t>save a soul from death</a:t>
            </a:r>
            <a:r>
              <a:rPr lang="en-US" sz="3600" dirty="0"/>
              <a:t>, and shall hide a multitude of sins.</a:t>
            </a:r>
          </a:p>
          <a:p>
            <a:endParaRPr lang="en-US" dirty="0"/>
          </a:p>
        </p:txBody>
      </p:sp>
    </p:spTree>
    <p:extLst>
      <p:ext uri="{BB962C8B-B14F-4D97-AF65-F5344CB8AC3E}">
        <p14:creationId xmlns:p14="http://schemas.microsoft.com/office/powerpoint/2010/main" val="26743541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8" y="173469"/>
            <a:ext cx="11890665" cy="6601403"/>
          </a:xfrm>
        </p:spPr>
        <p:txBody>
          <a:bodyPr/>
          <a:lstStyle/>
          <a:p>
            <a:r>
              <a:rPr lang="en-US" sz="3600" b="1" dirty="0" smtClean="0"/>
              <a:t>Hebrews 6:4-6</a:t>
            </a:r>
            <a:r>
              <a:rPr lang="en-US" sz="3600" baseline="30000" dirty="0" smtClean="0"/>
              <a:t>4 </a:t>
            </a:r>
            <a:r>
              <a:rPr lang="en-US" sz="3600" dirty="0" smtClean="0"/>
              <a:t>For it is impossible for those who were once enlightened, and have tasted of the heavenly gift, and were made partakers of the Holy Ghost,</a:t>
            </a:r>
          </a:p>
          <a:p>
            <a:r>
              <a:rPr lang="en-US" sz="3600" baseline="30000" dirty="0" smtClean="0"/>
              <a:t>5 </a:t>
            </a:r>
            <a:r>
              <a:rPr lang="en-US" sz="3600" dirty="0" smtClean="0"/>
              <a:t>And have tasted the good word of God, and the powers of the world to come,</a:t>
            </a:r>
          </a:p>
          <a:p>
            <a:r>
              <a:rPr lang="en-US" sz="3600" baseline="30000" dirty="0" smtClean="0"/>
              <a:t>6 </a:t>
            </a:r>
            <a:r>
              <a:rPr lang="en-US" sz="3600" dirty="0" smtClean="0"/>
              <a:t>If they shall fall away, to renew them again unto repentance;</a:t>
            </a:r>
          </a:p>
          <a:p>
            <a:r>
              <a:rPr lang="en-US" sz="3600" dirty="0" smtClean="0"/>
              <a:t>(WHY)  </a:t>
            </a:r>
            <a:r>
              <a:rPr lang="en-US" sz="3600" u="sng" dirty="0" smtClean="0"/>
              <a:t>seeing they crucify to themselves the Son of God afresh</a:t>
            </a:r>
            <a:r>
              <a:rPr lang="en-US" sz="3600" dirty="0" smtClean="0"/>
              <a:t>, and put him to an open shame.</a:t>
            </a:r>
          </a:p>
          <a:p>
            <a:endParaRPr lang="en-US" dirty="0"/>
          </a:p>
        </p:txBody>
      </p:sp>
    </p:spTree>
    <p:extLst>
      <p:ext uri="{BB962C8B-B14F-4D97-AF65-F5344CB8AC3E}">
        <p14:creationId xmlns:p14="http://schemas.microsoft.com/office/powerpoint/2010/main" val="40252007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6000" dirty="0" smtClean="0">
                <a:solidFill>
                  <a:srgbClr val="7030A0"/>
                </a:solidFill>
              </a:rPr>
              <a:t>A Letter of Great Interest</a:t>
            </a:r>
            <a:endParaRPr lang="en-US" sz="6000" dirty="0">
              <a:solidFill>
                <a:srgbClr val="7030A0"/>
              </a:solidFill>
            </a:endParaRPr>
          </a:p>
        </p:txBody>
      </p:sp>
    </p:spTree>
    <p:extLst>
      <p:ext uri="{BB962C8B-B14F-4D97-AF65-F5344CB8AC3E}">
        <p14:creationId xmlns:p14="http://schemas.microsoft.com/office/powerpoint/2010/main" val="27127110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11353800" cy="6515100"/>
          </a:xfrm>
        </p:spPr>
        <p:txBody>
          <a:bodyPr>
            <a:normAutofit lnSpcReduction="10000"/>
          </a:bodyPr>
          <a:lstStyle/>
          <a:p>
            <a:r>
              <a:rPr lang="en-US" sz="3600" dirty="0" smtClean="0"/>
              <a:t>   We </a:t>
            </a:r>
            <a:r>
              <a:rPr lang="en-US" sz="3600" dirty="0"/>
              <a:t>continually endure </a:t>
            </a:r>
            <a:r>
              <a:rPr lang="en-US" sz="3600" dirty="0" smtClean="0"/>
              <a:t>(1)  spiritual </a:t>
            </a:r>
            <a:r>
              <a:rPr lang="en-US" sz="3600" dirty="0"/>
              <a:t>warfare, </a:t>
            </a:r>
            <a:r>
              <a:rPr lang="en-US" sz="3600" dirty="0" smtClean="0"/>
              <a:t> (2) struggling </a:t>
            </a:r>
            <a:r>
              <a:rPr lang="en-US" sz="3600" dirty="0"/>
              <a:t>against temptation and sin and evil </a:t>
            </a:r>
            <a:r>
              <a:rPr lang="en-US" sz="3600" dirty="0" smtClean="0"/>
              <a:t>and(3)  </a:t>
            </a:r>
            <a:r>
              <a:rPr lang="en-US" sz="3600" dirty="0"/>
              <a:t>the delightful thought of doing our own will, even if it conflicts with the will of our Creator. </a:t>
            </a:r>
            <a:endParaRPr lang="en-US" sz="3600" dirty="0" smtClean="0"/>
          </a:p>
          <a:p>
            <a:r>
              <a:rPr lang="en-US" sz="3600" dirty="0"/>
              <a:t> </a:t>
            </a:r>
            <a:r>
              <a:rPr lang="en-US" sz="3600" dirty="0" smtClean="0"/>
              <a:t>   That </a:t>
            </a:r>
            <a:r>
              <a:rPr lang="en-US" sz="3600" dirty="0"/>
              <a:t>is why it is of great comfort to know that, if Our Lord commands us to “forgive seventy times seven,” it is only because He is willing to forgive us at least that many times</a:t>
            </a:r>
            <a:r>
              <a:rPr lang="en-US" sz="3600" dirty="0" smtClean="0"/>
              <a:t>,(and more)    </a:t>
            </a:r>
            <a:r>
              <a:rPr lang="en-US" sz="3600" dirty="0" smtClean="0"/>
              <a:t>provided </a:t>
            </a:r>
            <a:r>
              <a:rPr lang="en-US" sz="3600" dirty="0"/>
              <a:t>that we, like the prodigal son, come to our senses, return to our Father, ask Him to accept us back into loving communion with Him, and humbly open ourselves to begin our journey to the salvation which finds its fulfillment in His Kingdom once again. </a:t>
            </a:r>
          </a:p>
        </p:txBody>
      </p:sp>
    </p:spTree>
    <p:extLst>
      <p:ext uri="{BB962C8B-B14F-4D97-AF65-F5344CB8AC3E}">
        <p14:creationId xmlns:p14="http://schemas.microsoft.com/office/powerpoint/2010/main" val="2736678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5" y="103908"/>
            <a:ext cx="12032673" cy="6660573"/>
          </a:xfrm>
        </p:spPr>
        <p:txBody>
          <a:bodyPr/>
          <a:lstStyle/>
          <a:p>
            <a:r>
              <a:rPr lang="en-US" sz="3600" dirty="0" smtClean="0"/>
              <a:t>   Hence</a:t>
            </a:r>
            <a:r>
              <a:rPr lang="en-US" sz="3600" dirty="0"/>
              <a:t>, while we travel the “superhighway” of salvation, we indeed can encounter a multitude of roadblocks and detours. We surely can get lost, either by getting off a wrong exit or by thinking that we can find our way without a map or directions. But if we are to reach our </a:t>
            </a:r>
            <a:r>
              <a:rPr lang="en-US" sz="3600" dirty="0" smtClean="0"/>
              <a:t>destination—HEAVEN – </a:t>
            </a:r>
            <a:r>
              <a:rPr lang="en-US" sz="3600" dirty="0" smtClean="0"/>
              <a:t>we </a:t>
            </a:r>
            <a:r>
              <a:rPr lang="en-US" sz="3600" dirty="0" smtClean="0"/>
              <a:t>need </a:t>
            </a:r>
            <a:r>
              <a:rPr lang="en-US" sz="3600" dirty="0"/>
              <a:t>to circumvent the roadblocks, endure the </a:t>
            </a:r>
            <a:r>
              <a:rPr lang="en-US" sz="3600" dirty="0" err="1" smtClean="0"/>
              <a:t>detrours</a:t>
            </a:r>
            <a:r>
              <a:rPr lang="en-US" sz="3600" dirty="0"/>
              <a:t>, and ultimately ask directions, that we might get back on the right road or path. At the end of our earthly lives, as we complete our journey to salvation, we will indeed “rejoice and be exceedingly glad, for great is [our] reward in heaven.”</a:t>
            </a:r>
          </a:p>
          <a:p>
            <a:endParaRPr lang="en-US" dirty="0"/>
          </a:p>
        </p:txBody>
      </p:sp>
    </p:spTree>
    <p:extLst>
      <p:ext uri="{BB962C8B-B14F-4D97-AF65-F5344CB8AC3E}">
        <p14:creationId xmlns:p14="http://schemas.microsoft.com/office/powerpoint/2010/main" val="22321161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93518"/>
            <a:ext cx="12001500" cy="6764482"/>
          </a:xfrm>
        </p:spPr>
        <p:txBody>
          <a:bodyPr>
            <a:normAutofit/>
          </a:bodyPr>
          <a:lstStyle/>
          <a:p>
            <a:r>
              <a:rPr lang="en-US" sz="3600" b="1" dirty="0">
                <a:hlinkClick r:id="rId2" tooltip="Jeremiah 3:12"/>
              </a:rPr>
              <a:t>Jeremiah 3:12</a:t>
            </a:r>
            <a:r>
              <a:rPr lang="en-US" sz="3600" dirty="0"/>
              <a:t> - Go and proclaim these words toward the north, and say, Return, thou backsliding Israel, </a:t>
            </a:r>
            <a:r>
              <a:rPr lang="en-US" sz="3600" dirty="0" err="1"/>
              <a:t>saith</a:t>
            </a:r>
            <a:r>
              <a:rPr lang="en-US" sz="3600" dirty="0"/>
              <a:t> the LORD; [and] I will not cause mine anger to fall upon you: for I [am] merciful, </a:t>
            </a:r>
            <a:r>
              <a:rPr lang="en-US" sz="3600" dirty="0" err="1"/>
              <a:t>saith</a:t>
            </a:r>
            <a:r>
              <a:rPr lang="en-US" sz="3600" dirty="0"/>
              <a:t> the LORD, [and] I will not keep [anger] for ever</a:t>
            </a:r>
            <a:r>
              <a:rPr lang="en-US" sz="3600" dirty="0" smtClean="0"/>
              <a:t>.</a:t>
            </a:r>
          </a:p>
          <a:p>
            <a:endParaRPr lang="en-US" sz="3600" dirty="0" smtClean="0"/>
          </a:p>
          <a:p>
            <a:pPr marL="0" indent="0">
              <a:buNone/>
            </a:pPr>
            <a:r>
              <a:rPr lang="en-US" sz="3600" dirty="0">
                <a:hlinkClick r:id="rId3" tooltip="Proverbs 24:16"/>
              </a:rPr>
              <a:t> </a:t>
            </a:r>
            <a:r>
              <a:rPr lang="en-US" sz="3600" dirty="0" smtClean="0">
                <a:hlinkClick r:id="rId3" tooltip="Proverbs 24:16"/>
              </a:rPr>
              <a:t>   </a:t>
            </a:r>
            <a:r>
              <a:rPr lang="en-US" sz="3600" b="1" dirty="0" smtClean="0">
                <a:hlinkClick r:id="rId3" tooltip="Proverbs 24:16"/>
              </a:rPr>
              <a:t>Proverbs </a:t>
            </a:r>
            <a:r>
              <a:rPr lang="en-US" sz="3600" b="1" dirty="0">
                <a:hlinkClick r:id="rId3" tooltip="Proverbs 24:16"/>
              </a:rPr>
              <a:t>24:16</a:t>
            </a:r>
            <a:r>
              <a:rPr lang="en-US" sz="3600" dirty="0"/>
              <a:t> - For a just [man] </a:t>
            </a:r>
            <a:r>
              <a:rPr lang="en-US" sz="3600" dirty="0" err="1"/>
              <a:t>falleth</a:t>
            </a:r>
            <a:r>
              <a:rPr lang="en-US" sz="3600" dirty="0"/>
              <a:t> seven times, and </a:t>
            </a:r>
            <a:r>
              <a:rPr lang="en-US" sz="3600" dirty="0" err="1"/>
              <a:t>riseth</a:t>
            </a:r>
            <a:r>
              <a:rPr lang="en-US" sz="3600" dirty="0"/>
              <a:t> up again: but the wicked shall fall into mischief</a:t>
            </a:r>
            <a:r>
              <a:rPr lang="en-US" sz="3600" dirty="0" smtClean="0"/>
              <a:t>.</a:t>
            </a:r>
          </a:p>
          <a:p>
            <a:endParaRPr lang="en-US" sz="3600" dirty="0"/>
          </a:p>
          <a:p>
            <a:r>
              <a:rPr lang="en-US" sz="3600" b="1" dirty="0">
                <a:hlinkClick r:id="rId4" tooltip="2 Corinthians 13:5"/>
              </a:rPr>
              <a:t>2 Corinthians 13:5</a:t>
            </a:r>
            <a:r>
              <a:rPr lang="en-US" sz="3600" dirty="0"/>
              <a:t> - Examine yourselves, whether ye be in the faith; prove your own selves. Know ye not your own selves, how that Jesus Christ is in you, except ye be </a:t>
            </a:r>
            <a:r>
              <a:rPr lang="en-US" sz="3600" b="1" u="sng" dirty="0">
                <a:solidFill>
                  <a:srgbClr val="FF0000"/>
                </a:solidFill>
              </a:rPr>
              <a:t>reprobates?</a:t>
            </a:r>
          </a:p>
        </p:txBody>
      </p:sp>
    </p:spTree>
    <p:extLst>
      <p:ext uri="{BB962C8B-B14F-4D97-AF65-F5344CB8AC3E}">
        <p14:creationId xmlns:p14="http://schemas.microsoft.com/office/powerpoint/2010/main" val="10859561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114300"/>
            <a:ext cx="11260282" cy="6743700"/>
          </a:xfrm>
        </p:spPr>
        <p:txBody>
          <a:bodyPr/>
          <a:lstStyle/>
          <a:p>
            <a:r>
              <a:rPr lang="en-US" sz="3600" b="1" dirty="0">
                <a:hlinkClick r:id="rId2" tooltip="Jeremiah 8:5"/>
              </a:rPr>
              <a:t>Jeremiah 8:5</a:t>
            </a:r>
            <a:r>
              <a:rPr lang="en-US" sz="3600" dirty="0"/>
              <a:t> - Why [then] is this people of Jerusalem </a:t>
            </a:r>
            <a:r>
              <a:rPr lang="en-US" sz="3600" dirty="0" err="1"/>
              <a:t>slidden</a:t>
            </a:r>
            <a:r>
              <a:rPr lang="en-US" sz="3600" dirty="0"/>
              <a:t> back by a perpetual backsliding? they hold</a:t>
            </a:r>
            <a:r>
              <a:rPr lang="en-US" sz="3600" u="sng" dirty="0"/>
              <a:t> fast deceit</a:t>
            </a:r>
            <a:r>
              <a:rPr lang="en-US" sz="3600" dirty="0"/>
              <a:t>, they </a:t>
            </a:r>
            <a:r>
              <a:rPr lang="en-US" sz="3600" b="1" dirty="0">
                <a:solidFill>
                  <a:srgbClr val="FF0000"/>
                </a:solidFill>
              </a:rPr>
              <a:t>refuse to return</a:t>
            </a:r>
            <a:r>
              <a:rPr lang="en-US" sz="3600" dirty="0" smtClean="0"/>
              <a:t>. (REASON!) </a:t>
            </a:r>
          </a:p>
          <a:p>
            <a:endParaRPr lang="en-US" sz="3600" dirty="0" smtClean="0"/>
          </a:p>
          <a:p>
            <a:r>
              <a:rPr lang="en-US" sz="3600" b="1" dirty="0">
                <a:hlinkClick r:id="rId3" tooltip="Jeremiah 3:22"/>
              </a:rPr>
              <a:t>Jeremiah 3:22</a:t>
            </a:r>
            <a:r>
              <a:rPr lang="en-US" sz="3600" dirty="0"/>
              <a:t> - </a:t>
            </a:r>
            <a:r>
              <a:rPr lang="en-US" sz="3600" u="sng" dirty="0">
                <a:solidFill>
                  <a:srgbClr val="FF0000"/>
                </a:solidFill>
              </a:rPr>
              <a:t>Return</a:t>
            </a:r>
            <a:r>
              <a:rPr lang="en-US" sz="3600" dirty="0"/>
              <a:t>, ye backsliding children, [and] I will heal your backslidings. Behold, we come unto thee; for thou [art] the LORD our God.</a:t>
            </a:r>
            <a:br>
              <a:rPr lang="en-US" sz="3600" dirty="0"/>
            </a:br>
            <a:r>
              <a:rPr lang="en-US" sz="3600" dirty="0"/>
              <a:t/>
            </a:r>
            <a:br>
              <a:rPr lang="en-US" sz="3600" dirty="0"/>
            </a:br>
            <a:r>
              <a:rPr lang="en-US" sz="3600" b="1" dirty="0">
                <a:hlinkClick r:id="rId4" tooltip="Jeremiah 14:7"/>
              </a:rPr>
              <a:t>Jeremiah 14:7</a:t>
            </a:r>
            <a:r>
              <a:rPr lang="en-US" sz="3600" dirty="0"/>
              <a:t> - O LORD, though our iniquities testify against us, do thou [it] for thy name's sake: for our backslidings are many; </a:t>
            </a:r>
            <a:r>
              <a:rPr lang="en-US" sz="3600" b="1" u="sng" dirty="0">
                <a:solidFill>
                  <a:srgbClr val="FF0000"/>
                </a:solidFill>
              </a:rPr>
              <a:t>we have sinned against thee</a:t>
            </a:r>
            <a:r>
              <a:rPr lang="en-US" sz="3600" b="1" u="sng" dirty="0" smtClean="0">
                <a:solidFill>
                  <a:srgbClr val="FF0000"/>
                </a:solidFill>
              </a:rPr>
              <a:t>.</a:t>
            </a:r>
          </a:p>
          <a:p>
            <a:endParaRPr lang="en-US" dirty="0" smtClean="0"/>
          </a:p>
          <a:p>
            <a:endParaRPr lang="en-US" dirty="0"/>
          </a:p>
        </p:txBody>
      </p:sp>
    </p:spTree>
    <p:extLst>
      <p:ext uri="{BB962C8B-B14F-4D97-AF65-F5344CB8AC3E}">
        <p14:creationId xmlns:p14="http://schemas.microsoft.com/office/powerpoint/2010/main" val="2951025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187036"/>
            <a:ext cx="11907982" cy="6515100"/>
          </a:xfrm>
        </p:spPr>
        <p:txBody>
          <a:bodyPr>
            <a:normAutofit/>
          </a:bodyPr>
          <a:lstStyle/>
          <a:p>
            <a:r>
              <a:rPr lang="en-US" sz="3600" b="1" dirty="0" smtClean="0"/>
              <a:t>2 Peter 2:20-22  King James Version (KJV)</a:t>
            </a:r>
          </a:p>
          <a:p>
            <a:r>
              <a:rPr lang="en-US" sz="3600" baseline="30000" dirty="0" smtClean="0"/>
              <a:t>20 </a:t>
            </a:r>
            <a:r>
              <a:rPr lang="en-US" sz="3600" dirty="0" smtClean="0"/>
              <a:t>For if after they have escaped the pollutions of the world through the knowledge of the Lord and </a:t>
            </a:r>
            <a:r>
              <a:rPr lang="en-US" sz="3600" dirty="0" err="1" smtClean="0"/>
              <a:t>Saviour</a:t>
            </a:r>
            <a:r>
              <a:rPr lang="en-US" sz="3600" dirty="0" smtClean="0"/>
              <a:t> Jesus Christ, they are </a:t>
            </a:r>
            <a:r>
              <a:rPr lang="en-US" sz="3600" b="1" u="sng" dirty="0" smtClean="0">
                <a:solidFill>
                  <a:srgbClr val="FF0000"/>
                </a:solidFill>
              </a:rPr>
              <a:t>again entangled therein, and overcome</a:t>
            </a:r>
            <a:r>
              <a:rPr lang="en-US" sz="3600" dirty="0" smtClean="0"/>
              <a:t>, </a:t>
            </a:r>
            <a:r>
              <a:rPr lang="en-US" sz="3600" b="1" i="1" u="sng" dirty="0" smtClean="0"/>
              <a:t>the latter end is worse </a:t>
            </a:r>
            <a:r>
              <a:rPr lang="en-US" sz="3600" dirty="0" smtClean="0"/>
              <a:t>with them than the beginning.</a:t>
            </a:r>
          </a:p>
          <a:p>
            <a:r>
              <a:rPr lang="en-US" sz="3600" baseline="30000" dirty="0" smtClean="0"/>
              <a:t>21 </a:t>
            </a:r>
            <a:r>
              <a:rPr lang="en-US" sz="3600" dirty="0" smtClean="0"/>
              <a:t>For it had been better for them not to have known the way of righteousness, than, after they have known it, </a:t>
            </a:r>
            <a:r>
              <a:rPr lang="en-US" sz="3600" b="1" dirty="0" smtClean="0"/>
              <a:t>to turn from </a:t>
            </a:r>
            <a:r>
              <a:rPr lang="en-US" sz="3600" dirty="0" smtClean="0"/>
              <a:t>the holy commandment delivered unto them.</a:t>
            </a:r>
          </a:p>
          <a:p>
            <a:r>
              <a:rPr lang="en-US" sz="3600" baseline="30000" dirty="0" smtClean="0"/>
              <a:t>22 </a:t>
            </a:r>
            <a:r>
              <a:rPr lang="en-US" sz="3600" dirty="0" smtClean="0"/>
              <a:t>But it is happened unto them according to </a:t>
            </a:r>
            <a:r>
              <a:rPr lang="en-US" sz="3600" b="1" u="sng" dirty="0" smtClean="0">
                <a:solidFill>
                  <a:srgbClr val="0070C0"/>
                </a:solidFill>
              </a:rPr>
              <a:t>the true proverb</a:t>
            </a:r>
            <a:r>
              <a:rPr lang="en-US" sz="3600" dirty="0" smtClean="0"/>
              <a:t>, The dog is </a:t>
            </a:r>
            <a:r>
              <a:rPr lang="en-US" sz="3600" b="1" dirty="0" smtClean="0"/>
              <a:t>turned</a:t>
            </a:r>
            <a:r>
              <a:rPr lang="en-US" sz="3600" dirty="0" smtClean="0"/>
              <a:t> to his own vomit again; and the sow that was washed to her </a:t>
            </a:r>
            <a:r>
              <a:rPr lang="en-US" sz="3600" u="sng" dirty="0" smtClean="0">
                <a:solidFill>
                  <a:srgbClr val="0070C0"/>
                </a:solidFill>
              </a:rPr>
              <a:t>wallowing</a:t>
            </a:r>
            <a:r>
              <a:rPr lang="en-US" sz="3600" dirty="0" smtClean="0"/>
              <a:t> in the mire.</a:t>
            </a:r>
          </a:p>
          <a:p>
            <a:endParaRPr lang="en-US" dirty="0"/>
          </a:p>
        </p:txBody>
      </p:sp>
    </p:spTree>
    <p:extLst>
      <p:ext uri="{BB962C8B-B14F-4D97-AF65-F5344CB8AC3E}">
        <p14:creationId xmlns:p14="http://schemas.microsoft.com/office/powerpoint/2010/main" val="15145108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4" y="135081"/>
            <a:ext cx="12091555" cy="6577445"/>
          </a:xfrm>
        </p:spPr>
        <p:txBody>
          <a:bodyPr>
            <a:noAutofit/>
          </a:bodyPr>
          <a:lstStyle/>
          <a:p>
            <a:r>
              <a:rPr lang="en-US" sz="3600" b="1" dirty="0">
                <a:hlinkClick r:id="rId2" tooltip="Hosea 14:1"/>
              </a:rPr>
              <a:t>Hosea 14:1</a:t>
            </a:r>
            <a:r>
              <a:rPr lang="en-US" sz="3600" dirty="0"/>
              <a:t> - O Israel, return unto the LORD thy God; for </a:t>
            </a:r>
            <a:r>
              <a:rPr lang="en-US" sz="3600" b="1" u="sng" dirty="0"/>
              <a:t>thou hast fallen </a:t>
            </a:r>
            <a:r>
              <a:rPr lang="en-US" sz="3600" dirty="0"/>
              <a:t>by thine </a:t>
            </a:r>
            <a:r>
              <a:rPr lang="en-US" sz="3600" dirty="0">
                <a:solidFill>
                  <a:srgbClr val="0070C0"/>
                </a:solidFill>
              </a:rPr>
              <a:t>iniquity</a:t>
            </a:r>
            <a:r>
              <a:rPr lang="en-US" sz="3600" dirty="0" smtClean="0"/>
              <a:t>.</a:t>
            </a:r>
          </a:p>
          <a:p>
            <a:pPr marL="0" indent="0">
              <a:buNone/>
            </a:pPr>
            <a:r>
              <a:rPr lang="en-US" sz="3600" dirty="0">
                <a:hlinkClick r:id="rId3" tooltip="Jeremiah 24:7"/>
              </a:rPr>
              <a:t> </a:t>
            </a:r>
            <a:r>
              <a:rPr lang="en-US" sz="3600" dirty="0" smtClean="0">
                <a:hlinkClick r:id="rId3" tooltip="Jeremiah 24:7"/>
              </a:rPr>
              <a:t>    </a:t>
            </a:r>
            <a:r>
              <a:rPr lang="en-US" sz="3600" b="1" dirty="0" smtClean="0">
                <a:hlinkClick r:id="rId3" tooltip="Jeremiah 24:7"/>
              </a:rPr>
              <a:t>Jeremiah </a:t>
            </a:r>
            <a:r>
              <a:rPr lang="en-US" sz="3600" b="1" dirty="0">
                <a:hlinkClick r:id="rId3" tooltip="Jeremiah 24:7"/>
              </a:rPr>
              <a:t>24:7</a:t>
            </a:r>
            <a:r>
              <a:rPr lang="en-US" sz="3600" dirty="0"/>
              <a:t> - And I will give them an heart to know me, that I [am] the LORD: and they shall be my people, and I will be their God: </a:t>
            </a:r>
            <a:r>
              <a:rPr lang="en-US" sz="3600" b="1" dirty="0"/>
              <a:t>for they shall return unto me with their whole heart</a:t>
            </a:r>
            <a:r>
              <a:rPr lang="en-US" sz="3600" b="1" dirty="0" smtClean="0"/>
              <a:t>.</a:t>
            </a:r>
          </a:p>
          <a:p>
            <a:pPr marL="0" indent="0">
              <a:buNone/>
            </a:pPr>
            <a:r>
              <a:rPr lang="en-US" sz="3600" b="1" dirty="0" smtClean="0">
                <a:hlinkClick r:id="rId4" tooltip="Luke 9:62"/>
              </a:rPr>
              <a:t>      Luke </a:t>
            </a:r>
            <a:r>
              <a:rPr lang="en-US" sz="3600" b="1" dirty="0">
                <a:hlinkClick r:id="rId4" tooltip="Luke 9:62"/>
              </a:rPr>
              <a:t>9:62</a:t>
            </a:r>
            <a:r>
              <a:rPr lang="en-US" sz="3600" dirty="0"/>
              <a:t> - And Jesus said unto him, No man, having put his hand to the plough, and looking back, </a:t>
            </a:r>
            <a:r>
              <a:rPr lang="en-US" sz="3600" b="1" i="1" u="sng" dirty="0">
                <a:solidFill>
                  <a:srgbClr val="0070C0"/>
                </a:solidFill>
              </a:rPr>
              <a:t>is fit for the kingdom of God</a:t>
            </a:r>
            <a:r>
              <a:rPr lang="en-US" sz="3600" b="1" i="1" u="sng" dirty="0" smtClean="0">
                <a:solidFill>
                  <a:srgbClr val="0070C0"/>
                </a:solidFill>
              </a:rPr>
              <a:t>.</a:t>
            </a:r>
          </a:p>
          <a:p>
            <a:pPr marL="0" indent="0">
              <a:buNone/>
            </a:pPr>
            <a:r>
              <a:rPr lang="en-US" sz="3600" dirty="0">
                <a:hlinkClick r:id="rId5" tooltip="Hosea 14:4"/>
              </a:rPr>
              <a:t> </a:t>
            </a:r>
            <a:r>
              <a:rPr lang="en-US" sz="3600" dirty="0" smtClean="0">
                <a:hlinkClick r:id="rId5" tooltip="Hosea 14:4"/>
              </a:rPr>
              <a:t>     </a:t>
            </a:r>
            <a:r>
              <a:rPr lang="en-US" sz="3600" b="1" dirty="0" smtClean="0">
                <a:hlinkClick r:id="rId5" tooltip="Hosea 14:4"/>
              </a:rPr>
              <a:t>Hosea </a:t>
            </a:r>
            <a:r>
              <a:rPr lang="en-US" sz="3600" b="1" dirty="0">
                <a:hlinkClick r:id="rId5" tooltip="Hosea 14:4"/>
              </a:rPr>
              <a:t>14:4</a:t>
            </a:r>
            <a:r>
              <a:rPr lang="en-US" sz="3600" dirty="0"/>
              <a:t> </a:t>
            </a:r>
            <a:r>
              <a:rPr lang="en-US" sz="3600" b="1" dirty="0">
                <a:solidFill>
                  <a:srgbClr val="00B050"/>
                </a:solidFill>
              </a:rPr>
              <a:t>- I will</a:t>
            </a:r>
            <a:r>
              <a:rPr lang="en-US" sz="3600" u="sng" dirty="0">
                <a:solidFill>
                  <a:srgbClr val="00B050"/>
                </a:solidFill>
              </a:rPr>
              <a:t> </a:t>
            </a:r>
            <a:r>
              <a:rPr lang="en-US" sz="3600" u="sng" dirty="0">
                <a:solidFill>
                  <a:schemeClr val="accent2">
                    <a:lumMod val="75000"/>
                  </a:schemeClr>
                </a:solidFill>
              </a:rPr>
              <a:t>heal</a:t>
            </a:r>
            <a:r>
              <a:rPr lang="en-US" sz="3600" u="sng" dirty="0"/>
              <a:t> </a:t>
            </a:r>
            <a:r>
              <a:rPr lang="en-US" sz="3600" dirty="0"/>
              <a:t>their backsliding, I will love them freely: for mine anger is turned away from him.</a:t>
            </a:r>
          </a:p>
        </p:txBody>
      </p:sp>
    </p:spTree>
    <p:extLst>
      <p:ext uri="{BB962C8B-B14F-4D97-AF65-F5344CB8AC3E}">
        <p14:creationId xmlns:p14="http://schemas.microsoft.com/office/powerpoint/2010/main" val="38998972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7"/>
            <a:ext cx="12192000" cy="6691746"/>
          </a:xfrm>
        </p:spPr>
        <p:txBody>
          <a:bodyPr/>
          <a:lstStyle/>
          <a:p>
            <a:endParaRPr lang="en-US" b="1" dirty="0" smtClean="0">
              <a:hlinkClick r:id="rId2" tooltip="Jeremiah 24:7"/>
            </a:endParaRPr>
          </a:p>
          <a:p>
            <a:endParaRPr lang="en-US" dirty="0"/>
          </a:p>
          <a:p>
            <a:r>
              <a:rPr lang="en-US" sz="4000" b="1" dirty="0">
                <a:hlinkClick r:id="rId3" tooltip="Proverbs 14:14"/>
              </a:rPr>
              <a:t>Proverbs 14:14</a:t>
            </a:r>
            <a:r>
              <a:rPr lang="en-US" sz="4000" dirty="0"/>
              <a:t> - The backslider in heart shall be filled with his own ways: and a good man [shall be satisfied] from </a:t>
            </a:r>
            <a:r>
              <a:rPr lang="en-US" sz="4000" dirty="0" smtClean="0"/>
              <a:t>himself</a:t>
            </a:r>
          </a:p>
          <a:p>
            <a:endParaRPr lang="en-US" dirty="0" smtClean="0"/>
          </a:p>
          <a:p>
            <a:endParaRPr lang="en-US" dirty="0"/>
          </a:p>
        </p:txBody>
      </p:sp>
    </p:spTree>
    <p:extLst>
      <p:ext uri="{BB962C8B-B14F-4D97-AF65-F5344CB8AC3E}">
        <p14:creationId xmlns:p14="http://schemas.microsoft.com/office/powerpoint/2010/main" val="42052326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528" y="155864"/>
            <a:ext cx="11807536" cy="6702136"/>
          </a:xfrm>
        </p:spPr>
        <p:txBody>
          <a:bodyPr/>
          <a:lstStyle/>
          <a:p>
            <a:r>
              <a:rPr lang="en-US" sz="3600" b="1" dirty="0" smtClean="0"/>
              <a:t>Hebrews 2:1-3   </a:t>
            </a:r>
            <a:r>
              <a:rPr lang="en-US" sz="3600" dirty="0" smtClean="0"/>
              <a:t>2 Therefore we ought to give the more earnest heed to the things which we have heard, lest at any time we should let them slip.</a:t>
            </a:r>
          </a:p>
          <a:p>
            <a:r>
              <a:rPr lang="en-US" sz="3600" baseline="30000" dirty="0" smtClean="0"/>
              <a:t>2 </a:t>
            </a:r>
            <a:r>
              <a:rPr lang="en-US" sz="3600" dirty="0" smtClean="0"/>
              <a:t>For if the word spoken by angels was </a:t>
            </a:r>
            <a:r>
              <a:rPr lang="en-US" sz="3600" dirty="0" err="1" smtClean="0"/>
              <a:t>stedfast</a:t>
            </a:r>
            <a:r>
              <a:rPr lang="en-US" sz="3600" dirty="0" smtClean="0"/>
              <a:t>, and every transgression and disobedience received a just </a:t>
            </a:r>
            <a:r>
              <a:rPr lang="en-US" sz="3600" dirty="0" err="1" smtClean="0"/>
              <a:t>recompence</a:t>
            </a:r>
            <a:r>
              <a:rPr lang="en-US" sz="3600" dirty="0" smtClean="0"/>
              <a:t> of reward;</a:t>
            </a:r>
          </a:p>
          <a:p>
            <a:r>
              <a:rPr lang="en-US" sz="4000" b="1" baseline="30000" dirty="0" smtClean="0">
                <a:solidFill>
                  <a:schemeClr val="accent2">
                    <a:lumMod val="75000"/>
                  </a:schemeClr>
                </a:solidFill>
              </a:rPr>
              <a:t>3 </a:t>
            </a:r>
            <a:r>
              <a:rPr lang="en-US" sz="4000" b="1" dirty="0" smtClean="0">
                <a:solidFill>
                  <a:schemeClr val="accent2">
                    <a:lumMod val="75000"/>
                  </a:schemeClr>
                </a:solidFill>
              </a:rPr>
              <a:t>How shall we escape, </a:t>
            </a:r>
            <a:r>
              <a:rPr lang="en-US" sz="3600" dirty="0" smtClean="0"/>
              <a:t>if we neglect so great salvation; which at the first began to be spoken by the Lord, and was confirmed unto us by them that heard him;</a:t>
            </a:r>
          </a:p>
          <a:p>
            <a:endParaRPr lang="en-US" dirty="0"/>
          </a:p>
        </p:txBody>
      </p:sp>
    </p:spTree>
    <p:extLst>
      <p:ext uri="{BB962C8B-B14F-4D97-AF65-F5344CB8AC3E}">
        <p14:creationId xmlns:p14="http://schemas.microsoft.com/office/powerpoint/2010/main" val="3472254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solidFill>
                  <a:srgbClr val="FF0000"/>
                </a:solidFill>
              </a:rPr>
              <a:t>The Soul that </a:t>
            </a:r>
            <a:r>
              <a:rPr lang="en-US" sz="6000" b="1" dirty="0" err="1" smtClean="0">
                <a:solidFill>
                  <a:srgbClr val="FF0000"/>
                </a:solidFill>
              </a:rPr>
              <a:t>Sinneth</a:t>
            </a:r>
            <a:r>
              <a:rPr lang="en-US" sz="6000" b="1" dirty="0" smtClean="0">
                <a:solidFill>
                  <a:srgbClr val="FF0000"/>
                </a:solidFill>
              </a:rPr>
              <a:t>, It shall die!</a:t>
            </a:r>
            <a:endParaRPr lang="en-US" sz="6000" b="1"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sz="4800" baseline="30000" dirty="0" smtClean="0"/>
              <a:t>Ezekiel 18: 20</a:t>
            </a:r>
            <a:r>
              <a:rPr lang="en-US" sz="4800" baseline="30000" dirty="0"/>
              <a:t> </a:t>
            </a:r>
            <a:r>
              <a:rPr lang="en-US" sz="4800" dirty="0"/>
              <a:t>The soul that </a:t>
            </a:r>
            <a:r>
              <a:rPr lang="en-US" sz="4800" dirty="0" err="1"/>
              <a:t>sinneth</a:t>
            </a:r>
            <a:r>
              <a:rPr lang="en-US" sz="4800" dirty="0"/>
              <a:t>, it shall die. The son shall not bear the iniquity of the father, neither shall the father bear the iniquity of the son: the righteousness of the righteous shall be upon him, and the wickedness of the wicked shall be upon him.</a:t>
            </a:r>
            <a:endParaRPr lang="en-US" sz="4800" b="1" dirty="0"/>
          </a:p>
        </p:txBody>
      </p:sp>
    </p:spTree>
    <p:extLst>
      <p:ext uri="{BB962C8B-B14F-4D97-AF65-F5344CB8AC3E}">
        <p14:creationId xmlns:p14="http://schemas.microsoft.com/office/powerpoint/2010/main" val="4331289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lumMod val="75000"/>
                  </a:schemeClr>
                </a:solidFill>
              </a:rPr>
              <a:t>It’s Decision Time!</a:t>
            </a:r>
            <a:endParaRPr lang="en-US" b="1" dirty="0">
              <a:solidFill>
                <a:schemeClr val="accent2">
                  <a:lumMod val="75000"/>
                </a:schemeClr>
              </a:solidFill>
            </a:endParaRPr>
          </a:p>
        </p:txBody>
      </p:sp>
      <p:sp>
        <p:nvSpPr>
          <p:cNvPr id="3" name="Content Placeholder 2"/>
          <p:cNvSpPr>
            <a:spLocks noGrp="1"/>
          </p:cNvSpPr>
          <p:nvPr>
            <p:ph idx="1"/>
          </p:nvPr>
        </p:nvSpPr>
        <p:spPr>
          <a:xfrm>
            <a:off x="838200" y="1257300"/>
            <a:ext cx="10515600" cy="4919663"/>
          </a:xfrm>
        </p:spPr>
        <p:txBody>
          <a:bodyPr>
            <a:noAutofit/>
          </a:bodyPr>
          <a:lstStyle/>
          <a:p>
            <a:pPr marL="0" indent="0">
              <a:buNone/>
            </a:pPr>
            <a:r>
              <a:rPr lang="en-US" sz="3600" dirty="0" smtClean="0"/>
              <a:t> Today, right now, what will be your permanent</a:t>
            </a:r>
          </a:p>
          <a:p>
            <a:r>
              <a:rPr lang="en-US" sz="3600" dirty="0" smtClean="0"/>
              <a:t>Address?</a:t>
            </a:r>
          </a:p>
          <a:p>
            <a:r>
              <a:rPr lang="en-US" sz="3600" dirty="0"/>
              <a:t> </a:t>
            </a:r>
            <a:r>
              <a:rPr lang="en-US" sz="3600" dirty="0" smtClean="0"/>
              <a:t> What can you do about it?  You can </a:t>
            </a:r>
            <a:r>
              <a:rPr lang="en-US" sz="3600" dirty="0" smtClean="0"/>
              <a:t>make up </a:t>
            </a:r>
            <a:r>
              <a:rPr lang="en-US" sz="3600" dirty="0" smtClean="0"/>
              <a:t>your mind to change</a:t>
            </a:r>
          </a:p>
          <a:p>
            <a:r>
              <a:rPr lang="en-US" sz="3600" dirty="0" smtClean="0"/>
              <a:t>If you are on the road to hell.   You can admit it, confess </a:t>
            </a:r>
            <a:r>
              <a:rPr lang="en-US" sz="3600" dirty="0" err="1" smtClean="0"/>
              <a:t>it,And</a:t>
            </a:r>
            <a:r>
              <a:rPr lang="en-US" sz="3600" dirty="0" smtClean="0"/>
              <a:t> get on the road that leads to heaven.</a:t>
            </a:r>
          </a:p>
          <a:p>
            <a:r>
              <a:rPr lang="en-US" sz="3600" dirty="0"/>
              <a:t> </a:t>
            </a:r>
            <a:r>
              <a:rPr lang="en-US" sz="3600" dirty="0" smtClean="0"/>
              <a:t>  Have we become so  politically correct that we won’t say it,…won’t use God’s language, but will let folks go on their way without even warning them????</a:t>
            </a:r>
          </a:p>
        </p:txBody>
      </p:sp>
    </p:spTree>
    <p:extLst>
      <p:ext uri="{BB962C8B-B14F-4D97-AF65-F5344CB8AC3E}">
        <p14:creationId xmlns:p14="http://schemas.microsoft.com/office/powerpoint/2010/main" val="15834728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5081"/>
            <a:ext cx="11970327" cy="6577445"/>
          </a:xfrm>
        </p:spPr>
        <p:txBody>
          <a:bodyPr>
            <a:normAutofit/>
          </a:bodyPr>
          <a:lstStyle/>
          <a:p>
            <a:r>
              <a:rPr lang="en-US" sz="4400" dirty="0" smtClean="0"/>
              <a:t>I don’t want to hurt your feelings.</a:t>
            </a:r>
          </a:p>
          <a:p>
            <a:r>
              <a:rPr lang="en-US" sz="4400" dirty="0" smtClean="0"/>
              <a:t>I don’t want to appear as if I am better than you…I am not.</a:t>
            </a:r>
          </a:p>
          <a:p>
            <a:r>
              <a:rPr lang="en-US" sz="4400" dirty="0" smtClean="0"/>
              <a:t>I don’t want to sound like I don’t care for your soul.</a:t>
            </a:r>
          </a:p>
          <a:p>
            <a:r>
              <a:rPr lang="en-US" sz="4400" dirty="0" smtClean="0"/>
              <a:t>But, I believe that the TRUTH IS THE TRUTH, AND GOD</a:t>
            </a:r>
          </a:p>
          <a:p>
            <a:r>
              <a:rPr lang="en-US" sz="4400" dirty="0"/>
              <a:t> </a:t>
            </a:r>
            <a:r>
              <a:rPr lang="en-US" sz="4400" dirty="0" smtClean="0"/>
              <a:t> has said it better than any of us can.</a:t>
            </a:r>
            <a:endParaRPr lang="en-US" sz="4400" dirty="0"/>
          </a:p>
        </p:txBody>
      </p:sp>
    </p:spTree>
    <p:extLst>
      <p:ext uri="{BB962C8B-B14F-4D97-AF65-F5344CB8AC3E}">
        <p14:creationId xmlns:p14="http://schemas.microsoft.com/office/powerpoint/2010/main" val="5459594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699" y="142298"/>
            <a:ext cx="11765973" cy="6580620"/>
          </a:xfrm>
        </p:spPr>
        <p:txBody>
          <a:bodyPr/>
          <a:lstStyle/>
          <a:p>
            <a:r>
              <a:rPr lang="en-US" sz="3600" b="1" u="sng" dirty="0" smtClean="0">
                <a:solidFill>
                  <a:srgbClr val="7030A0"/>
                </a:solidFill>
                <a:effectLst>
                  <a:outerShdw blurRad="38100" dist="38100" dir="2700000" algn="tl">
                    <a:srgbClr val="000000">
                      <a:alpha val="43137"/>
                    </a:srgbClr>
                  </a:outerShdw>
                </a:effectLst>
              </a:rPr>
              <a:t>Hell is not a nice place to go.</a:t>
            </a:r>
          </a:p>
          <a:p>
            <a:r>
              <a:rPr lang="en-US" sz="3600" dirty="0" smtClean="0"/>
              <a:t>Who will be there?</a:t>
            </a:r>
          </a:p>
          <a:p>
            <a:r>
              <a:rPr lang="en-US" sz="3600" dirty="0"/>
              <a:t> </a:t>
            </a:r>
            <a:r>
              <a:rPr lang="en-US" sz="3600" dirty="0" smtClean="0"/>
              <a:t>   </a:t>
            </a:r>
            <a:r>
              <a:rPr lang="en-US" sz="3600" dirty="0" err="1" smtClean="0"/>
              <a:t>Backslidders</a:t>
            </a:r>
            <a:endParaRPr lang="en-US" sz="3600" dirty="0" smtClean="0"/>
          </a:p>
          <a:p>
            <a:r>
              <a:rPr lang="en-US" sz="3600" dirty="0"/>
              <a:t> </a:t>
            </a:r>
            <a:r>
              <a:rPr lang="en-US" sz="3600" dirty="0" smtClean="0"/>
              <a:t>   Murderers .. Of little children, of old people, of young people.</a:t>
            </a:r>
          </a:p>
          <a:p>
            <a:r>
              <a:rPr lang="en-US" sz="3600" dirty="0"/>
              <a:t> </a:t>
            </a:r>
            <a:r>
              <a:rPr lang="en-US" sz="3600" dirty="0" smtClean="0"/>
              <a:t>   Ugly, mean, </a:t>
            </a:r>
          </a:p>
          <a:p>
            <a:r>
              <a:rPr lang="en-US" sz="3600" dirty="0"/>
              <a:t> </a:t>
            </a:r>
            <a:r>
              <a:rPr lang="en-US" sz="3600" dirty="0" smtClean="0"/>
              <a:t>   Fallen away Christians   -  Mothers/Fathers/Husbands/Wives</a:t>
            </a:r>
          </a:p>
          <a:p>
            <a:r>
              <a:rPr lang="en-US" sz="3600" dirty="0"/>
              <a:t> </a:t>
            </a:r>
            <a:r>
              <a:rPr lang="en-US" sz="3600" dirty="0" smtClean="0"/>
              <a:t>   Hell will be full of people that you will never enjoy being </a:t>
            </a:r>
            <a:r>
              <a:rPr lang="en-US" sz="3600" dirty="0" smtClean="0"/>
              <a:t>with !</a:t>
            </a:r>
            <a:endParaRPr lang="en-US" sz="3600" dirty="0" smtClean="0"/>
          </a:p>
          <a:p>
            <a:r>
              <a:rPr lang="en-US" dirty="0"/>
              <a:t> </a:t>
            </a:r>
            <a:r>
              <a:rPr lang="en-US" dirty="0" smtClean="0"/>
              <a:t>   </a:t>
            </a:r>
            <a:endParaRPr lang="en-US" dirty="0"/>
          </a:p>
        </p:txBody>
      </p:sp>
    </p:spTree>
    <p:extLst>
      <p:ext uri="{BB962C8B-B14F-4D97-AF65-F5344CB8AC3E}">
        <p14:creationId xmlns:p14="http://schemas.microsoft.com/office/powerpoint/2010/main" val="30884949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991" y="0"/>
            <a:ext cx="11804073" cy="6675727"/>
          </a:xfrm>
        </p:spPr>
        <p:txBody>
          <a:bodyPr>
            <a:normAutofit/>
          </a:bodyPr>
          <a:lstStyle/>
          <a:p>
            <a:r>
              <a:rPr lang="en-US" sz="3600" b="1" dirty="0" smtClean="0"/>
              <a:t>Why did Jesus die?  To keep you from having to pay </a:t>
            </a:r>
          </a:p>
          <a:p>
            <a:r>
              <a:rPr lang="en-US" sz="3600" b="1" dirty="0"/>
              <a:t> </a:t>
            </a:r>
            <a:r>
              <a:rPr lang="en-US" sz="3600" b="1" dirty="0" smtClean="0"/>
              <a:t>  an eternity of </a:t>
            </a:r>
            <a:r>
              <a:rPr lang="en-US" sz="3600" b="1" dirty="0" err="1" smtClean="0"/>
              <a:t>pain,sorrow</a:t>
            </a:r>
            <a:r>
              <a:rPr lang="en-US" sz="3600" b="1" dirty="0" smtClean="0"/>
              <a:t>, agony, …He died for you</a:t>
            </a:r>
          </a:p>
          <a:p>
            <a:r>
              <a:rPr lang="en-US" sz="3600" b="1" dirty="0"/>
              <a:t> </a:t>
            </a:r>
            <a:r>
              <a:rPr lang="en-US" sz="3600" b="1" dirty="0" smtClean="0"/>
              <a:t>  and He died for me.</a:t>
            </a:r>
          </a:p>
          <a:p>
            <a:endParaRPr lang="en-US" sz="3600" b="1" dirty="0"/>
          </a:p>
          <a:p>
            <a:r>
              <a:rPr lang="en-US" sz="3600" b="1" dirty="0" smtClean="0"/>
              <a:t>Jesus speaks so plainly about being lost…and He does not</a:t>
            </a:r>
          </a:p>
          <a:p>
            <a:r>
              <a:rPr lang="en-US" sz="3600" b="1" dirty="0" smtClean="0"/>
              <a:t>Want you or me or anyone to be lost.  2 Pet. 3:9</a:t>
            </a:r>
          </a:p>
          <a:p>
            <a:r>
              <a:rPr lang="en-US" sz="3600" b="1" dirty="0"/>
              <a:t> </a:t>
            </a:r>
            <a:r>
              <a:rPr lang="en-US" sz="3600" b="1" dirty="0" smtClean="0"/>
              <a:t>  But, He is allowing you to make your own decision.</a:t>
            </a:r>
          </a:p>
          <a:p>
            <a:r>
              <a:rPr lang="en-US" sz="3600" b="1" dirty="0"/>
              <a:t> </a:t>
            </a:r>
            <a:r>
              <a:rPr lang="en-US" sz="3600" b="1" dirty="0" smtClean="0"/>
              <a:t>  Matt.11:28-30  ..he is pleading </a:t>
            </a:r>
            <a:r>
              <a:rPr lang="en-US" sz="3600" b="1" dirty="0" smtClean="0"/>
              <a:t> </a:t>
            </a:r>
            <a:endParaRPr lang="en-US" sz="3600" b="1" dirty="0"/>
          </a:p>
        </p:txBody>
      </p:sp>
    </p:spTree>
    <p:extLst>
      <p:ext uri="{BB962C8B-B14F-4D97-AF65-F5344CB8AC3E}">
        <p14:creationId xmlns:p14="http://schemas.microsoft.com/office/powerpoint/2010/main" val="4502934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36" y="100734"/>
            <a:ext cx="12081164" cy="6757266"/>
          </a:xfrm>
        </p:spPr>
        <p:txBody>
          <a:bodyPr>
            <a:normAutofit/>
          </a:bodyPr>
          <a:lstStyle/>
          <a:p>
            <a:r>
              <a:rPr lang="en-US" sz="3600" b="1" u="sng" dirty="0" smtClean="0">
                <a:solidFill>
                  <a:srgbClr val="7030A0"/>
                </a:solidFill>
              </a:rPr>
              <a:t>What can we do about the ‘erring child of God’.</a:t>
            </a:r>
          </a:p>
          <a:p>
            <a:endParaRPr lang="en-US" sz="3600" dirty="0"/>
          </a:p>
          <a:p>
            <a:r>
              <a:rPr lang="en-US" sz="3600" dirty="0" smtClean="0"/>
              <a:t>1.  Pray for him.  (Rom. 10:1-2)</a:t>
            </a:r>
          </a:p>
          <a:p>
            <a:r>
              <a:rPr lang="en-US" sz="3600" dirty="0" smtClean="0"/>
              <a:t>2.  Talk to him/her.  (</a:t>
            </a:r>
            <a:r>
              <a:rPr lang="en-US" sz="3600" dirty="0" err="1" smtClean="0"/>
              <a:t>Mtt</a:t>
            </a:r>
            <a:r>
              <a:rPr lang="en-US" sz="3600" dirty="0" smtClean="0"/>
              <a:t>. 5:23-24; Matt. 18:15-17)</a:t>
            </a:r>
          </a:p>
          <a:p>
            <a:r>
              <a:rPr lang="en-US" sz="3600" dirty="0" smtClean="0"/>
              <a:t>3.  Send a note/a card/a text.  (Communicate with him/her)</a:t>
            </a:r>
          </a:p>
          <a:p>
            <a:r>
              <a:rPr lang="en-US" sz="3600" dirty="0" smtClean="0"/>
              <a:t>4.  Center on one person—do something!</a:t>
            </a:r>
          </a:p>
          <a:p>
            <a:r>
              <a:rPr lang="en-US" sz="3600" dirty="0" smtClean="0"/>
              <a:t>5.  Explain why you are interested in that person.</a:t>
            </a:r>
            <a:endParaRPr lang="en-US" sz="3600" dirty="0"/>
          </a:p>
        </p:txBody>
      </p:sp>
    </p:spTree>
    <p:extLst>
      <p:ext uri="{BB962C8B-B14F-4D97-AF65-F5344CB8AC3E}">
        <p14:creationId xmlns:p14="http://schemas.microsoft.com/office/powerpoint/2010/main" val="411685406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008" y="0"/>
            <a:ext cx="11973791" cy="6858000"/>
          </a:xfrm>
        </p:spPr>
        <p:txBody>
          <a:bodyPr>
            <a:noAutofit/>
          </a:bodyPr>
          <a:lstStyle/>
          <a:p>
            <a:r>
              <a:rPr lang="en-US" sz="3600" dirty="0" smtClean="0"/>
              <a:t>God’s Personal Plea to You..</a:t>
            </a:r>
            <a:endParaRPr lang="en-US" sz="3600" dirty="0" smtClean="0"/>
          </a:p>
          <a:p>
            <a:r>
              <a:rPr lang="en-US" sz="3600" dirty="0" smtClean="0"/>
              <a:t>1</a:t>
            </a:r>
            <a:r>
              <a:rPr lang="en-US" sz="3600" dirty="0" smtClean="0"/>
              <a:t>.  2 Chron.  7:14   </a:t>
            </a:r>
            <a:r>
              <a:rPr lang="en-US" sz="3600" dirty="0" smtClean="0">
                <a:hlinkClick r:id="rId2"/>
              </a:rPr>
              <a:t>King </a:t>
            </a:r>
            <a:r>
              <a:rPr lang="en-US" sz="3600" dirty="0">
                <a:hlinkClick r:id="rId2"/>
              </a:rPr>
              <a:t>James Bible</a:t>
            </a:r>
            <a:r>
              <a:rPr lang="en-US" sz="3600" dirty="0"/>
              <a:t/>
            </a:r>
            <a:br>
              <a:rPr lang="en-US" sz="3600" dirty="0"/>
            </a:br>
            <a:r>
              <a:rPr lang="en-US" sz="3600" dirty="0"/>
              <a:t>If my people, which are called by my name, shall humble themselves, and pray, and seek my face, and turn from their wicked ways; then will I hear from heaven, and will forgive their sin, and will heal their land</a:t>
            </a:r>
            <a:r>
              <a:rPr lang="en-US" sz="3600" dirty="0" smtClean="0"/>
              <a:t>.</a:t>
            </a:r>
          </a:p>
          <a:p>
            <a:r>
              <a:rPr lang="en-US" sz="3600" dirty="0" smtClean="0"/>
              <a:t>2.  Isa. 1:18   Come now and let us reason together.</a:t>
            </a:r>
          </a:p>
          <a:p>
            <a:r>
              <a:rPr lang="en-US" sz="3600" dirty="0" smtClean="0"/>
              <a:t>3.  James 4:13-14  Go to now, ye that say, today, or tomorrow we will go into a certain city and continue there …what is your life?</a:t>
            </a:r>
          </a:p>
          <a:p>
            <a:r>
              <a:rPr lang="en-US" sz="3600" dirty="0" smtClean="0"/>
              <a:t>4.  Heb. 9:27  It is appointed unto man to do…and after this</a:t>
            </a:r>
          </a:p>
          <a:p>
            <a:r>
              <a:rPr lang="en-US" sz="3600" dirty="0" smtClean="0"/>
              <a:t>The judgment.</a:t>
            </a:r>
            <a:endParaRPr lang="en-US" sz="3600" dirty="0"/>
          </a:p>
        </p:txBody>
      </p:sp>
    </p:spTree>
    <p:extLst>
      <p:ext uri="{BB962C8B-B14F-4D97-AF65-F5344CB8AC3E}">
        <p14:creationId xmlns:p14="http://schemas.microsoft.com/office/powerpoint/2010/main" val="16900251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24690"/>
            <a:ext cx="12063845" cy="6660573"/>
          </a:xfrm>
        </p:spPr>
        <p:txBody>
          <a:bodyPr>
            <a:normAutofit/>
          </a:bodyPr>
          <a:lstStyle/>
          <a:p>
            <a:endParaRPr lang="en-US" sz="4000" b="1" dirty="0"/>
          </a:p>
          <a:p>
            <a:r>
              <a:rPr lang="en-US" sz="4000" b="1" dirty="0" smtClean="0"/>
              <a:t>A child crying…</a:t>
            </a:r>
            <a:r>
              <a:rPr lang="en-US" sz="4000" b="1" dirty="0" err="1" smtClean="0"/>
              <a:t>Moma</a:t>
            </a:r>
            <a:r>
              <a:rPr lang="en-US" sz="4000" b="1" dirty="0" smtClean="0"/>
              <a:t>, please come home</a:t>
            </a:r>
            <a:r>
              <a:rPr lang="en-US" sz="4000" b="1" dirty="0" smtClean="0"/>
              <a:t>.</a:t>
            </a:r>
          </a:p>
          <a:p>
            <a:endParaRPr lang="en-US" sz="4000" b="1" dirty="0" smtClean="0"/>
          </a:p>
          <a:p>
            <a:r>
              <a:rPr lang="en-US" sz="4000" b="1" dirty="0" smtClean="0"/>
              <a:t>A child having to give up his mother/dad who has gone </a:t>
            </a:r>
            <a:r>
              <a:rPr lang="en-US" sz="4000" b="1" dirty="0" smtClean="0"/>
              <a:t>out Into </a:t>
            </a:r>
            <a:r>
              <a:rPr lang="en-US" sz="4000" b="1" dirty="0" smtClean="0"/>
              <a:t>the world…lost. </a:t>
            </a:r>
            <a:endParaRPr lang="en-US" sz="4000" b="1" dirty="0" smtClean="0"/>
          </a:p>
          <a:p>
            <a:r>
              <a:rPr lang="en-US" sz="4000" b="1" dirty="0" smtClean="0"/>
              <a:t>A </a:t>
            </a:r>
            <a:r>
              <a:rPr lang="en-US" sz="4000" b="1" dirty="0" smtClean="0"/>
              <a:t>mother who has to live and take care of the children…</a:t>
            </a:r>
            <a:endParaRPr lang="en-US" sz="4000" b="1" dirty="0"/>
          </a:p>
        </p:txBody>
      </p:sp>
    </p:spTree>
    <p:extLst>
      <p:ext uri="{BB962C8B-B14F-4D97-AF65-F5344CB8AC3E}">
        <p14:creationId xmlns:p14="http://schemas.microsoft.com/office/powerpoint/2010/main" val="98404273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000" dirty="0" smtClean="0"/>
              <a:t>Video of little 4 year old boy begging his mother</a:t>
            </a:r>
          </a:p>
          <a:p>
            <a:r>
              <a:rPr lang="en-US" sz="4000" dirty="0" smtClean="0"/>
              <a:t>To come home from the hospital.</a:t>
            </a:r>
            <a:endParaRPr lang="en-US" sz="4000" dirty="0"/>
          </a:p>
        </p:txBody>
      </p:sp>
    </p:spTree>
    <p:extLst>
      <p:ext uri="{BB962C8B-B14F-4D97-AF65-F5344CB8AC3E}">
        <p14:creationId xmlns:p14="http://schemas.microsoft.com/office/powerpoint/2010/main" val="139245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00734"/>
            <a:ext cx="11651673" cy="6684530"/>
          </a:xfrm>
        </p:spPr>
        <p:txBody>
          <a:bodyPr/>
          <a:lstStyle/>
          <a:p>
            <a:r>
              <a:rPr lang="en-US" sz="4000" dirty="0" smtClean="0"/>
              <a:t>Welcome Home Children…</a:t>
            </a:r>
          </a:p>
          <a:p>
            <a:endParaRPr lang="en-US" sz="4000" dirty="0"/>
          </a:p>
          <a:p>
            <a:r>
              <a:rPr lang="en-US" sz="4000" dirty="0" smtClean="0"/>
              <a:t>Come Home it’s supper time…</a:t>
            </a:r>
          </a:p>
          <a:p>
            <a:endParaRPr lang="en-US" sz="4000" dirty="0"/>
          </a:p>
          <a:p>
            <a:r>
              <a:rPr lang="en-US" sz="4000" dirty="0" smtClean="0"/>
              <a:t>Come to </a:t>
            </a:r>
            <a:r>
              <a:rPr lang="en-US" sz="4000" dirty="0" smtClean="0"/>
              <a:t>Jesus</a:t>
            </a:r>
          </a:p>
          <a:p>
            <a:endParaRPr lang="en-US" sz="4000" dirty="0"/>
          </a:p>
          <a:p>
            <a:r>
              <a:rPr lang="en-US" sz="4000" dirty="0" smtClean="0"/>
              <a:t>2 Births—Physical/Spiritual   -    1 Death</a:t>
            </a:r>
          </a:p>
          <a:p>
            <a:r>
              <a:rPr lang="en-US" sz="4000" dirty="0" smtClean="0"/>
              <a:t>1 Birth – Physical                     -     </a:t>
            </a:r>
            <a:r>
              <a:rPr lang="en-US" sz="4000" smtClean="0"/>
              <a:t>2 Deaths</a:t>
            </a:r>
            <a:endParaRPr lang="en-US" sz="4000" dirty="0" smtClean="0"/>
          </a:p>
          <a:p>
            <a:endParaRPr lang="en-US" dirty="0"/>
          </a:p>
          <a:p>
            <a:endParaRPr lang="en-US" dirty="0"/>
          </a:p>
        </p:txBody>
      </p:sp>
    </p:spTree>
    <p:extLst>
      <p:ext uri="{BB962C8B-B14F-4D97-AF65-F5344CB8AC3E}">
        <p14:creationId xmlns:p14="http://schemas.microsoft.com/office/powerpoint/2010/main" val="77920503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090" y="90343"/>
            <a:ext cx="11797146" cy="6663747"/>
          </a:xfrm>
        </p:spPr>
        <p:txBody>
          <a:bodyPr/>
          <a:lstStyle/>
          <a:p>
            <a:r>
              <a:rPr lang="en-US" sz="6000" dirty="0"/>
              <a:t>What will </a:t>
            </a:r>
            <a:r>
              <a:rPr lang="en-US" sz="6000" b="1" i="1" dirty="0">
                <a:solidFill>
                  <a:srgbClr val="FF0000"/>
                </a:solidFill>
                <a:effectLst>
                  <a:outerShdw blurRad="38100" dist="38100" dir="2700000" algn="tl">
                    <a:srgbClr val="000000">
                      <a:alpha val="43137"/>
                    </a:srgbClr>
                  </a:outerShdw>
                </a:effectLst>
              </a:rPr>
              <a:t>YOUR </a:t>
            </a:r>
            <a:r>
              <a:rPr lang="en-US" sz="6000" dirty="0"/>
              <a:t>Permanent </a:t>
            </a:r>
            <a:endParaRPr lang="en-US" sz="6000" dirty="0" smtClean="0"/>
          </a:p>
          <a:p>
            <a:r>
              <a:rPr lang="en-US" sz="6000" dirty="0" smtClean="0"/>
              <a:t>           Address </a:t>
            </a:r>
          </a:p>
          <a:p>
            <a:r>
              <a:rPr lang="en-US" sz="6000" dirty="0" smtClean="0"/>
              <a:t>be </a:t>
            </a:r>
            <a:r>
              <a:rPr lang="en-US" sz="6000" dirty="0"/>
              <a:t>after the Judgement</a:t>
            </a:r>
            <a:r>
              <a:rPr lang="en-US" sz="6000" dirty="0" smtClean="0"/>
              <a:t>?</a:t>
            </a:r>
          </a:p>
          <a:p>
            <a:endParaRPr lang="en-US" sz="6000" dirty="0"/>
          </a:p>
          <a:p>
            <a:r>
              <a:rPr lang="en-US" sz="6000" dirty="0" smtClean="0"/>
              <a:t>It will Never, Never change!!</a:t>
            </a:r>
            <a:endParaRPr lang="en-US" sz="6000" dirty="0"/>
          </a:p>
          <a:p>
            <a:endParaRPr lang="en-US" dirty="0"/>
          </a:p>
        </p:txBody>
      </p:sp>
    </p:spTree>
    <p:extLst>
      <p:ext uri="{BB962C8B-B14F-4D97-AF65-F5344CB8AC3E}">
        <p14:creationId xmlns:p14="http://schemas.microsoft.com/office/powerpoint/2010/main" val="1380301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Saving </a:t>
            </a:r>
            <a:r>
              <a:rPr lang="en-US" b="1" u="sng" dirty="0" smtClean="0">
                <a:solidFill>
                  <a:srgbClr val="FF0000"/>
                </a:solidFill>
                <a:effectLst>
                  <a:outerShdw blurRad="38100" dist="38100" dir="2700000" algn="tl">
                    <a:srgbClr val="000000">
                      <a:alpha val="43137"/>
                    </a:srgbClr>
                  </a:outerShdw>
                </a:effectLst>
              </a:rPr>
              <a:t>YOUR</a:t>
            </a:r>
            <a:r>
              <a:rPr lang="en-US" dirty="0" smtClean="0"/>
              <a:t> Soul from Death</a:t>
            </a:r>
            <a:endParaRPr lang="en-US" dirty="0"/>
          </a:p>
        </p:txBody>
      </p:sp>
      <p:sp>
        <p:nvSpPr>
          <p:cNvPr id="3" name="Content Placeholder 2"/>
          <p:cNvSpPr>
            <a:spLocks noGrp="1"/>
          </p:cNvSpPr>
          <p:nvPr>
            <p:ph idx="1"/>
          </p:nvPr>
        </p:nvSpPr>
        <p:spPr/>
        <p:txBody>
          <a:bodyPr/>
          <a:lstStyle/>
          <a:p>
            <a:r>
              <a:rPr lang="en-US" sz="3600" baseline="30000" dirty="0" smtClean="0"/>
              <a:t>Ez. 3: 18</a:t>
            </a:r>
            <a:r>
              <a:rPr lang="en-US" sz="3600" baseline="30000" dirty="0"/>
              <a:t> </a:t>
            </a:r>
            <a:r>
              <a:rPr lang="en-US" sz="3600" dirty="0"/>
              <a:t>When I say unto the wicked, Thou shalt surely die; and thou </a:t>
            </a:r>
            <a:r>
              <a:rPr lang="en-US" sz="3600" dirty="0" err="1"/>
              <a:t>givest</a:t>
            </a:r>
            <a:r>
              <a:rPr lang="en-US" sz="3600" dirty="0"/>
              <a:t> him not warning, nor </a:t>
            </a:r>
            <a:r>
              <a:rPr lang="en-US" sz="3600" dirty="0" err="1"/>
              <a:t>speakest</a:t>
            </a:r>
            <a:r>
              <a:rPr lang="en-US" sz="3600" dirty="0"/>
              <a:t> to warn the wicked from his wicked way, to save his life; the same wicked man shall die in his iniquity; but his blood will I require at thine hand.</a:t>
            </a:r>
          </a:p>
          <a:p>
            <a:r>
              <a:rPr lang="en-US" sz="3600" baseline="30000" dirty="0"/>
              <a:t>19 </a:t>
            </a:r>
            <a:r>
              <a:rPr lang="en-US" sz="3600" dirty="0"/>
              <a:t>Yet if thou warn the wicked, and he turn not from his wickedness, nor from his wicked way, he shall die in his iniquity; but thou hast delivered thy soul.</a:t>
            </a:r>
          </a:p>
          <a:p>
            <a:endParaRPr lang="en-US" dirty="0"/>
          </a:p>
        </p:txBody>
      </p:sp>
    </p:spTree>
    <p:extLst>
      <p:ext uri="{BB962C8B-B14F-4D97-AF65-F5344CB8AC3E}">
        <p14:creationId xmlns:p14="http://schemas.microsoft.com/office/powerpoint/2010/main" val="827329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Saving </a:t>
            </a:r>
            <a:r>
              <a:rPr lang="en-US" b="1" u="sng" dirty="0" smtClean="0">
                <a:solidFill>
                  <a:srgbClr val="FF0000"/>
                </a:solidFill>
              </a:rPr>
              <a:t>MY</a:t>
            </a:r>
            <a:r>
              <a:rPr lang="en-US" dirty="0" smtClean="0"/>
              <a:t> soul from death.</a:t>
            </a:r>
            <a:endParaRPr lang="en-US" dirty="0"/>
          </a:p>
        </p:txBody>
      </p:sp>
      <p:sp>
        <p:nvSpPr>
          <p:cNvPr id="3" name="Content Placeholder 2"/>
          <p:cNvSpPr>
            <a:spLocks noGrp="1"/>
          </p:cNvSpPr>
          <p:nvPr>
            <p:ph idx="1"/>
          </p:nvPr>
        </p:nvSpPr>
        <p:spPr/>
        <p:txBody>
          <a:bodyPr/>
          <a:lstStyle/>
          <a:p>
            <a:r>
              <a:rPr lang="en-US" sz="3600" baseline="30000" dirty="0" smtClean="0"/>
              <a:t>I Tim. 4:16</a:t>
            </a:r>
            <a:r>
              <a:rPr lang="en-US" sz="3600" baseline="30000" dirty="0"/>
              <a:t> </a:t>
            </a:r>
            <a:r>
              <a:rPr lang="en-US" sz="3600" dirty="0"/>
              <a:t>Take heed unto thyself, and unto the doctrine; continue</a:t>
            </a:r>
          </a:p>
          <a:p>
            <a:r>
              <a:rPr lang="en-US" sz="3600" dirty="0"/>
              <a:t> in them: for in doing this thou shalt both </a:t>
            </a:r>
            <a:r>
              <a:rPr lang="en-US" sz="3600" dirty="0">
                <a:solidFill>
                  <a:srgbClr val="FF0000"/>
                </a:solidFill>
              </a:rPr>
              <a:t>save thyself</a:t>
            </a:r>
            <a:r>
              <a:rPr lang="en-US" sz="3600" dirty="0"/>
              <a:t>, </a:t>
            </a:r>
          </a:p>
          <a:p>
            <a:r>
              <a:rPr lang="en-US" sz="3600" dirty="0"/>
              <a:t>and </a:t>
            </a:r>
            <a:r>
              <a:rPr lang="en-US" sz="3600" dirty="0">
                <a:solidFill>
                  <a:srgbClr val="FF0000"/>
                </a:solidFill>
              </a:rPr>
              <a:t>them </a:t>
            </a:r>
            <a:r>
              <a:rPr lang="en-US" sz="3600" dirty="0"/>
              <a:t>that hear thee.</a:t>
            </a:r>
            <a:endParaRPr lang="en-US" sz="4400" dirty="0">
              <a:solidFill>
                <a:srgbClr val="00B0F0"/>
              </a:solidFill>
            </a:endParaRPr>
          </a:p>
          <a:p>
            <a:endParaRPr lang="en-US" dirty="0"/>
          </a:p>
        </p:txBody>
      </p:sp>
    </p:spTree>
    <p:extLst>
      <p:ext uri="{BB962C8B-B14F-4D97-AF65-F5344CB8AC3E}">
        <p14:creationId xmlns:p14="http://schemas.microsoft.com/office/powerpoint/2010/main" val="892158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church is the House (Family) of God</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3616022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12105409" cy="6754091"/>
          </a:xfrm>
        </p:spPr>
        <p:txBody>
          <a:bodyPr>
            <a:normAutofit/>
          </a:bodyPr>
          <a:lstStyle/>
          <a:p>
            <a:pPr marL="0" indent="0">
              <a:buNone/>
            </a:pPr>
            <a:r>
              <a:rPr lang="en-US" sz="3600" b="1" dirty="0" smtClean="0"/>
              <a:t>The Lost…One of our own family…our brother or sister..  The </a:t>
            </a:r>
          </a:p>
          <a:p>
            <a:pPr marL="0" indent="0">
              <a:buNone/>
            </a:pPr>
            <a:r>
              <a:rPr lang="en-US" sz="3600" b="1" dirty="0" smtClean="0"/>
              <a:t>Whole church!   Ephesus..</a:t>
            </a:r>
          </a:p>
          <a:p>
            <a:pPr marL="0" indent="0">
              <a:buNone/>
            </a:pPr>
            <a:endParaRPr lang="en-US" sz="3600" b="1" dirty="0"/>
          </a:p>
          <a:p>
            <a:pPr marL="0" indent="0">
              <a:buNone/>
            </a:pPr>
            <a:r>
              <a:rPr lang="en-US" sz="3600" b="1" dirty="0" smtClean="0"/>
              <a:t>Churches were warned:  </a:t>
            </a:r>
          </a:p>
          <a:p>
            <a:pPr marL="0" indent="0">
              <a:buNone/>
            </a:pPr>
            <a:r>
              <a:rPr lang="en-US" sz="3600" b="1" dirty="0" smtClean="0"/>
              <a:t>.Ephesus...you have left your first love…It was serious..</a:t>
            </a:r>
          </a:p>
          <a:p>
            <a:pPr marL="0" indent="0">
              <a:buNone/>
            </a:pPr>
            <a:r>
              <a:rPr lang="en-US" sz="3600" b="1" dirty="0"/>
              <a:t> </a:t>
            </a:r>
            <a:r>
              <a:rPr lang="en-US" sz="3600" b="1" dirty="0" smtClean="0"/>
              <a:t>   Repent, or you will perish!   (cf. Lk. 13:3)</a:t>
            </a:r>
            <a:endParaRPr lang="en-US" sz="3600" b="1" dirty="0"/>
          </a:p>
        </p:txBody>
      </p:sp>
    </p:spTree>
    <p:extLst>
      <p:ext uri="{BB962C8B-B14F-4D97-AF65-F5344CB8AC3E}">
        <p14:creationId xmlns:p14="http://schemas.microsoft.com/office/powerpoint/2010/main" val="92523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r>
              <a:rPr lang="en-US" sz="3600" dirty="0" smtClean="0"/>
              <a:t>Rev. 2:1-5Unto </a:t>
            </a:r>
            <a:r>
              <a:rPr lang="en-US" sz="3600" dirty="0"/>
              <a:t>the angel of the church of Ephesus write; These things </a:t>
            </a:r>
            <a:r>
              <a:rPr lang="en-US" sz="3600" dirty="0" err="1"/>
              <a:t>saith</a:t>
            </a:r>
            <a:r>
              <a:rPr lang="en-US" sz="3600" dirty="0"/>
              <a:t> he that </a:t>
            </a:r>
            <a:r>
              <a:rPr lang="en-US" sz="3600" dirty="0" err="1"/>
              <a:t>holdeth</a:t>
            </a:r>
            <a:r>
              <a:rPr lang="en-US" sz="3600" dirty="0"/>
              <a:t> the seven stars in his right hand, who </a:t>
            </a:r>
            <a:r>
              <a:rPr lang="en-US" sz="3600" dirty="0" err="1"/>
              <a:t>walketh</a:t>
            </a:r>
            <a:r>
              <a:rPr lang="en-US" sz="3600" dirty="0"/>
              <a:t> in the midst of the seven golden candlesticks;</a:t>
            </a:r>
          </a:p>
          <a:p>
            <a:r>
              <a:rPr lang="en-US" sz="3600" baseline="30000" dirty="0"/>
              <a:t>2 </a:t>
            </a:r>
            <a:r>
              <a:rPr lang="en-US" sz="3600" dirty="0"/>
              <a:t>I know thy works, and thy </a:t>
            </a:r>
            <a:r>
              <a:rPr lang="en-US" sz="3600" dirty="0" err="1"/>
              <a:t>labour</a:t>
            </a:r>
            <a:r>
              <a:rPr lang="en-US" sz="3600" dirty="0"/>
              <a:t>, and thy patience, and how thou canst not bear them which are evil: and thou hast tried them which say they are apostles, and are not, and hast found them liars:</a:t>
            </a:r>
          </a:p>
          <a:p>
            <a:r>
              <a:rPr lang="en-US" sz="3600" baseline="30000" dirty="0"/>
              <a:t>3 </a:t>
            </a:r>
            <a:r>
              <a:rPr lang="en-US" sz="3600" dirty="0"/>
              <a:t>And hast borne, and hast patience, and for my name's sake hast </a:t>
            </a:r>
            <a:r>
              <a:rPr lang="en-US" sz="3600" dirty="0" err="1"/>
              <a:t>laboured</a:t>
            </a:r>
            <a:r>
              <a:rPr lang="en-US" sz="3600" dirty="0"/>
              <a:t>, and hast not fainted.</a:t>
            </a:r>
          </a:p>
          <a:p>
            <a:r>
              <a:rPr lang="en-US" sz="3600" baseline="30000" dirty="0"/>
              <a:t>4 </a:t>
            </a:r>
            <a:r>
              <a:rPr lang="en-US" sz="3600" dirty="0"/>
              <a:t>Nevertheless I have somewhat against thee, because thou hast left thy first love.</a:t>
            </a:r>
          </a:p>
          <a:p>
            <a:r>
              <a:rPr lang="en-US" sz="3600" baseline="30000" dirty="0"/>
              <a:t>5 </a:t>
            </a:r>
            <a:r>
              <a:rPr lang="en-US" sz="3600" dirty="0"/>
              <a:t>Remember therefore from whence thou art fallen, and repent, and do the first works; or else I will come unto thee quickly, and will remove thy candlestick out of his place, except thou repent.</a:t>
            </a:r>
          </a:p>
          <a:p>
            <a:endParaRPr lang="en-US" sz="3600" dirty="0"/>
          </a:p>
        </p:txBody>
      </p:sp>
    </p:spTree>
    <p:extLst>
      <p:ext uri="{BB962C8B-B14F-4D97-AF65-F5344CB8AC3E}">
        <p14:creationId xmlns:p14="http://schemas.microsoft.com/office/powerpoint/2010/main" val="1215296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2536</TotalTime>
  <Words>2123</Words>
  <Application>Microsoft Office PowerPoint</Application>
  <PresentationFormat>Widescreen</PresentationFormat>
  <Paragraphs>262</Paragraphs>
  <Slides>49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Calibri</vt:lpstr>
      <vt:lpstr>Calibri Light</vt:lpstr>
      <vt:lpstr>Office Theme</vt:lpstr>
      <vt:lpstr>PowerPoint Presentation</vt:lpstr>
      <vt:lpstr>PowerPoint Presentation</vt:lpstr>
      <vt:lpstr>PowerPoint Presentation</vt:lpstr>
      <vt:lpstr>The Soul that Sinneth, It shall die!</vt:lpstr>
      <vt:lpstr>Saving YOUR Soul from Death</vt:lpstr>
      <vt:lpstr>Saving MY soul from death.</vt:lpstr>
      <vt:lpstr>The church is the House (Family) of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Backslidder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It’s Decision Time!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mac</cp:lastModifiedBy>
  <cp:revision>38</cp:revision>
  <dcterms:created xsi:type="dcterms:W3CDTF">2017-10-17T12:51:46Z</dcterms:created>
  <dcterms:modified xsi:type="dcterms:W3CDTF">2017-10-22T01:37:00Z</dcterms:modified>
</cp:coreProperties>
</file>