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58" r:id="rId3"/>
    <p:sldId id="257" r:id="rId4"/>
    <p:sldId id="259" r:id="rId5"/>
    <p:sldId id="260" r:id="rId6"/>
    <p:sldId id="266" r:id="rId7"/>
    <p:sldId id="268" r:id="rId8"/>
    <p:sldId id="261" r:id="rId9"/>
    <p:sldId id="262" r:id="rId10"/>
    <p:sldId id="263" r:id="rId11"/>
    <p:sldId id="271" r:id="rId12"/>
    <p:sldId id="270" r:id="rId13"/>
    <p:sldId id="272" r:id="rId14"/>
    <p:sldId id="274" r:id="rId15"/>
    <p:sldId id="275" r:id="rId16"/>
    <p:sldId id="284" r:id="rId17"/>
    <p:sldId id="277" r:id="rId18"/>
    <p:sldId id="279" r:id="rId19"/>
    <p:sldId id="283" r:id="rId20"/>
    <p:sldId id="285" r:id="rId21"/>
    <p:sldId id="276" r:id="rId22"/>
    <p:sldId id="280" r:id="rId23"/>
    <p:sldId id="287" r:id="rId24"/>
    <p:sldId id="282" r:id="rId25"/>
    <p:sldId id="288" r:id="rId26"/>
    <p:sldId id="289"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67584" autoAdjust="0"/>
  </p:normalViewPr>
  <p:slideViewPr>
    <p:cSldViewPr snapToGrid="0">
      <p:cViewPr varScale="1">
        <p:scale>
          <a:sx n="99" d="100"/>
          <a:sy n="99" d="100"/>
        </p:scale>
        <p:origin x="78"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CA7BC6-4261-444D-B07F-4FD1A259BE90}" type="datetimeFigureOut">
              <a:rPr lang="en-US" smtClean="0"/>
              <a:t>9/8/2018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69AB1F-25BA-4AD3-A8AE-7A5E848FC2CF}" type="slidenum">
              <a:rPr lang="en-US" smtClean="0"/>
              <a:t>‹#›</a:t>
            </a:fld>
            <a:endParaRPr lang="en-US"/>
          </a:p>
        </p:txBody>
      </p:sp>
    </p:spTree>
    <p:extLst>
      <p:ext uri="{BB962C8B-B14F-4D97-AF65-F5344CB8AC3E}">
        <p14:creationId xmlns:p14="http://schemas.microsoft.com/office/powerpoint/2010/main" val="38392459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Tonight, I want to ask you a question:</a:t>
            </a:r>
          </a:p>
          <a:p>
            <a:endParaRPr lang="en-US" dirty="0"/>
          </a:p>
          <a:p>
            <a:r>
              <a:rPr lang="en-US" dirty="0"/>
              <a:t>Why Do You Go to Church?</a:t>
            </a:r>
          </a:p>
          <a:p>
            <a:endParaRPr lang="en-US" dirty="0"/>
          </a:p>
          <a:p>
            <a:endParaRPr lang="en-US" dirty="0"/>
          </a:p>
          <a:p>
            <a:r>
              <a:rPr lang="en-US" dirty="0"/>
              <a:t>Not why should you go, but personally, </a:t>
            </a:r>
          </a:p>
          <a:p>
            <a:r>
              <a:rPr lang="en-US" dirty="0"/>
              <a:t>Why Do You Go to Church?</a:t>
            </a:r>
          </a:p>
        </p:txBody>
      </p:sp>
      <p:sp>
        <p:nvSpPr>
          <p:cNvPr id="4" name="Slide Number Placeholder 3"/>
          <p:cNvSpPr>
            <a:spLocks noGrp="1"/>
          </p:cNvSpPr>
          <p:nvPr>
            <p:ph type="sldNum" sz="quarter" idx="10"/>
          </p:nvPr>
        </p:nvSpPr>
        <p:spPr/>
        <p:txBody>
          <a:bodyPr/>
          <a:lstStyle/>
          <a:p>
            <a:fld id="{2B69AB1F-25BA-4AD3-A8AE-7A5E848FC2CF}" type="slidenum">
              <a:rPr lang="en-US" smtClean="0"/>
              <a:t>1</a:t>
            </a:fld>
            <a:endParaRPr lang="en-US"/>
          </a:p>
        </p:txBody>
      </p:sp>
    </p:spTree>
    <p:extLst>
      <p:ext uri="{BB962C8B-B14F-4D97-AF65-F5344CB8AC3E}">
        <p14:creationId xmlns:p14="http://schemas.microsoft.com/office/powerpoint/2010/main" val="11516607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69AB1F-25BA-4AD3-A8AE-7A5E848FC2CF}" type="slidenum">
              <a:rPr lang="en-US" smtClean="0"/>
              <a:t>11</a:t>
            </a:fld>
            <a:endParaRPr lang="en-US"/>
          </a:p>
        </p:txBody>
      </p:sp>
    </p:spTree>
    <p:extLst>
      <p:ext uri="{BB962C8B-B14F-4D97-AF65-F5344CB8AC3E}">
        <p14:creationId xmlns:p14="http://schemas.microsoft.com/office/powerpoint/2010/main" val="21259795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“The people who go to church don’t go because they think they’re perfect but because they – </a:t>
            </a:r>
            <a:r>
              <a:rPr lang="en-US" sz="1200" b="0" i="1" u="none" strike="noStrike" kern="1200" dirty="0">
                <a:solidFill>
                  <a:schemeClr val="tx1"/>
                </a:solidFill>
                <a:effectLst/>
                <a:latin typeface="+mn-lt"/>
                <a:ea typeface="+mn-ea"/>
                <a:cs typeface="+mn-cs"/>
              </a:rPr>
              <a:t>we</a:t>
            </a:r>
            <a:r>
              <a:rPr lang="en-US" sz="1200" b="0" i="0" u="none" strike="noStrike" kern="1200" dirty="0">
                <a:solidFill>
                  <a:schemeClr val="tx1"/>
                </a:solidFill>
                <a:effectLst/>
                <a:latin typeface="+mn-lt"/>
                <a:ea typeface="+mn-ea"/>
                <a:cs typeface="+mn-cs"/>
              </a:rPr>
              <a:t> – know ourselves to be in need of Christ’s forgiveness and look forward to being renewed by our time in worship.” </a:t>
            </a:r>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2B69AB1F-25BA-4AD3-A8AE-7A5E848FC2CF}" type="slidenum">
              <a:rPr lang="en-US" smtClean="0"/>
              <a:t>12</a:t>
            </a:fld>
            <a:endParaRPr lang="en-US"/>
          </a:p>
        </p:txBody>
      </p:sp>
    </p:spTree>
    <p:extLst>
      <p:ext uri="{BB962C8B-B14F-4D97-AF65-F5344CB8AC3E}">
        <p14:creationId xmlns:p14="http://schemas.microsoft.com/office/powerpoint/2010/main" val="38317311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69AB1F-25BA-4AD3-A8AE-7A5E848FC2CF}" type="slidenum">
              <a:rPr lang="en-US" smtClean="0"/>
              <a:t>13</a:t>
            </a:fld>
            <a:endParaRPr lang="en-US"/>
          </a:p>
        </p:txBody>
      </p:sp>
    </p:spTree>
    <p:extLst>
      <p:ext uri="{BB962C8B-B14F-4D97-AF65-F5344CB8AC3E}">
        <p14:creationId xmlns:p14="http://schemas.microsoft.com/office/powerpoint/2010/main" val="11294994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69AB1F-25BA-4AD3-A8AE-7A5E848FC2CF}" type="slidenum">
              <a:rPr lang="en-US" smtClean="0"/>
              <a:t>14</a:t>
            </a:fld>
            <a:endParaRPr lang="en-US"/>
          </a:p>
        </p:txBody>
      </p:sp>
    </p:spTree>
    <p:extLst>
      <p:ext uri="{BB962C8B-B14F-4D97-AF65-F5344CB8AC3E}">
        <p14:creationId xmlns:p14="http://schemas.microsoft.com/office/powerpoint/2010/main" val="21914146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was God thinking?  Commanding us to go to worship.  There’s a reason He wants us to go to church.</a:t>
            </a:r>
          </a:p>
          <a:p>
            <a:endParaRPr lang="en-US" dirty="0"/>
          </a:p>
          <a:p>
            <a:r>
              <a:rPr lang="en-US" dirty="0"/>
              <a:t>We need to realize that God wants us to attend regularly.  He wants you and me—His people—to encourage each other—to kindle love among each other and to stimulate others to do good works.</a:t>
            </a:r>
          </a:p>
        </p:txBody>
      </p:sp>
      <p:sp>
        <p:nvSpPr>
          <p:cNvPr id="4" name="Slide Number Placeholder 3"/>
          <p:cNvSpPr>
            <a:spLocks noGrp="1"/>
          </p:cNvSpPr>
          <p:nvPr>
            <p:ph type="sldNum" sz="quarter" idx="10"/>
          </p:nvPr>
        </p:nvSpPr>
        <p:spPr/>
        <p:txBody>
          <a:bodyPr/>
          <a:lstStyle/>
          <a:p>
            <a:fld id="{2B69AB1F-25BA-4AD3-A8AE-7A5E848FC2CF}" type="slidenum">
              <a:rPr lang="en-US" smtClean="0"/>
              <a:t>15</a:t>
            </a:fld>
            <a:endParaRPr lang="en-US"/>
          </a:p>
        </p:txBody>
      </p:sp>
    </p:spTree>
    <p:extLst>
      <p:ext uri="{BB962C8B-B14F-4D97-AF65-F5344CB8AC3E}">
        <p14:creationId xmlns:p14="http://schemas.microsoft.com/office/powerpoint/2010/main" val="42933564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Meeting regularly with other believers is a source of encouragement and strength. But know this: when iron rubs against iron, not only does it become sharper, it also causes sparks!</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When you live in community with other Christians you </a:t>
            </a:r>
            <a:r>
              <a:rPr lang="en-US" sz="1200" b="0" i="1" u="none" strike="noStrike" kern="1200" dirty="0">
                <a:solidFill>
                  <a:schemeClr val="tx1"/>
                </a:solidFill>
                <a:effectLst/>
                <a:latin typeface="+mn-lt"/>
                <a:ea typeface="+mn-ea"/>
                <a:cs typeface="+mn-cs"/>
              </a:rPr>
              <a:t>will </a:t>
            </a:r>
            <a:r>
              <a:rPr lang="en-US" sz="1200" b="0" i="0" u="none" strike="noStrike" kern="1200" dirty="0">
                <a:solidFill>
                  <a:schemeClr val="tx1"/>
                </a:solidFill>
                <a:effectLst/>
                <a:latin typeface="+mn-lt"/>
                <a:ea typeface="+mn-ea"/>
                <a:cs typeface="+mn-cs"/>
              </a:rPr>
              <a:t>get bumped. And what spills out of you is what’s in your heart. God uses our interactions with others to show us the areas He would have us repent and turn to reflect more the image of His Son. Working alongside Christians in a church fellowship is a wonderful way to grow your love for God and for others. And it is also God’s way of showing you areas He wants to mature your walk with Christ.</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If you’ve stopped attending church because people hurt you, didn’t measure up to your expectations, or are hypocritical, know that the enemy has you right where he wants you. Satan’s tactic is to divide and conquer. If he can pull you from the flock, you are vulnerable to his deceptions and attacks. Satan will use your lack of love for God’s people to quench your love for God. </a:t>
            </a:r>
          </a:p>
          <a:p>
            <a:endParaRPr lang="en-US" dirty="0"/>
          </a:p>
        </p:txBody>
      </p:sp>
      <p:sp>
        <p:nvSpPr>
          <p:cNvPr id="4" name="Slide Number Placeholder 3"/>
          <p:cNvSpPr>
            <a:spLocks noGrp="1"/>
          </p:cNvSpPr>
          <p:nvPr>
            <p:ph type="sldNum" sz="quarter" idx="10"/>
          </p:nvPr>
        </p:nvSpPr>
        <p:spPr/>
        <p:txBody>
          <a:bodyPr/>
          <a:lstStyle/>
          <a:p>
            <a:fld id="{2B69AB1F-25BA-4AD3-A8AE-7A5E848FC2CF}" type="slidenum">
              <a:rPr lang="en-US" smtClean="0"/>
              <a:t>16</a:t>
            </a:fld>
            <a:endParaRPr lang="en-US"/>
          </a:p>
        </p:txBody>
      </p:sp>
    </p:spTree>
    <p:extLst>
      <p:ext uri="{BB962C8B-B14F-4D97-AF65-F5344CB8AC3E}">
        <p14:creationId xmlns:p14="http://schemas.microsoft.com/office/powerpoint/2010/main" val="1569602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you think about the Providence of God—when you examine His forward vision….</a:t>
            </a:r>
          </a:p>
        </p:txBody>
      </p:sp>
      <p:sp>
        <p:nvSpPr>
          <p:cNvPr id="4" name="Slide Number Placeholder 3"/>
          <p:cNvSpPr>
            <a:spLocks noGrp="1"/>
          </p:cNvSpPr>
          <p:nvPr>
            <p:ph type="sldNum" sz="quarter" idx="10"/>
          </p:nvPr>
        </p:nvSpPr>
        <p:spPr/>
        <p:txBody>
          <a:bodyPr/>
          <a:lstStyle/>
          <a:p>
            <a:fld id="{2B69AB1F-25BA-4AD3-A8AE-7A5E848FC2CF}" type="slidenum">
              <a:rPr lang="en-US" smtClean="0"/>
              <a:t>22</a:t>
            </a:fld>
            <a:endParaRPr lang="en-US"/>
          </a:p>
        </p:txBody>
      </p:sp>
    </p:spTree>
    <p:extLst>
      <p:ext uri="{BB962C8B-B14F-4D97-AF65-F5344CB8AC3E}">
        <p14:creationId xmlns:p14="http://schemas.microsoft.com/office/powerpoint/2010/main" val="33458505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69AB1F-25BA-4AD3-A8AE-7A5E848FC2CF}" type="slidenum">
              <a:rPr lang="en-US" smtClean="0"/>
              <a:t>23</a:t>
            </a:fld>
            <a:endParaRPr lang="en-US"/>
          </a:p>
        </p:txBody>
      </p:sp>
    </p:spTree>
    <p:extLst>
      <p:ext uri="{BB962C8B-B14F-4D97-AF65-F5344CB8AC3E}">
        <p14:creationId xmlns:p14="http://schemas.microsoft.com/office/powerpoint/2010/main" val="28618389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 to be in the house of the Lord with brothers and sisters in Christ who aren’t perfect, but who are coming to the one who is perfect.</a:t>
            </a:r>
          </a:p>
        </p:txBody>
      </p:sp>
      <p:sp>
        <p:nvSpPr>
          <p:cNvPr id="4" name="Slide Number Placeholder 3"/>
          <p:cNvSpPr>
            <a:spLocks noGrp="1"/>
          </p:cNvSpPr>
          <p:nvPr>
            <p:ph type="sldNum" sz="quarter" idx="10"/>
          </p:nvPr>
        </p:nvSpPr>
        <p:spPr/>
        <p:txBody>
          <a:bodyPr/>
          <a:lstStyle/>
          <a:p>
            <a:fld id="{2B69AB1F-25BA-4AD3-A8AE-7A5E848FC2CF}" type="slidenum">
              <a:rPr lang="en-US" smtClean="0"/>
              <a:t>24</a:t>
            </a:fld>
            <a:endParaRPr lang="en-US"/>
          </a:p>
        </p:txBody>
      </p:sp>
    </p:spTree>
    <p:extLst>
      <p:ext uri="{BB962C8B-B14F-4D97-AF65-F5344CB8AC3E}">
        <p14:creationId xmlns:p14="http://schemas.microsoft.com/office/powerpoint/2010/main" val="39715987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Maybe you don’t have issues with anyone at church; you’re just really busy on weekends doing other things––good things. Attending your kid’s soccer games, going on family getaways, and fixing stuff around the house are all “good things” but if they regularly take you away from church attendance, you would do well to realize you’re choosing the </a:t>
            </a:r>
            <a:r>
              <a:rPr lang="en-US" sz="1800" b="1" dirty="0"/>
              <a:t>captivity of activity</a:t>
            </a:r>
            <a:r>
              <a:rPr lang="en-US" dirty="0"/>
              <a:t> over what God says is more important. </a:t>
            </a:r>
          </a:p>
          <a:p>
            <a:endParaRPr lang="en-US" dirty="0"/>
          </a:p>
          <a:p>
            <a:r>
              <a:rPr lang="en-US" dirty="0"/>
              <a:t>Going to church is not about getting your attendance gold star, nor is it about gaining God’s favor for the week because you assembled together with His people. </a:t>
            </a:r>
          </a:p>
          <a:p>
            <a:endParaRPr lang="en-US" dirty="0"/>
          </a:p>
          <a:p>
            <a:r>
              <a:rPr lang="en-US" dirty="0"/>
              <a:t>Church is not a place to go, rather it is a living body where God wants you to become a part––for your good and His glory.</a:t>
            </a:r>
          </a:p>
          <a:p>
            <a:endParaRPr lang="en-US" dirty="0"/>
          </a:p>
        </p:txBody>
      </p:sp>
      <p:sp>
        <p:nvSpPr>
          <p:cNvPr id="4" name="Slide Number Placeholder 3"/>
          <p:cNvSpPr>
            <a:spLocks noGrp="1"/>
          </p:cNvSpPr>
          <p:nvPr>
            <p:ph type="sldNum" sz="quarter" idx="10"/>
          </p:nvPr>
        </p:nvSpPr>
        <p:spPr/>
        <p:txBody>
          <a:bodyPr/>
          <a:lstStyle/>
          <a:p>
            <a:fld id="{2B69AB1F-25BA-4AD3-A8AE-7A5E848FC2CF}" type="slidenum">
              <a:rPr lang="en-US" smtClean="0"/>
              <a:t>25</a:t>
            </a:fld>
            <a:endParaRPr lang="en-US"/>
          </a:p>
        </p:txBody>
      </p:sp>
    </p:spTree>
    <p:extLst>
      <p:ext uri="{BB962C8B-B14F-4D97-AF65-F5344CB8AC3E}">
        <p14:creationId xmlns:p14="http://schemas.microsoft.com/office/powerpoint/2010/main" val="892849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are reasons the world gives?</a:t>
            </a:r>
          </a:p>
          <a:p>
            <a:endParaRPr lang="en-US" dirty="0"/>
          </a:p>
          <a:p>
            <a:r>
              <a:rPr lang="en-US" dirty="0"/>
              <a:t>www.ibelieve.com website</a:t>
            </a:r>
          </a:p>
          <a:p>
            <a:endParaRPr lang="en-US" dirty="0"/>
          </a:p>
          <a:p>
            <a:endParaRPr lang="en-US" dirty="0"/>
          </a:p>
        </p:txBody>
      </p:sp>
      <p:sp>
        <p:nvSpPr>
          <p:cNvPr id="4" name="Slide Number Placeholder 3"/>
          <p:cNvSpPr>
            <a:spLocks noGrp="1"/>
          </p:cNvSpPr>
          <p:nvPr>
            <p:ph type="sldNum" sz="quarter" idx="10"/>
          </p:nvPr>
        </p:nvSpPr>
        <p:spPr/>
        <p:txBody>
          <a:bodyPr/>
          <a:lstStyle/>
          <a:p>
            <a:fld id="{2B69AB1F-25BA-4AD3-A8AE-7A5E848FC2CF}" type="slidenum">
              <a:rPr lang="en-US" smtClean="0"/>
              <a:t>2</a:t>
            </a:fld>
            <a:endParaRPr lang="en-US"/>
          </a:p>
        </p:txBody>
      </p:sp>
    </p:spTree>
    <p:extLst>
      <p:ext uri="{BB962C8B-B14F-4D97-AF65-F5344CB8AC3E}">
        <p14:creationId xmlns:p14="http://schemas.microsoft.com/office/powerpoint/2010/main" val="9175916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God’s word, no matter how simple or difficult, will always be good for the soul. It will always be beneficial.  It will always make us whole.</a:t>
            </a:r>
          </a:p>
          <a:p>
            <a:endParaRPr lang="en-US" dirty="0"/>
          </a:p>
          <a:p>
            <a:r>
              <a:rPr lang="en-US" dirty="0"/>
              <a:t>His word is living and it moves us to action.  </a:t>
            </a:r>
          </a:p>
          <a:p>
            <a:endParaRPr lang="en-US" dirty="0"/>
          </a:p>
          <a:p>
            <a:r>
              <a:rPr lang="en-US" dirty="0"/>
              <a:t>How wonderful it is to love each other, forgive each other, worship with each other as we all walk toward our </a:t>
            </a:r>
            <a:r>
              <a:rPr lang="en-US"/>
              <a:t>journey home!</a:t>
            </a:r>
            <a:endParaRPr lang="en-US" dirty="0"/>
          </a:p>
        </p:txBody>
      </p:sp>
      <p:sp>
        <p:nvSpPr>
          <p:cNvPr id="4" name="Slide Number Placeholder 3"/>
          <p:cNvSpPr>
            <a:spLocks noGrp="1"/>
          </p:cNvSpPr>
          <p:nvPr>
            <p:ph type="sldNum" sz="quarter" idx="10"/>
          </p:nvPr>
        </p:nvSpPr>
        <p:spPr/>
        <p:txBody>
          <a:bodyPr/>
          <a:lstStyle/>
          <a:p>
            <a:fld id="{2B69AB1F-25BA-4AD3-A8AE-7A5E848FC2CF}" type="slidenum">
              <a:rPr lang="en-US" smtClean="0"/>
              <a:t>26</a:t>
            </a:fld>
            <a:endParaRPr lang="en-US"/>
          </a:p>
        </p:txBody>
      </p:sp>
    </p:spTree>
    <p:extLst>
      <p:ext uri="{BB962C8B-B14F-4D97-AF65-F5344CB8AC3E}">
        <p14:creationId xmlns:p14="http://schemas.microsoft.com/office/powerpoint/2010/main" val="2710828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69AB1F-25BA-4AD3-A8AE-7A5E848FC2CF}" type="slidenum">
              <a:rPr lang="en-US" smtClean="0"/>
              <a:t>4</a:t>
            </a:fld>
            <a:endParaRPr lang="en-US"/>
          </a:p>
        </p:txBody>
      </p:sp>
    </p:spTree>
    <p:extLst>
      <p:ext uri="{BB962C8B-B14F-4D97-AF65-F5344CB8AC3E}">
        <p14:creationId xmlns:p14="http://schemas.microsoft.com/office/powerpoint/2010/main" val="16114588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Guidance from social support: Going to a place of worship gives you a sense of community—like having a second family that can share your life’s problems and fun times.  Support through the best and worst of times.</a:t>
            </a:r>
          </a:p>
          <a:p>
            <a:pPr marL="228600" indent="-228600">
              <a:buAutoNum type="arabicPeriod"/>
            </a:pPr>
            <a:r>
              <a:rPr lang="en-US" dirty="0"/>
              <a:t>Good influence: Helps you to lead a better spiritual life—great support system</a:t>
            </a:r>
          </a:p>
          <a:p>
            <a:pPr marL="228600" indent="-228600">
              <a:buAutoNum type="arabicPeriod"/>
            </a:pPr>
            <a:r>
              <a:rPr lang="en-US" dirty="0"/>
              <a:t>Promotes accountability and routine- Gives you a sense of routine—helps you account for everyday responsibilities.</a:t>
            </a:r>
          </a:p>
          <a:p>
            <a:pPr marL="228600" indent="-228600">
              <a:buAutoNum type="arabicPeriod"/>
            </a:pPr>
            <a:r>
              <a:rPr lang="en-US" dirty="0"/>
              <a:t>Discipline: Helps you make good life choices.</a:t>
            </a:r>
          </a:p>
          <a:p>
            <a:pPr marL="228600" indent="-228600">
              <a:buAutoNum type="arabicPeriod"/>
            </a:pPr>
            <a:r>
              <a:rPr lang="en-US" dirty="0"/>
              <a:t>Teaches morals and good manners: We are encouraged to think and act with goodwill.  Provide mankind with outstanding citizens with set morals and manners.</a:t>
            </a:r>
          </a:p>
          <a:p>
            <a:pPr marL="228600" indent="-228600">
              <a:buAutoNum type="arabicPeriod"/>
            </a:pPr>
            <a:r>
              <a:rPr lang="en-US" dirty="0"/>
              <a:t>Acceptance: Helps you feel socially accepted.</a:t>
            </a:r>
          </a:p>
          <a:p>
            <a:pPr marL="228600" indent="-228600">
              <a:buAutoNum type="arabicPeriod"/>
            </a:pPr>
            <a:r>
              <a:rPr lang="en-US" dirty="0"/>
              <a:t>Self identity/esteem: Promotes individual growth—reflect upon one’s actions, thoughts</a:t>
            </a:r>
          </a:p>
          <a:p>
            <a:pPr marL="228600" indent="-228600">
              <a:buAutoNum type="arabicPeriod"/>
            </a:pPr>
            <a:r>
              <a:rPr lang="en-US" dirty="0"/>
              <a:t>Promotes charity: People become selfless.</a:t>
            </a:r>
          </a:p>
          <a:p>
            <a:pPr marL="228600" indent="-228600">
              <a:buAutoNum type="arabicPeriod"/>
            </a:pPr>
            <a:r>
              <a:rPr lang="en-US" dirty="0"/>
              <a:t>Inspiration/Motivation: The world becomes overstimulating, but going to church can be an excellent way to draw on inspiration and motivation to improve one’s lifestyle</a:t>
            </a:r>
          </a:p>
          <a:p>
            <a:pPr marL="228600" indent="-228600">
              <a:buAutoNum type="arabicPeriod"/>
            </a:pPr>
            <a:r>
              <a:rPr lang="en-US" dirty="0"/>
              <a:t>Reduces stress: The time spent focusing and clearing your thoughts leads to a drastic reduction in stress levels.</a:t>
            </a:r>
          </a:p>
        </p:txBody>
      </p:sp>
      <p:sp>
        <p:nvSpPr>
          <p:cNvPr id="4" name="Slide Number Placeholder 3"/>
          <p:cNvSpPr>
            <a:spLocks noGrp="1"/>
          </p:cNvSpPr>
          <p:nvPr>
            <p:ph type="sldNum" sz="quarter" idx="10"/>
          </p:nvPr>
        </p:nvSpPr>
        <p:spPr/>
        <p:txBody>
          <a:bodyPr/>
          <a:lstStyle/>
          <a:p>
            <a:fld id="{2B69AB1F-25BA-4AD3-A8AE-7A5E848FC2CF}" type="slidenum">
              <a:rPr lang="en-US" smtClean="0"/>
              <a:t>5</a:t>
            </a:fld>
            <a:endParaRPr lang="en-US"/>
          </a:p>
        </p:txBody>
      </p:sp>
    </p:spTree>
    <p:extLst>
      <p:ext uri="{BB962C8B-B14F-4D97-AF65-F5344CB8AC3E}">
        <p14:creationId xmlns:p14="http://schemas.microsoft.com/office/powerpoint/2010/main" val="2644190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recently had a conversation with a relative of mine asking them Why aren’t you going to church?</a:t>
            </a:r>
          </a:p>
        </p:txBody>
      </p:sp>
      <p:sp>
        <p:nvSpPr>
          <p:cNvPr id="4" name="Slide Number Placeholder 3"/>
          <p:cNvSpPr>
            <a:spLocks noGrp="1"/>
          </p:cNvSpPr>
          <p:nvPr>
            <p:ph type="sldNum" sz="quarter" idx="10"/>
          </p:nvPr>
        </p:nvSpPr>
        <p:spPr/>
        <p:txBody>
          <a:bodyPr/>
          <a:lstStyle/>
          <a:p>
            <a:fld id="{2B69AB1F-25BA-4AD3-A8AE-7A5E848FC2CF}" type="slidenum">
              <a:rPr lang="en-US" smtClean="0"/>
              <a:t>6</a:t>
            </a:fld>
            <a:endParaRPr lang="en-US"/>
          </a:p>
        </p:txBody>
      </p:sp>
    </p:spTree>
    <p:extLst>
      <p:ext uri="{BB962C8B-B14F-4D97-AF65-F5344CB8AC3E}">
        <p14:creationId xmlns:p14="http://schemas.microsoft.com/office/powerpoint/2010/main" val="27918053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That’s like saying you won’t go to the doctor because you are sick.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A hospital is a sanctuary for sick people. Inside, the people do not aim for more sickness, but more cures. </a:t>
            </a:r>
            <a:br>
              <a:rPr lang="en-US" dirty="0"/>
            </a:br>
            <a:endParaRPr lang="en-US" dirty="0"/>
          </a:p>
        </p:txBody>
      </p:sp>
      <p:sp>
        <p:nvSpPr>
          <p:cNvPr id="4" name="Slide Number Placeholder 3"/>
          <p:cNvSpPr>
            <a:spLocks noGrp="1"/>
          </p:cNvSpPr>
          <p:nvPr>
            <p:ph type="sldNum" sz="quarter" idx="10"/>
          </p:nvPr>
        </p:nvSpPr>
        <p:spPr/>
        <p:txBody>
          <a:bodyPr/>
          <a:lstStyle/>
          <a:p>
            <a:fld id="{2B69AB1F-25BA-4AD3-A8AE-7A5E848FC2CF}" type="slidenum">
              <a:rPr lang="en-US" smtClean="0"/>
              <a:t>7</a:t>
            </a:fld>
            <a:endParaRPr lang="en-US"/>
          </a:p>
        </p:txBody>
      </p:sp>
    </p:spTree>
    <p:extLst>
      <p:ext uri="{BB962C8B-B14F-4D97-AF65-F5344CB8AC3E}">
        <p14:creationId xmlns:p14="http://schemas.microsoft.com/office/powerpoint/2010/main" val="2947262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The Church will always be full of sinners inside, like a hospital. </a:t>
            </a:r>
          </a:p>
          <a:p>
            <a:endParaRPr lang="en-US" dirty="0"/>
          </a:p>
        </p:txBody>
      </p:sp>
      <p:sp>
        <p:nvSpPr>
          <p:cNvPr id="4" name="Slide Number Placeholder 3"/>
          <p:cNvSpPr>
            <a:spLocks noGrp="1"/>
          </p:cNvSpPr>
          <p:nvPr>
            <p:ph type="sldNum" sz="quarter" idx="10"/>
          </p:nvPr>
        </p:nvSpPr>
        <p:spPr/>
        <p:txBody>
          <a:bodyPr/>
          <a:lstStyle/>
          <a:p>
            <a:fld id="{2B69AB1F-25BA-4AD3-A8AE-7A5E848FC2CF}" type="slidenum">
              <a:rPr lang="en-US" smtClean="0"/>
              <a:t>8</a:t>
            </a:fld>
            <a:endParaRPr lang="en-US"/>
          </a:p>
        </p:txBody>
      </p:sp>
    </p:spTree>
    <p:extLst>
      <p:ext uri="{BB962C8B-B14F-4D97-AF65-F5344CB8AC3E}">
        <p14:creationId xmlns:p14="http://schemas.microsoft.com/office/powerpoint/2010/main" val="9561194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Satan uses people and circumstances to disappoint Christians to pull them away from the very people God would use to bless, train, and encourage them at church.</a:t>
            </a:r>
            <a:endParaRPr lang="en-US" dirty="0"/>
          </a:p>
          <a:p>
            <a:endParaRPr lang="en-US" dirty="0"/>
          </a:p>
        </p:txBody>
      </p:sp>
      <p:sp>
        <p:nvSpPr>
          <p:cNvPr id="4" name="Slide Number Placeholder 3"/>
          <p:cNvSpPr>
            <a:spLocks noGrp="1"/>
          </p:cNvSpPr>
          <p:nvPr>
            <p:ph type="sldNum" sz="quarter" idx="10"/>
          </p:nvPr>
        </p:nvSpPr>
        <p:spPr/>
        <p:txBody>
          <a:bodyPr/>
          <a:lstStyle/>
          <a:p>
            <a:fld id="{2B69AB1F-25BA-4AD3-A8AE-7A5E848FC2CF}" type="slidenum">
              <a:rPr lang="en-US" smtClean="0"/>
              <a:t>9</a:t>
            </a:fld>
            <a:endParaRPr lang="en-US"/>
          </a:p>
        </p:txBody>
      </p:sp>
    </p:spTree>
    <p:extLst>
      <p:ext uri="{BB962C8B-B14F-4D97-AF65-F5344CB8AC3E}">
        <p14:creationId xmlns:p14="http://schemas.microsoft.com/office/powerpoint/2010/main" val="24071950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69AB1F-25BA-4AD3-A8AE-7A5E848FC2CF}" type="slidenum">
              <a:rPr lang="en-US" smtClean="0"/>
              <a:t>10</a:t>
            </a:fld>
            <a:endParaRPr lang="en-US"/>
          </a:p>
        </p:txBody>
      </p:sp>
    </p:spTree>
    <p:extLst>
      <p:ext uri="{BB962C8B-B14F-4D97-AF65-F5344CB8AC3E}">
        <p14:creationId xmlns:p14="http://schemas.microsoft.com/office/powerpoint/2010/main" val="1176288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200DCE4-69CF-4C6D-ACFF-6848CF87A9DF}" type="datetimeFigureOut">
              <a:rPr lang="en-US" smtClean="0"/>
              <a:t>9/8/2018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AC8968-98AE-48A6-9E1D-E3537910245E}" type="slidenum">
              <a:rPr lang="en-US" smtClean="0"/>
              <a:t>‹#›</a:t>
            </a:fld>
            <a:endParaRPr lang="en-US"/>
          </a:p>
        </p:txBody>
      </p:sp>
    </p:spTree>
    <p:extLst>
      <p:ext uri="{BB962C8B-B14F-4D97-AF65-F5344CB8AC3E}">
        <p14:creationId xmlns:p14="http://schemas.microsoft.com/office/powerpoint/2010/main" val="297979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00DCE4-69CF-4C6D-ACFF-6848CF87A9DF}" type="datetimeFigureOut">
              <a:rPr lang="en-US" smtClean="0"/>
              <a:t>9/8/2018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AC8968-98AE-48A6-9E1D-E3537910245E}" type="slidenum">
              <a:rPr lang="en-US" smtClean="0"/>
              <a:t>‹#›</a:t>
            </a:fld>
            <a:endParaRPr lang="en-US"/>
          </a:p>
        </p:txBody>
      </p:sp>
    </p:spTree>
    <p:extLst>
      <p:ext uri="{BB962C8B-B14F-4D97-AF65-F5344CB8AC3E}">
        <p14:creationId xmlns:p14="http://schemas.microsoft.com/office/powerpoint/2010/main" val="3078718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00DCE4-69CF-4C6D-ACFF-6848CF87A9DF}" type="datetimeFigureOut">
              <a:rPr lang="en-US" smtClean="0"/>
              <a:t>9/8/2018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AC8968-98AE-48A6-9E1D-E3537910245E}" type="slidenum">
              <a:rPr lang="en-US" smtClean="0"/>
              <a:t>‹#›</a:t>
            </a:fld>
            <a:endParaRPr lang="en-US"/>
          </a:p>
        </p:txBody>
      </p:sp>
    </p:spTree>
    <p:extLst>
      <p:ext uri="{BB962C8B-B14F-4D97-AF65-F5344CB8AC3E}">
        <p14:creationId xmlns:p14="http://schemas.microsoft.com/office/powerpoint/2010/main" val="2051759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00DCE4-69CF-4C6D-ACFF-6848CF87A9DF}" type="datetimeFigureOut">
              <a:rPr lang="en-US" smtClean="0"/>
              <a:t>9/8/2018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AC8968-98AE-48A6-9E1D-E3537910245E}" type="slidenum">
              <a:rPr lang="en-US" smtClean="0"/>
              <a:t>‹#›</a:t>
            </a:fld>
            <a:endParaRPr lang="en-US"/>
          </a:p>
        </p:txBody>
      </p:sp>
    </p:spTree>
    <p:extLst>
      <p:ext uri="{BB962C8B-B14F-4D97-AF65-F5344CB8AC3E}">
        <p14:creationId xmlns:p14="http://schemas.microsoft.com/office/powerpoint/2010/main" val="324702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200DCE4-69CF-4C6D-ACFF-6848CF87A9DF}" type="datetimeFigureOut">
              <a:rPr lang="en-US" smtClean="0"/>
              <a:t>9/8/2018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AC8968-98AE-48A6-9E1D-E3537910245E}" type="slidenum">
              <a:rPr lang="en-US" smtClean="0"/>
              <a:t>‹#›</a:t>
            </a:fld>
            <a:endParaRPr lang="en-US"/>
          </a:p>
        </p:txBody>
      </p:sp>
    </p:spTree>
    <p:extLst>
      <p:ext uri="{BB962C8B-B14F-4D97-AF65-F5344CB8AC3E}">
        <p14:creationId xmlns:p14="http://schemas.microsoft.com/office/powerpoint/2010/main" val="3402503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200DCE4-69CF-4C6D-ACFF-6848CF87A9DF}" type="datetimeFigureOut">
              <a:rPr lang="en-US" smtClean="0"/>
              <a:t>9/8/2018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AC8968-98AE-48A6-9E1D-E3537910245E}" type="slidenum">
              <a:rPr lang="en-US" smtClean="0"/>
              <a:t>‹#›</a:t>
            </a:fld>
            <a:endParaRPr lang="en-US"/>
          </a:p>
        </p:txBody>
      </p:sp>
    </p:spTree>
    <p:extLst>
      <p:ext uri="{BB962C8B-B14F-4D97-AF65-F5344CB8AC3E}">
        <p14:creationId xmlns:p14="http://schemas.microsoft.com/office/powerpoint/2010/main" val="4294521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200DCE4-69CF-4C6D-ACFF-6848CF87A9DF}" type="datetimeFigureOut">
              <a:rPr lang="en-US" smtClean="0"/>
              <a:t>9/8/2018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AC8968-98AE-48A6-9E1D-E3537910245E}" type="slidenum">
              <a:rPr lang="en-US" smtClean="0"/>
              <a:t>‹#›</a:t>
            </a:fld>
            <a:endParaRPr lang="en-US"/>
          </a:p>
        </p:txBody>
      </p:sp>
    </p:spTree>
    <p:extLst>
      <p:ext uri="{BB962C8B-B14F-4D97-AF65-F5344CB8AC3E}">
        <p14:creationId xmlns:p14="http://schemas.microsoft.com/office/powerpoint/2010/main" val="3446146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200DCE4-69CF-4C6D-ACFF-6848CF87A9DF}" type="datetimeFigureOut">
              <a:rPr lang="en-US" smtClean="0"/>
              <a:t>9/8/2018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AC8968-98AE-48A6-9E1D-E3537910245E}" type="slidenum">
              <a:rPr lang="en-US" smtClean="0"/>
              <a:t>‹#›</a:t>
            </a:fld>
            <a:endParaRPr lang="en-US"/>
          </a:p>
        </p:txBody>
      </p:sp>
    </p:spTree>
    <p:extLst>
      <p:ext uri="{BB962C8B-B14F-4D97-AF65-F5344CB8AC3E}">
        <p14:creationId xmlns:p14="http://schemas.microsoft.com/office/powerpoint/2010/main" val="817186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00DCE4-69CF-4C6D-ACFF-6848CF87A9DF}" type="datetimeFigureOut">
              <a:rPr lang="en-US" smtClean="0"/>
              <a:t>9/8/2018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AC8968-98AE-48A6-9E1D-E3537910245E}" type="slidenum">
              <a:rPr lang="en-US" smtClean="0"/>
              <a:t>‹#›</a:t>
            </a:fld>
            <a:endParaRPr lang="en-US"/>
          </a:p>
        </p:txBody>
      </p:sp>
    </p:spTree>
    <p:extLst>
      <p:ext uri="{BB962C8B-B14F-4D97-AF65-F5344CB8AC3E}">
        <p14:creationId xmlns:p14="http://schemas.microsoft.com/office/powerpoint/2010/main" val="4228113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200DCE4-69CF-4C6D-ACFF-6848CF87A9DF}" type="datetimeFigureOut">
              <a:rPr lang="en-US" smtClean="0"/>
              <a:t>9/8/2018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AC8968-98AE-48A6-9E1D-E3537910245E}" type="slidenum">
              <a:rPr lang="en-US" smtClean="0"/>
              <a:t>‹#›</a:t>
            </a:fld>
            <a:endParaRPr lang="en-US"/>
          </a:p>
        </p:txBody>
      </p:sp>
    </p:spTree>
    <p:extLst>
      <p:ext uri="{BB962C8B-B14F-4D97-AF65-F5344CB8AC3E}">
        <p14:creationId xmlns:p14="http://schemas.microsoft.com/office/powerpoint/2010/main" val="2038800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200DCE4-69CF-4C6D-ACFF-6848CF87A9DF}" type="datetimeFigureOut">
              <a:rPr lang="en-US" smtClean="0"/>
              <a:t>9/8/2018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AC8968-98AE-48A6-9E1D-E3537910245E}" type="slidenum">
              <a:rPr lang="en-US" smtClean="0"/>
              <a:t>‹#›</a:t>
            </a:fld>
            <a:endParaRPr lang="en-US"/>
          </a:p>
        </p:txBody>
      </p:sp>
    </p:spTree>
    <p:extLst>
      <p:ext uri="{BB962C8B-B14F-4D97-AF65-F5344CB8AC3E}">
        <p14:creationId xmlns:p14="http://schemas.microsoft.com/office/powerpoint/2010/main" val="259980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00DCE4-69CF-4C6D-ACFF-6848CF87A9DF}" type="datetimeFigureOut">
              <a:rPr lang="en-US" smtClean="0"/>
              <a:t>9/8/2018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AC8968-98AE-48A6-9E1D-E3537910245E}" type="slidenum">
              <a:rPr lang="en-US" smtClean="0"/>
              <a:t>‹#›</a:t>
            </a:fld>
            <a:endParaRPr lang="en-US"/>
          </a:p>
        </p:txBody>
      </p:sp>
    </p:spTree>
    <p:extLst>
      <p:ext uri="{BB962C8B-B14F-4D97-AF65-F5344CB8AC3E}">
        <p14:creationId xmlns:p14="http://schemas.microsoft.com/office/powerpoint/2010/main" val="28454659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616" y="0"/>
            <a:ext cx="818271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396418-26C9-429D-90ED-35CB0F75356E}"/>
              </a:ext>
            </a:extLst>
          </p:cNvPr>
          <p:cNvSpPr>
            <a:spLocks noGrp="1"/>
          </p:cNvSpPr>
          <p:nvPr>
            <p:ph type="ctrTitle"/>
          </p:nvPr>
        </p:nvSpPr>
        <p:spPr>
          <a:xfrm>
            <a:off x="2284026" y="2043663"/>
            <a:ext cx="4578895" cy="2031055"/>
          </a:xfrm>
        </p:spPr>
        <p:txBody>
          <a:bodyPr>
            <a:normAutofit/>
          </a:bodyPr>
          <a:lstStyle/>
          <a:p>
            <a:r>
              <a:rPr lang="en-US" b="1" dirty="0">
                <a:solidFill>
                  <a:srgbClr val="FFFFFF"/>
                </a:solidFill>
              </a:rPr>
              <a:t>Why Do You Go to Church?</a:t>
            </a:r>
          </a:p>
        </p:txBody>
      </p:sp>
      <p:pic>
        <p:nvPicPr>
          <p:cNvPr id="16" name="Picture 15">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9208724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86197D16-FE75-4A0E-A0C9-28C0F04A43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57022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FA8FCEC6-4B30-4FF2-8B32-504BEAEA3A1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rcRect t="45716" b="9820"/>
          <a:stretch>
            <a:fillRect/>
          </a:stretch>
        </p:blipFill>
        <p:spPr>
          <a:xfrm>
            <a:off x="0" y="3808676"/>
            <a:ext cx="9144000" cy="3049325"/>
          </a:xfrm>
          <a:custGeom>
            <a:avLst/>
            <a:gdLst>
              <a:gd name="connsiteX0" fmla="*/ 0 w 12192000"/>
              <a:gd name="connsiteY0" fmla="*/ 0 h 3049325"/>
              <a:gd name="connsiteX1" fmla="*/ 12192000 w 12192000"/>
              <a:gd name="connsiteY1" fmla="*/ 0 h 3049325"/>
              <a:gd name="connsiteX2" fmla="*/ 12192000 w 12192000"/>
              <a:gd name="connsiteY2" fmla="*/ 3049325 h 3049325"/>
              <a:gd name="connsiteX3" fmla="*/ 0 w 12192000"/>
              <a:gd name="connsiteY3" fmla="*/ 3049325 h 3049325"/>
            </a:gdLst>
            <a:ahLst/>
            <a:cxnLst>
              <a:cxn ang="0">
                <a:pos x="connsiteX0" y="connsiteY0"/>
              </a:cxn>
              <a:cxn ang="0">
                <a:pos x="connsiteX1" y="connsiteY1"/>
              </a:cxn>
              <a:cxn ang="0">
                <a:pos x="connsiteX2" y="connsiteY2"/>
              </a:cxn>
              <a:cxn ang="0">
                <a:pos x="connsiteX3" y="connsiteY3"/>
              </a:cxn>
            </a:cxnLst>
            <a:rect l="l" t="t" r="r" b="b"/>
            <a:pathLst>
              <a:path w="12192000" h="3049325">
                <a:moveTo>
                  <a:pt x="0" y="0"/>
                </a:moveTo>
                <a:lnTo>
                  <a:pt x="12192000" y="0"/>
                </a:lnTo>
                <a:lnTo>
                  <a:pt x="12192000" y="3049325"/>
                </a:lnTo>
                <a:lnTo>
                  <a:pt x="0" y="3049325"/>
                </a:lnTo>
                <a:close/>
              </a:path>
            </a:pathLst>
          </a:custGeom>
        </p:spPr>
      </p:pic>
      <p:sp>
        <p:nvSpPr>
          <p:cNvPr id="2" name="Title 1">
            <a:extLst>
              <a:ext uri="{FF2B5EF4-FFF2-40B4-BE49-F238E27FC236}">
                <a16:creationId xmlns:a16="http://schemas.microsoft.com/office/drawing/2014/main" id="{AA9EB074-B7A9-4B07-8A28-B05B865B6B33}"/>
              </a:ext>
            </a:extLst>
          </p:cNvPr>
          <p:cNvSpPr>
            <a:spLocks noGrp="1"/>
          </p:cNvSpPr>
          <p:nvPr>
            <p:ph type="title"/>
          </p:nvPr>
        </p:nvSpPr>
        <p:spPr>
          <a:xfrm>
            <a:off x="239151" y="1392702"/>
            <a:ext cx="8581292" cy="5369314"/>
          </a:xfrm>
        </p:spPr>
        <p:txBody>
          <a:bodyPr vert="horz" lIns="91440" tIns="45720" rIns="91440" bIns="45720" rtlCol="0" anchor="ctr">
            <a:normAutofit fontScale="90000"/>
          </a:bodyPr>
          <a:lstStyle/>
          <a:p>
            <a:pPr algn="ctr"/>
            <a:r>
              <a:rPr lang="en-US" sz="6000" b="1" kern="1200" dirty="0">
                <a:solidFill>
                  <a:srgbClr val="FFFFFF"/>
                </a:solidFill>
                <a:latin typeface="+mj-lt"/>
                <a:ea typeface="+mj-ea"/>
                <a:cs typeface="+mj-cs"/>
              </a:rPr>
              <a:t>The church is not a </a:t>
            </a:r>
            <a:br>
              <a:rPr lang="en-US" sz="6000" b="1" kern="1200" dirty="0">
                <a:solidFill>
                  <a:srgbClr val="FFFFFF"/>
                </a:solidFill>
                <a:latin typeface="+mj-lt"/>
                <a:ea typeface="+mj-ea"/>
                <a:cs typeface="+mj-cs"/>
              </a:rPr>
            </a:br>
            <a:r>
              <a:rPr lang="en-US" sz="6000" b="1" kern="1200" dirty="0">
                <a:solidFill>
                  <a:srgbClr val="FFFFFF"/>
                </a:solidFill>
                <a:latin typeface="+mj-lt"/>
                <a:ea typeface="+mj-ea"/>
                <a:cs typeface="+mj-cs"/>
              </a:rPr>
              <a:t>MUSEUM for good people.</a:t>
            </a:r>
            <a:br>
              <a:rPr lang="en-US" sz="6000" b="1" kern="1200" dirty="0">
                <a:solidFill>
                  <a:srgbClr val="FFFFFF"/>
                </a:solidFill>
                <a:latin typeface="+mj-lt"/>
                <a:ea typeface="+mj-ea"/>
                <a:cs typeface="+mj-cs"/>
              </a:rPr>
            </a:br>
            <a:br>
              <a:rPr lang="en-US" sz="6000" b="1" kern="1200" dirty="0">
                <a:solidFill>
                  <a:srgbClr val="FFFFFF"/>
                </a:solidFill>
                <a:latin typeface="+mj-lt"/>
                <a:ea typeface="+mj-ea"/>
                <a:cs typeface="+mj-cs"/>
              </a:rPr>
            </a:br>
            <a:br>
              <a:rPr lang="en-US" sz="6000" b="1" kern="1200" dirty="0">
                <a:solidFill>
                  <a:srgbClr val="FFFFFF"/>
                </a:solidFill>
                <a:latin typeface="+mj-lt"/>
                <a:ea typeface="+mj-ea"/>
                <a:cs typeface="+mj-cs"/>
              </a:rPr>
            </a:br>
            <a:br>
              <a:rPr lang="en-US" sz="6000" b="1" kern="1200" dirty="0">
                <a:solidFill>
                  <a:srgbClr val="FFFFFF"/>
                </a:solidFill>
                <a:latin typeface="+mj-lt"/>
                <a:ea typeface="+mj-ea"/>
                <a:cs typeface="+mj-cs"/>
              </a:rPr>
            </a:br>
            <a:r>
              <a:rPr lang="en-US" sz="6000" b="1" kern="1200" dirty="0">
                <a:solidFill>
                  <a:schemeClr val="accent1"/>
                </a:solidFill>
                <a:latin typeface="+mj-lt"/>
                <a:ea typeface="+mj-ea"/>
                <a:cs typeface="+mj-cs"/>
              </a:rPr>
              <a:t>It’s a HOSPITAL for the broken.</a:t>
            </a:r>
          </a:p>
        </p:txBody>
      </p:sp>
    </p:spTree>
    <p:extLst>
      <p:ext uri="{BB962C8B-B14F-4D97-AF65-F5344CB8AC3E}">
        <p14:creationId xmlns:p14="http://schemas.microsoft.com/office/powerpoint/2010/main" val="2654021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25168E7B-6D42-4B3A-B7A1-17D4C49EC9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7" name="Picture 16">
            <a:extLst>
              <a:ext uri="{FF2B5EF4-FFF2-40B4-BE49-F238E27FC236}">
                <a16:creationId xmlns:a16="http://schemas.microsoft.com/office/drawing/2014/main" id="{98A030C2-9F23-4593-9F99-7B73C232A4C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12400" r="12601"/>
          <a:stretch/>
        </p:blipFill>
        <p:spPr>
          <a:xfrm>
            <a:off x="0" y="0"/>
            <a:ext cx="9144000" cy="6858000"/>
          </a:xfrm>
          <a:prstGeom prst="rect">
            <a:avLst/>
          </a:prstGeom>
        </p:spPr>
      </p:pic>
      <p:pic>
        <p:nvPicPr>
          <p:cNvPr id="5" name="Picture 4">
            <a:extLst>
              <a:ext uri="{FF2B5EF4-FFF2-40B4-BE49-F238E27FC236}">
                <a16:creationId xmlns:a16="http://schemas.microsoft.com/office/drawing/2014/main" id="{A9E25B11-51FD-4C18-9BC1-C62CEA64AAE1}"/>
              </a:ext>
            </a:extLst>
          </p:cNvPr>
          <p:cNvPicPr>
            <a:picLocks noChangeAspect="1"/>
          </p:cNvPicPr>
          <p:nvPr/>
        </p:nvPicPr>
        <p:blipFill>
          <a:blip r:embed="rId4"/>
          <a:stretch>
            <a:fillRect/>
          </a:stretch>
        </p:blipFill>
        <p:spPr>
          <a:xfrm>
            <a:off x="1889527" y="746527"/>
            <a:ext cx="5364945" cy="5364945"/>
          </a:xfrm>
          <a:prstGeom prst="rect">
            <a:avLst/>
          </a:prstGeom>
        </p:spPr>
      </p:pic>
    </p:spTree>
    <p:extLst>
      <p:ext uri="{BB962C8B-B14F-4D97-AF65-F5344CB8AC3E}">
        <p14:creationId xmlns:p14="http://schemas.microsoft.com/office/powerpoint/2010/main" val="24130300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293F529C-C5B4-4910-A7C1-0CC71C357CF7}"/>
              </a:ext>
            </a:extLst>
          </p:cNvPr>
          <p:cNvSpPr>
            <a:spLocks noGrp="1"/>
          </p:cNvSpPr>
          <p:nvPr>
            <p:ph type="title"/>
          </p:nvPr>
        </p:nvSpPr>
        <p:spPr>
          <a:xfrm>
            <a:off x="884419" y="826680"/>
            <a:ext cx="7375161" cy="1325563"/>
          </a:xfrm>
        </p:spPr>
        <p:txBody>
          <a:bodyPr>
            <a:normAutofit/>
          </a:bodyPr>
          <a:lstStyle/>
          <a:p>
            <a:pPr algn="ctr"/>
            <a:r>
              <a:rPr lang="en-US" sz="6000" b="1" dirty="0">
                <a:solidFill>
                  <a:srgbClr val="FFFFFF"/>
                </a:solidFill>
              </a:rPr>
              <a:t>Mark 2:17</a:t>
            </a:r>
          </a:p>
        </p:txBody>
      </p:sp>
      <p:sp>
        <p:nvSpPr>
          <p:cNvPr id="3" name="Content Placeholder 2">
            <a:extLst>
              <a:ext uri="{FF2B5EF4-FFF2-40B4-BE49-F238E27FC236}">
                <a16:creationId xmlns:a16="http://schemas.microsoft.com/office/drawing/2014/main" id="{7591EF2A-9924-4215-A806-A6E79D4CA0AB}"/>
              </a:ext>
            </a:extLst>
          </p:cNvPr>
          <p:cNvSpPr>
            <a:spLocks noGrp="1"/>
          </p:cNvSpPr>
          <p:nvPr>
            <p:ph idx="1"/>
          </p:nvPr>
        </p:nvSpPr>
        <p:spPr>
          <a:xfrm>
            <a:off x="884419" y="2753936"/>
            <a:ext cx="7375161" cy="3548390"/>
          </a:xfrm>
        </p:spPr>
        <p:txBody>
          <a:bodyPr>
            <a:normAutofit/>
          </a:bodyPr>
          <a:lstStyle/>
          <a:p>
            <a:pPr marL="0" indent="0" algn="ctr">
              <a:buNone/>
            </a:pPr>
            <a:r>
              <a:rPr lang="en-US" sz="4000" dirty="0">
                <a:solidFill>
                  <a:srgbClr val="000000"/>
                </a:solidFill>
              </a:rPr>
              <a:t>When Jesus heard it, He said to them, </a:t>
            </a:r>
            <a:r>
              <a:rPr lang="en-US" sz="4000" b="1" dirty="0"/>
              <a:t>“Those who are well have no need of a physician, but those who are sick. I did not come to call the righteous, but sinners, to repentance.”</a:t>
            </a:r>
          </a:p>
        </p:txBody>
      </p:sp>
    </p:spTree>
    <p:extLst>
      <p:ext uri="{BB962C8B-B14F-4D97-AF65-F5344CB8AC3E}">
        <p14:creationId xmlns:p14="http://schemas.microsoft.com/office/powerpoint/2010/main" val="18169950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6158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5A3ADD80-80B0-4481-AD93-E2BE83BA596F}"/>
              </a:ext>
            </a:extLst>
          </p:cNvPr>
          <p:cNvSpPr>
            <a:spLocks noGrp="1"/>
          </p:cNvSpPr>
          <p:nvPr>
            <p:ph type="title"/>
          </p:nvPr>
        </p:nvSpPr>
        <p:spPr>
          <a:xfrm>
            <a:off x="208889" y="2208627"/>
            <a:ext cx="3231930" cy="2984939"/>
          </a:xfrm>
        </p:spPr>
        <p:txBody>
          <a:bodyPr>
            <a:normAutofit/>
          </a:bodyPr>
          <a:lstStyle/>
          <a:p>
            <a:pPr algn="ctr"/>
            <a:r>
              <a:rPr lang="en-US" sz="5400" b="1" dirty="0">
                <a:solidFill>
                  <a:srgbClr val="FFFFFF"/>
                </a:solidFill>
              </a:rPr>
              <a:t>Who needs a physician?</a:t>
            </a:r>
          </a:p>
        </p:txBody>
      </p:sp>
      <p:sp>
        <p:nvSpPr>
          <p:cNvPr id="3" name="Content Placeholder 2">
            <a:extLst>
              <a:ext uri="{FF2B5EF4-FFF2-40B4-BE49-F238E27FC236}">
                <a16:creationId xmlns:a16="http://schemas.microsoft.com/office/drawing/2014/main" id="{3C809021-E4F4-42D7-B6A2-547E6B1B728A}"/>
              </a:ext>
            </a:extLst>
          </p:cNvPr>
          <p:cNvSpPr>
            <a:spLocks noGrp="1"/>
          </p:cNvSpPr>
          <p:nvPr>
            <p:ph idx="1"/>
          </p:nvPr>
        </p:nvSpPr>
        <p:spPr>
          <a:xfrm>
            <a:off x="4276578" y="2363372"/>
            <a:ext cx="4658533" cy="3429977"/>
          </a:xfrm>
        </p:spPr>
        <p:txBody>
          <a:bodyPr anchor="ctr">
            <a:normAutofit/>
          </a:bodyPr>
          <a:lstStyle/>
          <a:p>
            <a:r>
              <a:rPr lang="en-US" sz="4800" dirty="0">
                <a:solidFill>
                  <a:srgbClr val="000000"/>
                </a:solidFill>
              </a:rPr>
              <a:t>Only the sick?</a:t>
            </a:r>
          </a:p>
          <a:p>
            <a:r>
              <a:rPr lang="en-US" sz="4800" dirty="0">
                <a:solidFill>
                  <a:srgbClr val="000000"/>
                </a:solidFill>
              </a:rPr>
              <a:t>Only the saved?</a:t>
            </a:r>
          </a:p>
          <a:p>
            <a:pPr marL="0" indent="0">
              <a:buNone/>
            </a:pPr>
            <a:endParaRPr lang="en-US" sz="2100" dirty="0">
              <a:solidFill>
                <a:srgbClr val="000000"/>
              </a:solidFill>
            </a:endParaRPr>
          </a:p>
        </p:txBody>
      </p:sp>
    </p:spTree>
    <p:extLst>
      <p:ext uri="{BB962C8B-B14F-4D97-AF65-F5344CB8AC3E}">
        <p14:creationId xmlns:p14="http://schemas.microsoft.com/office/powerpoint/2010/main" val="30051077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616" y="0"/>
            <a:ext cx="818271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396418-26C9-429D-90ED-35CB0F75356E}"/>
              </a:ext>
            </a:extLst>
          </p:cNvPr>
          <p:cNvSpPr>
            <a:spLocks noGrp="1"/>
          </p:cNvSpPr>
          <p:nvPr>
            <p:ph type="ctrTitle"/>
          </p:nvPr>
        </p:nvSpPr>
        <p:spPr>
          <a:xfrm>
            <a:off x="2138621" y="1825283"/>
            <a:ext cx="4618707" cy="3207433"/>
          </a:xfrm>
        </p:spPr>
        <p:txBody>
          <a:bodyPr>
            <a:normAutofit/>
          </a:bodyPr>
          <a:lstStyle/>
          <a:p>
            <a:r>
              <a:rPr lang="en-US" b="1" dirty="0">
                <a:solidFill>
                  <a:srgbClr val="FFFFFF"/>
                </a:solidFill>
              </a:rPr>
              <a:t>Why Should You Go to Church?</a:t>
            </a:r>
          </a:p>
        </p:txBody>
      </p:sp>
      <p:pic>
        <p:nvPicPr>
          <p:cNvPr id="16" name="Picture 15">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4385281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0360024A-F32C-467D-BF78-2DF0AB004625}"/>
              </a:ext>
            </a:extLst>
          </p:cNvPr>
          <p:cNvSpPr>
            <a:spLocks noGrp="1"/>
          </p:cNvSpPr>
          <p:nvPr>
            <p:ph type="title"/>
          </p:nvPr>
        </p:nvSpPr>
        <p:spPr>
          <a:xfrm>
            <a:off x="884419" y="826680"/>
            <a:ext cx="7375161" cy="1325563"/>
          </a:xfrm>
        </p:spPr>
        <p:txBody>
          <a:bodyPr>
            <a:normAutofit/>
          </a:bodyPr>
          <a:lstStyle/>
          <a:p>
            <a:pPr algn="ctr"/>
            <a:r>
              <a:rPr lang="en-US" sz="5400" b="1" dirty="0">
                <a:solidFill>
                  <a:srgbClr val="FFFFFF"/>
                </a:solidFill>
              </a:rPr>
              <a:t>Because it is commanded</a:t>
            </a:r>
          </a:p>
        </p:txBody>
      </p:sp>
      <p:sp>
        <p:nvSpPr>
          <p:cNvPr id="3" name="Content Placeholder 2">
            <a:extLst>
              <a:ext uri="{FF2B5EF4-FFF2-40B4-BE49-F238E27FC236}">
                <a16:creationId xmlns:a16="http://schemas.microsoft.com/office/drawing/2014/main" id="{831D509A-EBAC-4C02-AF7F-B760542146A2}"/>
              </a:ext>
            </a:extLst>
          </p:cNvPr>
          <p:cNvSpPr>
            <a:spLocks noGrp="1"/>
          </p:cNvSpPr>
          <p:nvPr>
            <p:ph idx="1"/>
          </p:nvPr>
        </p:nvSpPr>
        <p:spPr>
          <a:xfrm>
            <a:off x="884419" y="2753936"/>
            <a:ext cx="7375161" cy="3759406"/>
          </a:xfrm>
        </p:spPr>
        <p:txBody>
          <a:bodyPr>
            <a:normAutofit/>
          </a:bodyPr>
          <a:lstStyle/>
          <a:p>
            <a:r>
              <a:rPr lang="en-US" sz="3200" b="1" dirty="0">
                <a:solidFill>
                  <a:srgbClr val="000000"/>
                </a:solidFill>
              </a:rPr>
              <a:t>Hebrews 10:24</a:t>
            </a:r>
          </a:p>
          <a:p>
            <a:pPr lvl="1"/>
            <a:r>
              <a:rPr lang="en-US" sz="3200" b="1" baseline="30000" dirty="0">
                <a:solidFill>
                  <a:srgbClr val="000000"/>
                </a:solidFill>
              </a:rPr>
              <a:t>24 </a:t>
            </a:r>
            <a:r>
              <a:rPr lang="en-US" sz="3200" dirty="0">
                <a:solidFill>
                  <a:srgbClr val="000000"/>
                </a:solidFill>
              </a:rPr>
              <a:t>And let us consider one another to provoke unto love and to good works:</a:t>
            </a:r>
          </a:p>
          <a:p>
            <a:pPr lvl="1"/>
            <a:r>
              <a:rPr lang="en-US" sz="3200" b="1" baseline="30000" dirty="0">
                <a:solidFill>
                  <a:srgbClr val="000000"/>
                </a:solidFill>
              </a:rPr>
              <a:t>25 </a:t>
            </a:r>
            <a:r>
              <a:rPr lang="en-US" sz="3200" dirty="0">
                <a:solidFill>
                  <a:srgbClr val="000000"/>
                </a:solidFill>
              </a:rPr>
              <a:t>Not forsaking the assembling of ourselves together, as the manner of some is; but exhorting one another: and so much the more, as ye see the day approaching.</a:t>
            </a:r>
          </a:p>
          <a:p>
            <a:endParaRPr lang="en-US" sz="1700" dirty="0">
              <a:solidFill>
                <a:srgbClr val="000000"/>
              </a:solidFill>
            </a:endParaRPr>
          </a:p>
        </p:txBody>
      </p:sp>
    </p:spTree>
    <p:extLst>
      <p:ext uri="{BB962C8B-B14F-4D97-AF65-F5344CB8AC3E}">
        <p14:creationId xmlns:p14="http://schemas.microsoft.com/office/powerpoint/2010/main" val="4593882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3BF6A3C3-193E-4DF2-8BB9-D938D5E6F277}"/>
              </a:ext>
            </a:extLst>
          </p:cNvPr>
          <p:cNvSpPr>
            <a:spLocks noGrp="1"/>
          </p:cNvSpPr>
          <p:nvPr>
            <p:ph type="title"/>
          </p:nvPr>
        </p:nvSpPr>
        <p:spPr>
          <a:xfrm>
            <a:off x="647115" y="826680"/>
            <a:ext cx="7807568" cy="1325563"/>
          </a:xfrm>
        </p:spPr>
        <p:txBody>
          <a:bodyPr>
            <a:noAutofit/>
          </a:bodyPr>
          <a:lstStyle/>
          <a:p>
            <a:pPr algn="ctr"/>
            <a:r>
              <a:rPr lang="en-US" sz="5400" b="1" dirty="0">
                <a:solidFill>
                  <a:srgbClr val="FFFFFF"/>
                </a:solidFill>
              </a:rPr>
              <a:t>Because Iron Sharpens Iron</a:t>
            </a:r>
          </a:p>
        </p:txBody>
      </p:sp>
      <p:sp>
        <p:nvSpPr>
          <p:cNvPr id="3" name="Content Placeholder 2">
            <a:extLst>
              <a:ext uri="{FF2B5EF4-FFF2-40B4-BE49-F238E27FC236}">
                <a16:creationId xmlns:a16="http://schemas.microsoft.com/office/drawing/2014/main" id="{F91A95DD-5D5D-4DAD-A87F-C216DED61731}"/>
              </a:ext>
            </a:extLst>
          </p:cNvPr>
          <p:cNvSpPr>
            <a:spLocks noGrp="1"/>
          </p:cNvSpPr>
          <p:nvPr>
            <p:ph idx="1"/>
          </p:nvPr>
        </p:nvSpPr>
        <p:spPr>
          <a:xfrm>
            <a:off x="884419" y="2753936"/>
            <a:ext cx="7375161" cy="3033010"/>
          </a:xfrm>
        </p:spPr>
        <p:txBody>
          <a:bodyPr>
            <a:normAutofit/>
          </a:bodyPr>
          <a:lstStyle/>
          <a:p>
            <a:r>
              <a:rPr lang="en-US" sz="3200" b="1" dirty="0">
                <a:solidFill>
                  <a:srgbClr val="000000"/>
                </a:solidFill>
              </a:rPr>
              <a:t>Proverbs 27:17</a:t>
            </a:r>
          </a:p>
          <a:p>
            <a:pPr lvl="1"/>
            <a:r>
              <a:rPr lang="en-US" sz="3200" b="1" baseline="30000" dirty="0">
                <a:solidFill>
                  <a:srgbClr val="000000"/>
                </a:solidFill>
              </a:rPr>
              <a:t>17 </a:t>
            </a:r>
            <a:r>
              <a:rPr lang="en-US" sz="3200" b="1" i="1" dirty="0">
                <a:solidFill>
                  <a:srgbClr val="000000"/>
                </a:solidFill>
              </a:rPr>
              <a:t>As</a:t>
            </a:r>
            <a:r>
              <a:rPr lang="en-US" sz="3200" b="1" dirty="0">
                <a:solidFill>
                  <a:srgbClr val="000000"/>
                </a:solidFill>
              </a:rPr>
              <a:t> iron sharpens iron</a:t>
            </a:r>
            <a:r>
              <a:rPr lang="en-US" sz="3200" dirty="0">
                <a:solidFill>
                  <a:srgbClr val="000000"/>
                </a:solidFill>
              </a:rPr>
              <a:t>, so a man sharpens the countenance of his friend.</a:t>
            </a:r>
          </a:p>
        </p:txBody>
      </p:sp>
    </p:spTree>
    <p:extLst>
      <p:ext uri="{BB962C8B-B14F-4D97-AF65-F5344CB8AC3E}">
        <p14:creationId xmlns:p14="http://schemas.microsoft.com/office/powerpoint/2010/main" val="25033634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A9481DFD-3DEF-4BA0-AFAF-A3AF4289A656}"/>
              </a:ext>
            </a:extLst>
          </p:cNvPr>
          <p:cNvSpPr>
            <a:spLocks noGrp="1"/>
          </p:cNvSpPr>
          <p:nvPr>
            <p:ph type="title"/>
          </p:nvPr>
        </p:nvSpPr>
        <p:spPr>
          <a:xfrm>
            <a:off x="604911" y="826680"/>
            <a:ext cx="7849772" cy="1325563"/>
          </a:xfrm>
        </p:spPr>
        <p:txBody>
          <a:bodyPr>
            <a:noAutofit/>
          </a:bodyPr>
          <a:lstStyle/>
          <a:p>
            <a:pPr algn="ctr"/>
            <a:r>
              <a:rPr lang="en-US" sz="5000" b="1" dirty="0">
                <a:solidFill>
                  <a:srgbClr val="FFFFFF"/>
                </a:solidFill>
              </a:rPr>
              <a:t>To learn more about His Word</a:t>
            </a:r>
          </a:p>
        </p:txBody>
      </p:sp>
      <p:sp>
        <p:nvSpPr>
          <p:cNvPr id="3" name="Content Placeholder 2">
            <a:extLst>
              <a:ext uri="{FF2B5EF4-FFF2-40B4-BE49-F238E27FC236}">
                <a16:creationId xmlns:a16="http://schemas.microsoft.com/office/drawing/2014/main" id="{345718DE-52BD-4AD6-9689-B001DB57E3E2}"/>
              </a:ext>
            </a:extLst>
          </p:cNvPr>
          <p:cNvSpPr>
            <a:spLocks noGrp="1"/>
          </p:cNvSpPr>
          <p:nvPr>
            <p:ph idx="1"/>
          </p:nvPr>
        </p:nvSpPr>
        <p:spPr>
          <a:xfrm>
            <a:off x="884419" y="2753936"/>
            <a:ext cx="7375161" cy="3033010"/>
          </a:xfrm>
        </p:spPr>
        <p:txBody>
          <a:bodyPr>
            <a:noAutofit/>
          </a:bodyPr>
          <a:lstStyle/>
          <a:p>
            <a:r>
              <a:rPr lang="en-US" sz="3200" b="1" dirty="0">
                <a:solidFill>
                  <a:srgbClr val="000000"/>
                </a:solidFill>
              </a:rPr>
              <a:t>Hebrews 4:12</a:t>
            </a:r>
          </a:p>
          <a:p>
            <a:pPr lvl="1"/>
            <a:r>
              <a:rPr lang="en-US" sz="3200" b="1" baseline="30000" dirty="0">
                <a:solidFill>
                  <a:srgbClr val="000000"/>
                </a:solidFill>
              </a:rPr>
              <a:t>12 </a:t>
            </a:r>
            <a:r>
              <a:rPr lang="en-US" sz="3200" dirty="0">
                <a:solidFill>
                  <a:srgbClr val="000000"/>
                </a:solidFill>
              </a:rPr>
              <a:t>For the word of God is quick, and powerful, and sharper than any two-edged sword, piercing even to the dividing asunder of soul and spirit, and of the joints and marrow, and is a discerner of the thoughts and intents of the heart.</a:t>
            </a:r>
          </a:p>
        </p:txBody>
      </p:sp>
    </p:spTree>
    <p:extLst>
      <p:ext uri="{BB962C8B-B14F-4D97-AF65-F5344CB8AC3E}">
        <p14:creationId xmlns:p14="http://schemas.microsoft.com/office/powerpoint/2010/main" val="37515773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6158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E9C25D5E-EAC9-44E9-8E6E-1EB3F834437A}"/>
              </a:ext>
            </a:extLst>
          </p:cNvPr>
          <p:cNvSpPr>
            <a:spLocks noGrp="1"/>
          </p:cNvSpPr>
          <p:nvPr>
            <p:ph type="title"/>
          </p:nvPr>
        </p:nvSpPr>
        <p:spPr>
          <a:xfrm>
            <a:off x="480059" y="2053641"/>
            <a:ext cx="2751871" cy="2760098"/>
          </a:xfrm>
        </p:spPr>
        <p:txBody>
          <a:bodyPr>
            <a:normAutofit/>
          </a:bodyPr>
          <a:lstStyle/>
          <a:p>
            <a:r>
              <a:rPr lang="en-US" sz="6000" b="1" dirty="0">
                <a:solidFill>
                  <a:srgbClr val="FFFFFF"/>
                </a:solidFill>
              </a:rPr>
              <a:t>The Word of God…</a:t>
            </a:r>
          </a:p>
        </p:txBody>
      </p:sp>
      <p:sp>
        <p:nvSpPr>
          <p:cNvPr id="3" name="Content Placeholder 2">
            <a:extLst>
              <a:ext uri="{FF2B5EF4-FFF2-40B4-BE49-F238E27FC236}">
                <a16:creationId xmlns:a16="http://schemas.microsoft.com/office/drawing/2014/main" id="{8585BEC6-8899-4CB9-BE4A-54274DFBBE70}"/>
              </a:ext>
            </a:extLst>
          </p:cNvPr>
          <p:cNvSpPr>
            <a:spLocks noGrp="1"/>
          </p:cNvSpPr>
          <p:nvPr>
            <p:ph idx="1"/>
          </p:nvPr>
        </p:nvSpPr>
        <p:spPr>
          <a:xfrm>
            <a:off x="4567930" y="450166"/>
            <a:ext cx="3979563" cy="6147582"/>
          </a:xfrm>
        </p:spPr>
        <p:txBody>
          <a:bodyPr anchor="ctr">
            <a:normAutofit/>
          </a:bodyPr>
          <a:lstStyle/>
          <a:p>
            <a:r>
              <a:rPr lang="en-US" sz="3200" dirty="0">
                <a:solidFill>
                  <a:srgbClr val="000000"/>
                </a:solidFill>
              </a:rPr>
              <a:t>Penetrates hearts and transforms lives</a:t>
            </a:r>
          </a:p>
          <a:p>
            <a:r>
              <a:rPr lang="en-US" sz="3200" dirty="0">
                <a:solidFill>
                  <a:srgbClr val="000000"/>
                </a:solidFill>
              </a:rPr>
              <a:t>Calls sinners to repentance </a:t>
            </a:r>
          </a:p>
          <a:p>
            <a:r>
              <a:rPr lang="en-US" sz="3200" dirty="0">
                <a:solidFill>
                  <a:srgbClr val="000000"/>
                </a:solidFill>
              </a:rPr>
              <a:t>Encourages the downtrodden </a:t>
            </a:r>
          </a:p>
          <a:p>
            <a:r>
              <a:rPr lang="en-US" sz="3200" dirty="0">
                <a:solidFill>
                  <a:srgbClr val="000000"/>
                </a:solidFill>
              </a:rPr>
              <a:t>Inspires the Lord’s servants to love and serve Christ</a:t>
            </a:r>
          </a:p>
          <a:p>
            <a:r>
              <a:rPr lang="en-US" sz="3200" dirty="0">
                <a:solidFill>
                  <a:srgbClr val="000000"/>
                </a:solidFill>
              </a:rPr>
              <a:t>Lights the way God would have you go</a:t>
            </a:r>
          </a:p>
          <a:p>
            <a:pPr marL="0" indent="0">
              <a:buNone/>
            </a:pPr>
            <a:endParaRPr lang="en-US" sz="2100" dirty="0">
              <a:solidFill>
                <a:srgbClr val="000000"/>
              </a:solidFill>
            </a:endParaRPr>
          </a:p>
        </p:txBody>
      </p:sp>
    </p:spTree>
    <p:extLst>
      <p:ext uri="{BB962C8B-B14F-4D97-AF65-F5344CB8AC3E}">
        <p14:creationId xmlns:p14="http://schemas.microsoft.com/office/powerpoint/2010/main" val="20014566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6158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AF89348F-A137-4603-911A-1C8DC72681DB}"/>
              </a:ext>
            </a:extLst>
          </p:cNvPr>
          <p:cNvSpPr>
            <a:spLocks noGrp="1"/>
          </p:cNvSpPr>
          <p:nvPr>
            <p:ph type="title"/>
          </p:nvPr>
        </p:nvSpPr>
        <p:spPr>
          <a:xfrm>
            <a:off x="480059" y="2053641"/>
            <a:ext cx="2751871" cy="2760098"/>
          </a:xfrm>
        </p:spPr>
        <p:txBody>
          <a:bodyPr>
            <a:normAutofit/>
          </a:bodyPr>
          <a:lstStyle/>
          <a:p>
            <a:r>
              <a:rPr lang="en-US" sz="6000" b="1" dirty="0">
                <a:solidFill>
                  <a:srgbClr val="FFFFFF"/>
                </a:solidFill>
              </a:rPr>
              <a:t>Preach the Word</a:t>
            </a:r>
          </a:p>
        </p:txBody>
      </p:sp>
      <p:sp>
        <p:nvSpPr>
          <p:cNvPr id="3" name="Content Placeholder 2">
            <a:extLst>
              <a:ext uri="{FF2B5EF4-FFF2-40B4-BE49-F238E27FC236}">
                <a16:creationId xmlns:a16="http://schemas.microsoft.com/office/drawing/2014/main" id="{8AC67610-3FAA-4209-839A-8171891A8364}"/>
              </a:ext>
            </a:extLst>
          </p:cNvPr>
          <p:cNvSpPr>
            <a:spLocks noGrp="1"/>
          </p:cNvSpPr>
          <p:nvPr>
            <p:ph idx="1"/>
          </p:nvPr>
        </p:nvSpPr>
        <p:spPr>
          <a:xfrm>
            <a:off x="3840480" y="337625"/>
            <a:ext cx="5064369" cy="6372664"/>
          </a:xfrm>
        </p:spPr>
        <p:txBody>
          <a:bodyPr anchor="ctr">
            <a:normAutofit lnSpcReduction="10000"/>
          </a:bodyPr>
          <a:lstStyle/>
          <a:p>
            <a:r>
              <a:rPr lang="en-US" b="1" dirty="0">
                <a:solidFill>
                  <a:srgbClr val="000000"/>
                </a:solidFill>
              </a:rPr>
              <a:t>2 Timothy 4:2-4</a:t>
            </a:r>
          </a:p>
          <a:p>
            <a:pPr lvl="1"/>
            <a:r>
              <a:rPr lang="en-US" sz="2800" b="1" baseline="30000" dirty="0">
                <a:solidFill>
                  <a:srgbClr val="000000"/>
                </a:solidFill>
              </a:rPr>
              <a:t>2 </a:t>
            </a:r>
            <a:r>
              <a:rPr lang="en-US" sz="2800" dirty="0">
                <a:solidFill>
                  <a:srgbClr val="000000"/>
                </a:solidFill>
              </a:rPr>
              <a:t>Preach the word; be instant in season, out of season; reprove, rebuke, exhort with all long suffering and doctrine.</a:t>
            </a:r>
          </a:p>
          <a:p>
            <a:pPr lvl="1"/>
            <a:r>
              <a:rPr lang="en-US" sz="2800" b="1" baseline="30000" dirty="0">
                <a:solidFill>
                  <a:srgbClr val="000000"/>
                </a:solidFill>
              </a:rPr>
              <a:t>3 </a:t>
            </a:r>
            <a:r>
              <a:rPr lang="en-US" sz="2800" dirty="0">
                <a:solidFill>
                  <a:srgbClr val="000000"/>
                </a:solidFill>
              </a:rPr>
              <a:t>For the time will come when they will not endure sound doctrine; but after their own lusts shall they heap to themselves teachers, having itching ears;</a:t>
            </a:r>
          </a:p>
          <a:p>
            <a:pPr lvl="1"/>
            <a:r>
              <a:rPr lang="en-US" sz="2800" b="1" baseline="30000" dirty="0">
                <a:solidFill>
                  <a:srgbClr val="000000"/>
                </a:solidFill>
              </a:rPr>
              <a:t>4 </a:t>
            </a:r>
            <a:r>
              <a:rPr lang="en-US" sz="2800" dirty="0">
                <a:solidFill>
                  <a:srgbClr val="000000"/>
                </a:solidFill>
              </a:rPr>
              <a:t>And they shall turn away their ears from the truth, and shall be turned unto fables.</a:t>
            </a:r>
          </a:p>
          <a:p>
            <a:pPr lvl="1"/>
            <a:endParaRPr lang="en-US" sz="2100" dirty="0">
              <a:solidFill>
                <a:srgbClr val="000000"/>
              </a:solidFill>
            </a:endParaRPr>
          </a:p>
        </p:txBody>
      </p:sp>
    </p:spTree>
    <p:extLst>
      <p:ext uri="{BB962C8B-B14F-4D97-AF65-F5344CB8AC3E}">
        <p14:creationId xmlns:p14="http://schemas.microsoft.com/office/powerpoint/2010/main" val="1892359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885F76EF-67CF-47A2-8C76-3802E9D3EA76}"/>
              </a:ext>
            </a:extLst>
          </p:cNvPr>
          <p:cNvSpPr>
            <a:spLocks noGrp="1"/>
          </p:cNvSpPr>
          <p:nvPr>
            <p:ph type="title"/>
          </p:nvPr>
        </p:nvSpPr>
        <p:spPr>
          <a:xfrm>
            <a:off x="884419" y="826680"/>
            <a:ext cx="7375161" cy="1325563"/>
          </a:xfrm>
        </p:spPr>
        <p:txBody>
          <a:bodyPr>
            <a:normAutofit/>
          </a:bodyPr>
          <a:lstStyle/>
          <a:p>
            <a:pPr algn="ctr"/>
            <a:r>
              <a:rPr lang="en-US" sz="6000" b="1" dirty="0">
                <a:solidFill>
                  <a:srgbClr val="FFFFFF"/>
                </a:solidFill>
              </a:rPr>
              <a:t>10 Possible Reasons</a:t>
            </a:r>
          </a:p>
        </p:txBody>
      </p:sp>
      <p:sp>
        <p:nvSpPr>
          <p:cNvPr id="3" name="Content Placeholder 2">
            <a:extLst>
              <a:ext uri="{FF2B5EF4-FFF2-40B4-BE49-F238E27FC236}">
                <a16:creationId xmlns:a16="http://schemas.microsoft.com/office/drawing/2014/main" id="{77305DD8-9184-4F13-A127-675CA1CF02EB}"/>
              </a:ext>
            </a:extLst>
          </p:cNvPr>
          <p:cNvSpPr>
            <a:spLocks noGrp="1"/>
          </p:cNvSpPr>
          <p:nvPr>
            <p:ph idx="1"/>
          </p:nvPr>
        </p:nvSpPr>
        <p:spPr>
          <a:xfrm>
            <a:off x="422031" y="2753936"/>
            <a:ext cx="8215532" cy="3717202"/>
          </a:xfrm>
        </p:spPr>
        <p:txBody>
          <a:bodyPr>
            <a:normAutofit/>
          </a:bodyPr>
          <a:lstStyle/>
          <a:p>
            <a:pPr marL="742950" indent="-742950">
              <a:buFont typeface="+mj-lt"/>
              <a:buAutoNum type="arabicPeriod"/>
            </a:pPr>
            <a:r>
              <a:rPr lang="en-US" sz="3200" b="1" dirty="0">
                <a:solidFill>
                  <a:srgbClr val="000000"/>
                </a:solidFill>
              </a:rPr>
              <a:t>To enjoy the community of your brothers and sisters in Christ.</a:t>
            </a:r>
          </a:p>
          <a:p>
            <a:pPr marL="742950" indent="-742950">
              <a:buFont typeface="+mj-lt"/>
              <a:buAutoNum type="arabicPeriod"/>
            </a:pPr>
            <a:r>
              <a:rPr lang="en-US" sz="3200" b="1" dirty="0">
                <a:solidFill>
                  <a:srgbClr val="000000"/>
                </a:solidFill>
              </a:rPr>
              <a:t>To use your talents.</a:t>
            </a:r>
          </a:p>
          <a:p>
            <a:pPr marL="742950" indent="-742950">
              <a:buFont typeface="+mj-lt"/>
              <a:buAutoNum type="arabicPeriod"/>
            </a:pPr>
            <a:r>
              <a:rPr lang="en-US" sz="3200" b="1" dirty="0">
                <a:solidFill>
                  <a:srgbClr val="000000"/>
                </a:solidFill>
              </a:rPr>
              <a:t>To discover your purpose.</a:t>
            </a:r>
          </a:p>
          <a:p>
            <a:pPr marL="742950" indent="-742950">
              <a:buFont typeface="+mj-lt"/>
              <a:buAutoNum type="arabicPeriod"/>
            </a:pPr>
            <a:r>
              <a:rPr lang="en-US" sz="3200" b="1" dirty="0">
                <a:solidFill>
                  <a:srgbClr val="000000"/>
                </a:solidFill>
              </a:rPr>
              <a:t>To find connections with others.</a:t>
            </a:r>
          </a:p>
          <a:p>
            <a:pPr marL="742950" indent="-742950">
              <a:buFont typeface="+mj-lt"/>
              <a:buAutoNum type="arabicPeriod"/>
            </a:pPr>
            <a:r>
              <a:rPr lang="en-US" sz="3200" b="1" dirty="0">
                <a:solidFill>
                  <a:srgbClr val="000000"/>
                </a:solidFill>
              </a:rPr>
              <a:t>To worship.</a:t>
            </a:r>
          </a:p>
        </p:txBody>
      </p:sp>
    </p:spTree>
    <p:extLst>
      <p:ext uri="{BB962C8B-B14F-4D97-AF65-F5344CB8AC3E}">
        <p14:creationId xmlns:p14="http://schemas.microsoft.com/office/powerpoint/2010/main" val="3896408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FF423F56-0E20-47BA-87A7-79705307EF73}"/>
              </a:ext>
            </a:extLst>
          </p:cNvPr>
          <p:cNvSpPr>
            <a:spLocks noGrp="1"/>
          </p:cNvSpPr>
          <p:nvPr>
            <p:ph type="title"/>
          </p:nvPr>
        </p:nvSpPr>
        <p:spPr>
          <a:xfrm>
            <a:off x="884419" y="826680"/>
            <a:ext cx="7375161" cy="1325563"/>
          </a:xfrm>
        </p:spPr>
        <p:txBody>
          <a:bodyPr>
            <a:normAutofit/>
          </a:bodyPr>
          <a:lstStyle/>
          <a:p>
            <a:pPr algn="ctr"/>
            <a:r>
              <a:rPr lang="en-US" sz="5400" b="1" dirty="0">
                <a:solidFill>
                  <a:srgbClr val="FFFFFF"/>
                </a:solidFill>
              </a:rPr>
              <a:t>To worship and praise God</a:t>
            </a:r>
          </a:p>
        </p:txBody>
      </p:sp>
      <p:sp>
        <p:nvSpPr>
          <p:cNvPr id="3" name="Content Placeholder 2">
            <a:extLst>
              <a:ext uri="{FF2B5EF4-FFF2-40B4-BE49-F238E27FC236}">
                <a16:creationId xmlns:a16="http://schemas.microsoft.com/office/drawing/2014/main" id="{5E34977A-F065-4653-8F9F-03BEAD5D3F18}"/>
              </a:ext>
            </a:extLst>
          </p:cNvPr>
          <p:cNvSpPr>
            <a:spLocks noGrp="1"/>
          </p:cNvSpPr>
          <p:nvPr>
            <p:ph idx="1"/>
          </p:nvPr>
        </p:nvSpPr>
        <p:spPr>
          <a:xfrm>
            <a:off x="689317" y="2753935"/>
            <a:ext cx="7849772" cy="3886015"/>
          </a:xfrm>
        </p:spPr>
        <p:txBody>
          <a:bodyPr>
            <a:normAutofit lnSpcReduction="10000"/>
          </a:bodyPr>
          <a:lstStyle/>
          <a:p>
            <a:r>
              <a:rPr lang="en-US" sz="3200" b="1" dirty="0">
                <a:solidFill>
                  <a:srgbClr val="000000"/>
                </a:solidFill>
              </a:rPr>
              <a:t>John 4:24</a:t>
            </a:r>
          </a:p>
          <a:p>
            <a:pPr lvl="1"/>
            <a:r>
              <a:rPr lang="en-US" sz="3200" b="1" baseline="30000" dirty="0">
                <a:solidFill>
                  <a:srgbClr val="000000"/>
                </a:solidFill>
              </a:rPr>
              <a:t>24 </a:t>
            </a:r>
            <a:r>
              <a:rPr lang="en-US" sz="3200" dirty="0">
                <a:solidFill>
                  <a:srgbClr val="000000"/>
                </a:solidFill>
              </a:rPr>
              <a:t>God </a:t>
            </a:r>
            <a:r>
              <a:rPr lang="en-US" sz="3200" i="1" dirty="0">
                <a:solidFill>
                  <a:srgbClr val="000000"/>
                </a:solidFill>
              </a:rPr>
              <a:t>is</a:t>
            </a:r>
            <a:r>
              <a:rPr lang="en-US" sz="3200" dirty="0">
                <a:solidFill>
                  <a:srgbClr val="000000"/>
                </a:solidFill>
              </a:rPr>
              <a:t> Spirit, and those who worship Him must worship in spirit and truth.”</a:t>
            </a:r>
          </a:p>
          <a:p>
            <a:pPr lvl="1"/>
            <a:endParaRPr lang="en-US" sz="3200" dirty="0">
              <a:solidFill>
                <a:srgbClr val="000000"/>
              </a:solidFill>
            </a:endParaRPr>
          </a:p>
          <a:p>
            <a:pPr lvl="1"/>
            <a:r>
              <a:rPr lang="en-US" sz="3200" dirty="0">
                <a:solidFill>
                  <a:srgbClr val="000000"/>
                </a:solidFill>
              </a:rPr>
              <a:t>Singing praises to Him.</a:t>
            </a:r>
          </a:p>
          <a:p>
            <a:pPr lvl="1"/>
            <a:r>
              <a:rPr lang="en-US" sz="3200" dirty="0">
                <a:solidFill>
                  <a:srgbClr val="000000"/>
                </a:solidFill>
              </a:rPr>
              <a:t>Praying to Him.</a:t>
            </a:r>
          </a:p>
          <a:p>
            <a:pPr lvl="1"/>
            <a:r>
              <a:rPr lang="en-US" sz="3200" dirty="0">
                <a:solidFill>
                  <a:srgbClr val="000000"/>
                </a:solidFill>
              </a:rPr>
              <a:t>Thanking Him. </a:t>
            </a:r>
          </a:p>
          <a:p>
            <a:pPr lvl="1"/>
            <a:r>
              <a:rPr lang="en-US" sz="3200" dirty="0">
                <a:solidFill>
                  <a:srgbClr val="000000"/>
                </a:solidFill>
              </a:rPr>
              <a:t>Remembering Him.</a:t>
            </a:r>
          </a:p>
        </p:txBody>
      </p:sp>
    </p:spTree>
    <p:extLst>
      <p:ext uri="{BB962C8B-B14F-4D97-AF65-F5344CB8AC3E}">
        <p14:creationId xmlns:p14="http://schemas.microsoft.com/office/powerpoint/2010/main" val="21979719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0E7CEE7E-AAFF-40A8-9EB5-3BDEE9987545}"/>
              </a:ext>
            </a:extLst>
          </p:cNvPr>
          <p:cNvSpPr>
            <a:spLocks noGrp="1"/>
          </p:cNvSpPr>
          <p:nvPr>
            <p:ph type="title"/>
          </p:nvPr>
        </p:nvSpPr>
        <p:spPr>
          <a:xfrm>
            <a:off x="675249" y="826680"/>
            <a:ext cx="7835705" cy="1325563"/>
          </a:xfrm>
        </p:spPr>
        <p:txBody>
          <a:bodyPr>
            <a:noAutofit/>
          </a:bodyPr>
          <a:lstStyle/>
          <a:p>
            <a:pPr algn="ctr"/>
            <a:r>
              <a:rPr lang="en-US" sz="4800" b="1" dirty="0">
                <a:solidFill>
                  <a:srgbClr val="FFFFFF"/>
                </a:solidFill>
              </a:rPr>
              <a:t>To partake in the Lord’s Supper</a:t>
            </a:r>
          </a:p>
        </p:txBody>
      </p:sp>
      <p:sp>
        <p:nvSpPr>
          <p:cNvPr id="3" name="Content Placeholder 2">
            <a:extLst>
              <a:ext uri="{FF2B5EF4-FFF2-40B4-BE49-F238E27FC236}">
                <a16:creationId xmlns:a16="http://schemas.microsoft.com/office/drawing/2014/main" id="{34CD26FC-E31E-41C4-9424-F58A6D990703}"/>
              </a:ext>
            </a:extLst>
          </p:cNvPr>
          <p:cNvSpPr>
            <a:spLocks noGrp="1"/>
          </p:cNvSpPr>
          <p:nvPr>
            <p:ph idx="1"/>
          </p:nvPr>
        </p:nvSpPr>
        <p:spPr>
          <a:xfrm>
            <a:off x="884419" y="2753936"/>
            <a:ext cx="7375161" cy="3033010"/>
          </a:xfrm>
        </p:spPr>
        <p:txBody>
          <a:bodyPr>
            <a:normAutofit/>
          </a:bodyPr>
          <a:lstStyle/>
          <a:p>
            <a:r>
              <a:rPr lang="en-US" sz="3200" b="1" dirty="0">
                <a:solidFill>
                  <a:srgbClr val="000000"/>
                </a:solidFill>
              </a:rPr>
              <a:t>Acts 20:7</a:t>
            </a:r>
          </a:p>
          <a:p>
            <a:pPr lvl="1"/>
            <a:r>
              <a:rPr lang="en-US" sz="3200" b="1" baseline="30000" dirty="0">
                <a:solidFill>
                  <a:srgbClr val="000000"/>
                </a:solidFill>
              </a:rPr>
              <a:t>7 </a:t>
            </a:r>
            <a:r>
              <a:rPr lang="en-US" sz="3200" dirty="0">
                <a:solidFill>
                  <a:srgbClr val="000000"/>
                </a:solidFill>
              </a:rPr>
              <a:t>And upon the </a:t>
            </a:r>
            <a:r>
              <a:rPr lang="en-US" sz="3200" b="1" dirty="0">
                <a:solidFill>
                  <a:srgbClr val="000000"/>
                </a:solidFill>
              </a:rPr>
              <a:t>first day </a:t>
            </a:r>
            <a:r>
              <a:rPr lang="en-US" sz="3200" dirty="0">
                <a:solidFill>
                  <a:srgbClr val="000000"/>
                </a:solidFill>
              </a:rPr>
              <a:t>of the week, when the disciples </a:t>
            </a:r>
            <a:r>
              <a:rPr lang="en-US" sz="3200" b="1" dirty="0">
                <a:solidFill>
                  <a:srgbClr val="000000"/>
                </a:solidFill>
              </a:rPr>
              <a:t>came together to break bread</a:t>
            </a:r>
            <a:r>
              <a:rPr lang="en-US" sz="3200" dirty="0">
                <a:solidFill>
                  <a:srgbClr val="000000"/>
                </a:solidFill>
              </a:rPr>
              <a:t>, Paul preached unto them, ready to depart on the morrow; and continued his speech until midnight.</a:t>
            </a:r>
          </a:p>
        </p:txBody>
      </p:sp>
    </p:spTree>
    <p:extLst>
      <p:ext uri="{BB962C8B-B14F-4D97-AF65-F5344CB8AC3E}">
        <p14:creationId xmlns:p14="http://schemas.microsoft.com/office/powerpoint/2010/main" val="30574117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6158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B67B2EA5-CDE5-4A56-AF21-20FCBCC9B866}"/>
              </a:ext>
            </a:extLst>
          </p:cNvPr>
          <p:cNvSpPr>
            <a:spLocks noGrp="1"/>
          </p:cNvSpPr>
          <p:nvPr>
            <p:ph type="title"/>
          </p:nvPr>
        </p:nvSpPr>
        <p:spPr>
          <a:xfrm>
            <a:off x="480059" y="2053641"/>
            <a:ext cx="2751871" cy="2760098"/>
          </a:xfrm>
        </p:spPr>
        <p:txBody>
          <a:bodyPr>
            <a:normAutofit/>
          </a:bodyPr>
          <a:lstStyle/>
          <a:p>
            <a:r>
              <a:rPr lang="en-US" b="1">
                <a:solidFill>
                  <a:srgbClr val="FFFFFF"/>
                </a:solidFill>
              </a:rPr>
              <a:t>The Forward Vision of God</a:t>
            </a:r>
          </a:p>
        </p:txBody>
      </p:sp>
      <p:sp>
        <p:nvSpPr>
          <p:cNvPr id="3" name="Content Placeholder 2">
            <a:extLst>
              <a:ext uri="{FF2B5EF4-FFF2-40B4-BE49-F238E27FC236}">
                <a16:creationId xmlns:a16="http://schemas.microsoft.com/office/drawing/2014/main" id="{2D2771D1-C88F-4CF3-9CCC-EB9C8E9C6714}"/>
              </a:ext>
            </a:extLst>
          </p:cNvPr>
          <p:cNvSpPr>
            <a:spLocks noGrp="1"/>
          </p:cNvSpPr>
          <p:nvPr>
            <p:ph idx="1"/>
          </p:nvPr>
        </p:nvSpPr>
        <p:spPr>
          <a:xfrm>
            <a:off x="4567930" y="801865"/>
            <a:ext cx="4379122" cy="5809949"/>
          </a:xfrm>
        </p:spPr>
        <p:txBody>
          <a:bodyPr anchor="ctr">
            <a:normAutofit/>
          </a:bodyPr>
          <a:lstStyle/>
          <a:p>
            <a:r>
              <a:rPr lang="en-US" b="1">
                <a:solidFill>
                  <a:srgbClr val="000000"/>
                </a:solidFill>
              </a:rPr>
              <a:t>Adam and Eve</a:t>
            </a:r>
          </a:p>
          <a:p>
            <a:r>
              <a:rPr lang="en-US" b="1">
                <a:solidFill>
                  <a:srgbClr val="000000"/>
                </a:solidFill>
              </a:rPr>
              <a:t>Sinned</a:t>
            </a:r>
          </a:p>
          <a:p>
            <a:r>
              <a:rPr lang="en-US" b="1">
                <a:solidFill>
                  <a:srgbClr val="000000"/>
                </a:solidFill>
              </a:rPr>
              <a:t>Spiritual death occurred</a:t>
            </a:r>
          </a:p>
          <a:p>
            <a:r>
              <a:rPr lang="en-US" b="1">
                <a:solidFill>
                  <a:srgbClr val="000000"/>
                </a:solidFill>
              </a:rPr>
              <a:t>Yearly Sacrifice- no forgiveness, just appeasement</a:t>
            </a:r>
          </a:p>
          <a:p>
            <a:r>
              <a:rPr lang="en-US" b="1">
                <a:solidFill>
                  <a:srgbClr val="000000"/>
                </a:solidFill>
              </a:rPr>
              <a:t>UNTIL the Lifesaver came</a:t>
            </a:r>
          </a:p>
          <a:p>
            <a:r>
              <a:rPr lang="en-US" b="1">
                <a:solidFill>
                  <a:srgbClr val="000000"/>
                </a:solidFill>
              </a:rPr>
              <a:t>Jesus died</a:t>
            </a:r>
          </a:p>
          <a:p>
            <a:r>
              <a:rPr lang="en-US" b="1">
                <a:solidFill>
                  <a:srgbClr val="000000"/>
                </a:solidFill>
              </a:rPr>
              <a:t>NOW we have the Lord’s Supper</a:t>
            </a:r>
          </a:p>
          <a:p>
            <a:r>
              <a:rPr lang="en-US" b="1">
                <a:solidFill>
                  <a:srgbClr val="000000"/>
                </a:solidFill>
              </a:rPr>
              <a:t>Remember His sacrifice</a:t>
            </a:r>
            <a:endParaRPr lang="en-US" b="1" dirty="0">
              <a:solidFill>
                <a:srgbClr val="000000"/>
              </a:solidFill>
            </a:endParaRPr>
          </a:p>
        </p:txBody>
      </p:sp>
    </p:spTree>
    <p:extLst>
      <p:ext uri="{BB962C8B-B14F-4D97-AF65-F5344CB8AC3E}">
        <p14:creationId xmlns:p14="http://schemas.microsoft.com/office/powerpoint/2010/main" val="752106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6158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B67B2EA5-CDE5-4A56-AF21-20FCBCC9B866}"/>
              </a:ext>
            </a:extLst>
          </p:cNvPr>
          <p:cNvSpPr>
            <a:spLocks noGrp="1"/>
          </p:cNvSpPr>
          <p:nvPr>
            <p:ph type="title"/>
          </p:nvPr>
        </p:nvSpPr>
        <p:spPr>
          <a:xfrm>
            <a:off x="480059" y="2053641"/>
            <a:ext cx="2751871" cy="2760098"/>
          </a:xfrm>
        </p:spPr>
        <p:txBody>
          <a:bodyPr>
            <a:normAutofit/>
          </a:bodyPr>
          <a:lstStyle/>
          <a:p>
            <a:r>
              <a:rPr lang="en-US" b="1">
                <a:solidFill>
                  <a:srgbClr val="FFFFFF"/>
                </a:solidFill>
              </a:rPr>
              <a:t>The Forward Vision of God</a:t>
            </a:r>
          </a:p>
        </p:txBody>
      </p:sp>
      <p:sp>
        <p:nvSpPr>
          <p:cNvPr id="3" name="Content Placeholder 2">
            <a:extLst>
              <a:ext uri="{FF2B5EF4-FFF2-40B4-BE49-F238E27FC236}">
                <a16:creationId xmlns:a16="http://schemas.microsoft.com/office/drawing/2014/main" id="{2D2771D1-C88F-4CF3-9CCC-EB9C8E9C6714}"/>
              </a:ext>
            </a:extLst>
          </p:cNvPr>
          <p:cNvSpPr>
            <a:spLocks noGrp="1"/>
          </p:cNvSpPr>
          <p:nvPr>
            <p:ph idx="1"/>
          </p:nvPr>
        </p:nvSpPr>
        <p:spPr>
          <a:xfrm>
            <a:off x="4567930" y="801865"/>
            <a:ext cx="4379122" cy="5809949"/>
          </a:xfrm>
        </p:spPr>
        <p:txBody>
          <a:bodyPr anchor="ctr">
            <a:normAutofit/>
          </a:bodyPr>
          <a:lstStyle/>
          <a:p>
            <a:r>
              <a:rPr lang="en-US" b="1" dirty="0">
                <a:solidFill>
                  <a:srgbClr val="000000"/>
                </a:solidFill>
              </a:rPr>
              <a:t>When remembering, we LOOK to Jesus</a:t>
            </a:r>
          </a:p>
          <a:p>
            <a:r>
              <a:rPr lang="en-US" b="1" dirty="0">
                <a:solidFill>
                  <a:srgbClr val="000000"/>
                </a:solidFill>
              </a:rPr>
              <a:t>Reflect</a:t>
            </a:r>
          </a:p>
          <a:p>
            <a:r>
              <a:rPr lang="en-US" b="1" dirty="0">
                <a:solidFill>
                  <a:srgbClr val="000000"/>
                </a:solidFill>
              </a:rPr>
              <a:t>Make Correction</a:t>
            </a:r>
          </a:p>
          <a:p>
            <a:r>
              <a:rPr lang="en-US" b="1" dirty="0">
                <a:solidFill>
                  <a:srgbClr val="000000"/>
                </a:solidFill>
              </a:rPr>
              <a:t>Take of it worthily</a:t>
            </a:r>
          </a:p>
          <a:p>
            <a:endParaRPr lang="en-US" b="1" dirty="0">
              <a:solidFill>
                <a:srgbClr val="000000"/>
              </a:solidFill>
            </a:endParaRPr>
          </a:p>
          <a:p>
            <a:r>
              <a:rPr lang="en-US" b="1" dirty="0">
                <a:solidFill>
                  <a:srgbClr val="000000"/>
                </a:solidFill>
              </a:rPr>
              <a:t>HOW WONDERFUL!</a:t>
            </a:r>
          </a:p>
        </p:txBody>
      </p:sp>
    </p:spTree>
    <p:extLst>
      <p:ext uri="{BB962C8B-B14F-4D97-AF65-F5344CB8AC3E}">
        <p14:creationId xmlns:p14="http://schemas.microsoft.com/office/powerpoint/2010/main" val="3853852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616" y="0"/>
            <a:ext cx="818271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05EA50F-E447-4627-83F0-582DBD901436}"/>
              </a:ext>
            </a:extLst>
          </p:cNvPr>
          <p:cNvSpPr>
            <a:spLocks noGrp="1"/>
          </p:cNvSpPr>
          <p:nvPr>
            <p:ph type="title"/>
          </p:nvPr>
        </p:nvSpPr>
        <p:spPr>
          <a:xfrm>
            <a:off x="2284026" y="1716259"/>
            <a:ext cx="4578895" cy="2658794"/>
          </a:xfrm>
        </p:spPr>
        <p:txBody>
          <a:bodyPr vert="horz" lIns="91440" tIns="45720" rIns="91440" bIns="45720" rtlCol="0" anchor="b">
            <a:normAutofit/>
          </a:bodyPr>
          <a:lstStyle/>
          <a:p>
            <a:pPr algn="ctr"/>
            <a:r>
              <a:rPr lang="en-US" sz="5400" b="1" kern="1200" dirty="0">
                <a:solidFill>
                  <a:srgbClr val="FFFFFF"/>
                </a:solidFill>
                <a:latin typeface="+mj-lt"/>
                <a:ea typeface="+mj-ea"/>
                <a:cs typeface="+mj-cs"/>
              </a:rPr>
              <a:t>Where else would you rather be?</a:t>
            </a:r>
          </a:p>
        </p:txBody>
      </p:sp>
      <p:pic>
        <p:nvPicPr>
          <p:cNvPr id="17" name="Picture 16">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4214315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616" y="0"/>
            <a:ext cx="818271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438A753-D2D4-4439-A97C-F12FFCAF20DF}"/>
              </a:ext>
            </a:extLst>
          </p:cNvPr>
          <p:cNvSpPr>
            <a:spLocks noGrp="1"/>
          </p:cNvSpPr>
          <p:nvPr>
            <p:ph type="title"/>
          </p:nvPr>
        </p:nvSpPr>
        <p:spPr>
          <a:xfrm>
            <a:off x="2282552" y="2296881"/>
            <a:ext cx="4578895" cy="2031055"/>
          </a:xfrm>
        </p:spPr>
        <p:txBody>
          <a:bodyPr vert="horz" lIns="91440" tIns="45720" rIns="91440" bIns="45720" rtlCol="0" anchor="b">
            <a:normAutofit/>
          </a:bodyPr>
          <a:lstStyle/>
          <a:p>
            <a:pPr algn="ctr"/>
            <a:r>
              <a:rPr lang="en-US" sz="6000" b="1" kern="1200" dirty="0">
                <a:solidFill>
                  <a:srgbClr val="FFFFFF"/>
                </a:solidFill>
                <a:latin typeface="+mj-lt"/>
                <a:ea typeface="+mj-ea"/>
                <a:cs typeface="+mj-cs"/>
              </a:rPr>
              <a:t>Captivity of Activity</a:t>
            </a:r>
          </a:p>
        </p:txBody>
      </p:sp>
      <p:pic>
        <p:nvPicPr>
          <p:cNvPr id="16" name="Picture 15">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120973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6158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0885D950-E86A-41B7-8873-47BBAB8511AD}"/>
              </a:ext>
            </a:extLst>
          </p:cNvPr>
          <p:cNvSpPr>
            <a:spLocks noGrp="1"/>
          </p:cNvSpPr>
          <p:nvPr>
            <p:ph type="title"/>
          </p:nvPr>
        </p:nvSpPr>
        <p:spPr>
          <a:xfrm>
            <a:off x="225084" y="1491174"/>
            <a:ext cx="3123028" cy="3995225"/>
          </a:xfrm>
        </p:spPr>
        <p:txBody>
          <a:bodyPr>
            <a:normAutofit/>
          </a:bodyPr>
          <a:lstStyle/>
          <a:p>
            <a:r>
              <a:rPr lang="en-US" sz="5400" b="1" dirty="0">
                <a:solidFill>
                  <a:srgbClr val="FFFFFF"/>
                </a:solidFill>
              </a:rPr>
              <a:t>Tonight, are you here….</a:t>
            </a:r>
            <a:r>
              <a:rPr lang="en-US" sz="5400" dirty="0">
                <a:solidFill>
                  <a:srgbClr val="FFFFFF"/>
                </a:solidFill>
              </a:rPr>
              <a:t>	</a:t>
            </a:r>
          </a:p>
        </p:txBody>
      </p:sp>
      <p:sp>
        <p:nvSpPr>
          <p:cNvPr id="3" name="Content Placeholder 2">
            <a:extLst>
              <a:ext uri="{FF2B5EF4-FFF2-40B4-BE49-F238E27FC236}">
                <a16:creationId xmlns:a16="http://schemas.microsoft.com/office/drawing/2014/main" id="{3EF73601-A48C-474F-8186-5E7AFD4687F3}"/>
              </a:ext>
            </a:extLst>
          </p:cNvPr>
          <p:cNvSpPr>
            <a:spLocks noGrp="1"/>
          </p:cNvSpPr>
          <p:nvPr>
            <p:ph idx="1"/>
          </p:nvPr>
        </p:nvSpPr>
        <p:spPr>
          <a:xfrm>
            <a:off x="4567930" y="1758462"/>
            <a:ext cx="4041498" cy="4274038"/>
          </a:xfrm>
        </p:spPr>
        <p:txBody>
          <a:bodyPr anchor="ctr">
            <a:normAutofit/>
          </a:bodyPr>
          <a:lstStyle/>
          <a:p>
            <a:r>
              <a:rPr lang="en-US" sz="4400" dirty="0">
                <a:solidFill>
                  <a:srgbClr val="000000"/>
                </a:solidFill>
              </a:rPr>
              <a:t>For a well check-up?</a:t>
            </a:r>
          </a:p>
          <a:p>
            <a:r>
              <a:rPr lang="en-US" sz="4400" dirty="0">
                <a:solidFill>
                  <a:srgbClr val="000000"/>
                </a:solidFill>
              </a:rPr>
              <a:t>Or to be healed?</a:t>
            </a:r>
          </a:p>
        </p:txBody>
      </p:sp>
    </p:spTree>
    <p:extLst>
      <p:ext uri="{BB962C8B-B14F-4D97-AF65-F5344CB8AC3E}">
        <p14:creationId xmlns:p14="http://schemas.microsoft.com/office/powerpoint/2010/main" val="2228466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885F76EF-67CF-47A2-8C76-3802E9D3EA76}"/>
              </a:ext>
            </a:extLst>
          </p:cNvPr>
          <p:cNvSpPr>
            <a:spLocks noGrp="1"/>
          </p:cNvSpPr>
          <p:nvPr>
            <p:ph type="title"/>
          </p:nvPr>
        </p:nvSpPr>
        <p:spPr>
          <a:xfrm>
            <a:off x="884419" y="826680"/>
            <a:ext cx="7375161" cy="1325563"/>
          </a:xfrm>
        </p:spPr>
        <p:txBody>
          <a:bodyPr>
            <a:normAutofit/>
          </a:bodyPr>
          <a:lstStyle/>
          <a:p>
            <a:pPr algn="ctr"/>
            <a:r>
              <a:rPr lang="en-US" sz="6000" b="1" dirty="0">
                <a:solidFill>
                  <a:srgbClr val="FFFFFF"/>
                </a:solidFill>
              </a:rPr>
              <a:t>10 Possible Reasons</a:t>
            </a:r>
          </a:p>
        </p:txBody>
      </p:sp>
      <p:sp>
        <p:nvSpPr>
          <p:cNvPr id="3" name="Content Placeholder 2">
            <a:extLst>
              <a:ext uri="{FF2B5EF4-FFF2-40B4-BE49-F238E27FC236}">
                <a16:creationId xmlns:a16="http://schemas.microsoft.com/office/drawing/2014/main" id="{77305DD8-9184-4F13-A127-675CA1CF02EB}"/>
              </a:ext>
            </a:extLst>
          </p:cNvPr>
          <p:cNvSpPr>
            <a:spLocks noGrp="1"/>
          </p:cNvSpPr>
          <p:nvPr>
            <p:ph idx="1"/>
          </p:nvPr>
        </p:nvSpPr>
        <p:spPr>
          <a:xfrm>
            <a:off x="436099" y="2753936"/>
            <a:ext cx="8187396" cy="3277384"/>
          </a:xfrm>
        </p:spPr>
        <p:txBody>
          <a:bodyPr>
            <a:normAutofit/>
          </a:bodyPr>
          <a:lstStyle/>
          <a:p>
            <a:pPr marL="742950" indent="-742950">
              <a:buAutoNum type="arabicPeriod" startAt="6"/>
            </a:pPr>
            <a:r>
              <a:rPr lang="en-US" sz="3200" b="1" dirty="0">
                <a:solidFill>
                  <a:srgbClr val="000000"/>
                </a:solidFill>
              </a:rPr>
              <a:t>To learn the Word.</a:t>
            </a:r>
          </a:p>
          <a:p>
            <a:pPr marL="742950" indent="-742950">
              <a:buAutoNum type="arabicPeriod" startAt="6"/>
            </a:pPr>
            <a:r>
              <a:rPr lang="en-US" sz="3200" b="1" dirty="0">
                <a:solidFill>
                  <a:srgbClr val="000000"/>
                </a:solidFill>
              </a:rPr>
              <a:t>To participate in missions.</a:t>
            </a:r>
          </a:p>
          <a:p>
            <a:pPr marL="742950" indent="-742950">
              <a:buAutoNum type="arabicPeriod" startAt="6"/>
            </a:pPr>
            <a:r>
              <a:rPr lang="en-US" sz="3200" b="1" dirty="0">
                <a:solidFill>
                  <a:srgbClr val="000000"/>
                </a:solidFill>
              </a:rPr>
              <a:t>To practice generosity.</a:t>
            </a:r>
          </a:p>
          <a:p>
            <a:pPr marL="742950" indent="-742950">
              <a:buAutoNum type="arabicPeriod" startAt="6"/>
            </a:pPr>
            <a:r>
              <a:rPr lang="en-US" sz="3200" b="1" dirty="0">
                <a:solidFill>
                  <a:srgbClr val="000000"/>
                </a:solidFill>
              </a:rPr>
              <a:t>To create lifelong friendships.</a:t>
            </a:r>
          </a:p>
          <a:p>
            <a:pPr marL="742950" indent="-742950">
              <a:buAutoNum type="arabicPeriod" startAt="6"/>
            </a:pPr>
            <a:r>
              <a:rPr lang="en-US" sz="3200" b="1" dirty="0">
                <a:solidFill>
                  <a:srgbClr val="000000"/>
                </a:solidFill>
              </a:rPr>
              <a:t>To enjoy food.</a:t>
            </a:r>
          </a:p>
        </p:txBody>
      </p:sp>
    </p:spTree>
    <p:extLst>
      <p:ext uri="{BB962C8B-B14F-4D97-AF65-F5344CB8AC3E}">
        <p14:creationId xmlns:p14="http://schemas.microsoft.com/office/powerpoint/2010/main" val="1537243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67645B54-C5F6-4BD5-AD40-070619441B8C}"/>
              </a:ext>
            </a:extLst>
          </p:cNvPr>
          <p:cNvSpPr>
            <a:spLocks noGrp="1"/>
          </p:cNvSpPr>
          <p:nvPr>
            <p:ph type="title"/>
          </p:nvPr>
        </p:nvSpPr>
        <p:spPr>
          <a:xfrm>
            <a:off x="884419" y="826680"/>
            <a:ext cx="7375161" cy="1325563"/>
          </a:xfrm>
        </p:spPr>
        <p:txBody>
          <a:bodyPr>
            <a:normAutofit/>
          </a:bodyPr>
          <a:lstStyle/>
          <a:p>
            <a:pPr algn="ctr"/>
            <a:r>
              <a:rPr lang="en-US" sz="6000" b="1" dirty="0">
                <a:solidFill>
                  <a:srgbClr val="FFFFFF"/>
                </a:solidFill>
              </a:rPr>
              <a:t>My Kids’ Responses</a:t>
            </a:r>
          </a:p>
        </p:txBody>
      </p:sp>
      <p:sp>
        <p:nvSpPr>
          <p:cNvPr id="3" name="Content Placeholder 2">
            <a:extLst>
              <a:ext uri="{FF2B5EF4-FFF2-40B4-BE49-F238E27FC236}">
                <a16:creationId xmlns:a16="http://schemas.microsoft.com/office/drawing/2014/main" id="{8B487AF1-094B-4058-B175-8E3DFE7A8830}"/>
              </a:ext>
            </a:extLst>
          </p:cNvPr>
          <p:cNvSpPr>
            <a:spLocks noGrp="1"/>
          </p:cNvSpPr>
          <p:nvPr>
            <p:ph idx="1"/>
          </p:nvPr>
        </p:nvSpPr>
        <p:spPr>
          <a:xfrm>
            <a:off x="548640" y="2753937"/>
            <a:ext cx="8046719" cy="3703134"/>
          </a:xfrm>
        </p:spPr>
        <p:txBody>
          <a:bodyPr>
            <a:normAutofit/>
          </a:bodyPr>
          <a:lstStyle/>
          <a:p>
            <a:r>
              <a:rPr lang="en-US" sz="3200" b="1" dirty="0">
                <a:solidFill>
                  <a:srgbClr val="000000"/>
                </a:solidFill>
              </a:rPr>
              <a:t>Addie Mae: </a:t>
            </a:r>
            <a:r>
              <a:rPr lang="en-US" sz="3200" dirty="0">
                <a:solidFill>
                  <a:srgbClr val="000000"/>
                </a:solidFill>
              </a:rPr>
              <a:t>I go to church because I’m a Christian, Jesus died on the cross for the forgiveness of my sins, and to learn more about Him.</a:t>
            </a:r>
          </a:p>
          <a:p>
            <a:r>
              <a:rPr lang="en-US" sz="3200" b="1" dirty="0">
                <a:solidFill>
                  <a:srgbClr val="000000"/>
                </a:solidFill>
              </a:rPr>
              <a:t>Noah: </a:t>
            </a:r>
            <a:r>
              <a:rPr lang="en-US" sz="3200" dirty="0">
                <a:solidFill>
                  <a:srgbClr val="000000"/>
                </a:solidFill>
              </a:rPr>
              <a:t>I go to church to praise God and to go to Sunday school.</a:t>
            </a:r>
          </a:p>
          <a:p>
            <a:r>
              <a:rPr lang="en-US" sz="3200" b="1" dirty="0" err="1">
                <a:solidFill>
                  <a:srgbClr val="000000"/>
                </a:solidFill>
              </a:rPr>
              <a:t>Mattilea</a:t>
            </a:r>
            <a:r>
              <a:rPr lang="en-US" sz="3200" b="1" dirty="0">
                <a:solidFill>
                  <a:srgbClr val="000000"/>
                </a:solidFill>
              </a:rPr>
              <a:t>: </a:t>
            </a:r>
            <a:r>
              <a:rPr lang="en-US" sz="3200" dirty="0">
                <a:solidFill>
                  <a:srgbClr val="000000"/>
                </a:solidFill>
              </a:rPr>
              <a:t>Because the parents go.</a:t>
            </a:r>
          </a:p>
        </p:txBody>
      </p:sp>
    </p:spTree>
    <p:extLst>
      <p:ext uri="{BB962C8B-B14F-4D97-AF65-F5344CB8AC3E}">
        <p14:creationId xmlns:p14="http://schemas.microsoft.com/office/powerpoint/2010/main" val="659416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6158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57161FF1-EB86-4D44-A03D-646AD0A9500D}"/>
              </a:ext>
            </a:extLst>
          </p:cNvPr>
          <p:cNvSpPr>
            <a:spLocks noGrp="1"/>
          </p:cNvSpPr>
          <p:nvPr>
            <p:ph type="title"/>
          </p:nvPr>
        </p:nvSpPr>
        <p:spPr>
          <a:xfrm>
            <a:off x="480059" y="1561514"/>
            <a:ext cx="2751871" cy="3910818"/>
          </a:xfrm>
        </p:spPr>
        <p:txBody>
          <a:bodyPr>
            <a:normAutofit/>
          </a:bodyPr>
          <a:lstStyle/>
          <a:p>
            <a:r>
              <a:rPr lang="en-US" sz="5400" b="1" dirty="0">
                <a:solidFill>
                  <a:srgbClr val="FFFFFF"/>
                </a:solidFill>
              </a:rPr>
              <a:t>Benefits of Going to Church</a:t>
            </a:r>
          </a:p>
        </p:txBody>
      </p:sp>
      <p:sp>
        <p:nvSpPr>
          <p:cNvPr id="3" name="Content Placeholder 2">
            <a:extLst>
              <a:ext uri="{FF2B5EF4-FFF2-40B4-BE49-F238E27FC236}">
                <a16:creationId xmlns:a16="http://schemas.microsoft.com/office/drawing/2014/main" id="{B713D095-77C2-42E7-AB45-A484BA89BA24}"/>
              </a:ext>
            </a:extLst>
          </p:cNvPr>
          <p:cNvSpPr>
            <a:spLocks noGrp="1"/>
          </p:cNvSpPr>
          <p:nvPr>
            <p:ph idx="1"/>
          </p:nvPr>
        </p:nvSpPr>
        <p:spPr>
          <a:xfrm>
            <a:off x="4178106" y="0"/>
            <a:ext cx="4754880" cy="6858000"/>
          </a:xfrm>
        </p:spPr>
        <p:txBody>
          <a:bodyPr anchor="ctr">
            <a:normAutofit lnSpcReduction="10000"/>
          </a:bodyPr>
          <a:lstStyle/>
          <a:p>
            <a:endParaRPr lang="en-US" sz="3200" dirty="0">
              <a:solidFill>
                <a:srgbClr val="000000"/>
              </a:solidFill>
            </a:endParaRPr>
          </a:p>
          <a:p>
            <a:r>
              <a:rPr lang="en-US" sz="3200" dirty="0">
                <a:solidFill>
                  <a:srgbClr val="000000"/>
                </a:solidFill>
              </a:rPr>
              <a:t>Guidance from social support</a:t>
            </a:r>
          </a:p>
          <a:p>
            <a:r>
              <a:rPr lang="en-US" sz="3200" dirty="0">
                <a:solidFill>
                  <a:srgbClr val="000000"/>
                </a:solidFill>
              </a:rPr>
              <a:t>Good influence</a:t>
            </a:r>
          </a:p>
          <a:p>
            <a:r>
              <a:rPr lang="en-US" sz="3200" dirty="0">
                <a:solidFill>
                  <a:srgbClr val="000000"/>
                </a:solidFill>
              </a:rPr>
              <a:t>Promotes accountability and routine</a:t>
            </a:r>
          </a:p>
          <a:p>
            <a:r>
              <a:rPr lang="en-US" sz="3200" dirty="0">
                <a:solidFill>
                  <a:srgbClr val="000000"/>
                </a:solidFill>
              </a:rPr>
              <a:t>Discipline</a:t>
            </a:r>
          </a:p>
          <a:p>
            <a:r>
              <a:rPr lang="en-US" sz="3200" dirty="0">
                <a:solidFill>
                  <a:srgbClr val="000000"/>
                </a:solidFill>
              </a:rPr>
              <a:t>Teaches morals and good manners</a:t>
            </a:r>
          </a:p>
          <a:p>
            <a:r>
              <a:rPr lang="en-US" sz="3200" dirty="0">
                <a:solidFill>
                  <a:srgbClr val="000000"/>
                </a:solidFill>
              </a:rPr>
              <a:t>Acceptance</a:t>
            </a:r>
          </a:p>
          <a:p>
            <a:r>
              <a:rPr lang="en-US" sz="3200" dirty="0">
                <a:solidFill>
                  <a:srgbClr val="000000"/>
                </a:solidFill>
              </a:rPr>
              <a:t>Self identity/esteem</a:t>
            </a:r>
          </a:p>
          <a:p>
            <a:r>
              <a:rPr lang="en-US" sz="3200" dirty="0">
                <a:solidFill>
                  <a:srgbClr val="000000"/>
                </a:solidFill>
              </a:rPr>
              <a:t>Promotes charity</a:t>
            </a:r>
          </a:p>
          <a:p>
            <a:r>
              <a:rPr lang="en-US" sz="3200" dirty="0">
                <a:solidFill>
                  <a:srgbClr val="000000"/>
                </a:solidFill>
              </a:rPr>
              <a:t>Inspiration/</a:t>
            </a:r>
            <a:r>
              <a:rPr lang="en-US" sz="3200" dirty="0" err="1">
                <a:solidFill>
                  <a:srgbClr val="000000"/>
                </a:solidFill>
              </a:rPr>
              <a:t>Motiviation</a:t>
            </a:r>
            <a:endParaRPr lang="en-US" sz="3200" dirty="0">
              <a:solidFill>
                <a:srgbClr val="000000"/>
              </a:solidFill>
            </a:endParaRPr>
          </a:p>
          <a:p>
            <a:r>
              <a:rPr lang="en-US" sz="3200" dirty="0">
                <a:solidFill>
                  <a:srgbClr val="000000"/>
                </a:solidFill>
              </a:rPr>
              <a:t>Reduces stress</a:t>
            </a:r>
          </a:p>
          <a:p>
            <a:endParaRPr lang="en-US" sz="2100" dirty="0">
              <a:solidFill>
                <a:srgbClr val="000000"/>
              </a:solidFill>
            </a:endParaRPr>
          </a:p>
        </p:txBody>
      </p:sp>
    </p:spTree>
    <p:extLst>
      <p:ext uri="{BB962C8B-B14F-4D97-AF65-F5344CB8AC3E}">
        <p14:creationId xmlns:p14="http://schemas.microsoft.com/office/powerpoint/2010/main" val="3015900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6616" y="0"/>
            <a:ext cx="818271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396418-26C9-429D-90ED-35CB0F75356E}"/>
              </a:ext>
            </a:extLst>
          </p:cNvPr>
          <p:cNvSpPr>
            <a:spLocks noGrp="1"/>
          </p:cNvSpPr>
          <p:nvPr>
            <p:ph type="ctrTitle"/>
          </p:nvPr>
        </p:nvSpPr>
        <p:spPr>
          <a:xfrm>
            <a:off x="2284026" y="1688123"/>
            <a:ext cx="4578895" cy="3094892"/>
          </a:xfrm>
        </p:spPr>
        <p:txBody>
          <a:bodyPr>
            <a:normAutofit/>
          </a:bodyPr>
          <a:lstStyle/>
          <a:p>
            <a:r>
              <a:rPr lang="en-US" b="1" dirty="0">
                <a:solidFill>
                  <a:srgbClr val="FFFFFF"/>
                </a:solidFill>
              </a:rPr>
              <a:t>Why Aren’t You Going to Church?</a:t>
            </a:r>
          </a:p>
        </p:txBody>
      </p:sp>
      <p:pic>
        <p:nvPicPr>
          <p:cNvPr id="16" name="Picture 15">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662427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6158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57161FF1-EB86-4D44-A03D-646AD0A9500D}"/>
              </a:ext>
            </a:extLst>
          </p:cNvPr>
          <p:cNvSpPr>
            <a:spLocks noGrp="1"/>
          </p:cNvSpPr>
          <p:nvPr>
            <p:ph type="title"/>
          </p:nvPr>
        </p:nvSpPr>
        <p:spPr>
          <a:xfrm>
            <a:off x="480059" y="1561514"/>
            <a:ext cx="2751871" cy="3910818"/>
          </a:xfrm>
        </p:spPr>
        <p:txBody>
          <a:bodyPr>
            <a:normAutofit/>
          </a:bodyPr>
          <a:lstStyle/>
          <a:p>
            <a:r>
              <a:rPr lang="en-US" sz="5400" b="1" dirty="0">
                <a:solidFill>
                  <a:srgbClr val="FFFFFF"/>
                </a:solidFill>
              </a:rPr>
              <a:t>ANSWER</a:t>
            </a:r>
          </a:p>
        </p:txBody>
      </p:sp>
      <p:sp>
        <p:nvSpPr>
          <p:cNvPr id="3" name="Content Placeholder 2">
            <a:extLst>
              <a:ext uri="{FF2B5EF4-FFF2-40B4-BE49-F238E27FC236}">
                <a16:creationId xmlns:a16="http://schemas.microsoft.com/office/drawing/2014/main" id="{B713D095-77C2-42E7-AB45-A484BA89BA24}"/>
              </a:ext>
            </a:extLst>
          </p:cNvPr>
          <p:cNvSpPr>
            <a:spLocks noGrp="1"/>
          </p:cNvSpPr>
          <p:nvPr>
            <p:ph idx="1"/>
          </p:nvPr>
        </p:nvSpPr>
        <p:spPr>
          <a:xfrm>
            <a:off x="4178106" y="0"/>
            <a:ext cx="4754880" cy="6858000"/>
          </a:xfrm>
        </p:spPr>
        <p:txBody>
          <a:bodyPr anchor="ctr">
            <a:normAutofit/>
          </a:bodyPr>
          <a:lstStyle/>
          <a:p>
            <a:endParaRPr lang="en-US" sz="3200" dirty="0">
              <a:solidFill>
                <a:srgbClr val="000000"/>
              </a:solidFill>
            </a:endParaRPr>
          </a:p>
          <a:p>
            <a:r>
              <a:rPr lang="en-US" sz="4800" dirty="0">
                <a:solidFill>
                  <a:srgbClr val="000000"/>
                </a:solidFill>
              </a:rPr>
              <a:t>Because of all those hypocrites.</a:t>
            </a:r>
          </a:p>
          <a:p>
            <a:r>
              <a:rPr lang="en-US" sz="4800" dirty="0">
                <a:solidFill>
                  <a:srgbClr val="000000"/>
                </a:solidFill>
              </a:rPr>
              <a:t>I had to…..</a:t>
            </a:r>
          </a:p>
          <a:p>
            <a:r>
              <a:rPr lang="en-US" sz="4800" dirty="0">
                <a:solidFill>
                  <a:srgbClr val="000000"/>
                </a:solidFill>
              </a:rPr>
              <a:t>I will when….</a:t>
            </a:r>
          </a:p>
          <a:p>
            <a:endParaRPr lang="en-US" sz="2100" dirty="0">
              <a:solidFill>
                <a:srgbClr val="000000"/>
              </a:solidFill>
            </a:endParaRPr>
          </a:p>
        </p:txBody>
      </p:sp>
    </p:spTree>
    <p:extLst>
      <p:ext uri="{BB962C8B-B14F-4D97-AF65-F5344CB8AC3E}">
        <p14:creationId xmlns:p14="http://schemas.microsoft.com/office/powerpoint/2010/main" val="3965455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4C9813B-DFB6-4FBC-8E97-2EE1AFF0DBC7}"/>
              </a:ext>
            </a:extLst>
          </p:cNvPr>
          <p:cNvPicPr>
            <a:picLocks noChangeAspect="1"/>
          </p:cNvPicPr>
          <p:nvPr/>
        </p:nvPicPr>
        <p:blipFill>
          <a:blip r:embed="rId3"/>
          <a:stretch>
            <a:fillRect/>
          </a:stretch>
        </p:blipFill>
        <p:spPr>
          <a:xfrm>
            <a:off x="0" y="0"/>
            <a:ext cx="9144000" cy="6858000"/>
          </a:xfrm>
          <a:prstGeom prst="rect">
            <a:avLst/>
          </a:prstGeom>
        </p:spPr>
      </p:pic>
    </p:spTree>
    <p:extLst>
      <p:ext uri="{BB962C8B-B14F-4D97-AF65-F5344CB8AC3E}">
        <p14:creationId xmlns:p14="http://schemas.microsoft.com/office/powerpoint/2010/main" val="1761162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25168E7B-6D42-4B3A-B7A1-17D4C49EC9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7" name="Picture 16">
            <a:extLst>
              <a:ext uri="{FF2B5EF4-FFF2-40B4-BE49-F238E27FC236}">
                <a16:creationId xmlns:a16="http://schemas.microsoft.com/office/drawing/2014/main" id="{98A030C2-9F23-4593-9F99-7B73C232A4C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12400" r="12601"/>
          <a:stretch/>
        </p:blipFill>
        <p:spPr>
          <a:xfrm>
            <a:off x="0" y="0"/>
            <a:ext cx="9144000" cy="6858000"/>
          </a:xfrm>
          <a:prstGeom prst="rect">
            <a:avLst/>
          </a:prstGeom>
        </p:spPr>
      </p:pic>
      <p:sp>
        <p:nvSpPr>
          <p:cNvPr id="2" name="Title 1">
            <a:extLst>
              <a:ext uri="{FF2B5EF4-FFF2-40B4-BE49-F238E27FC236}">
                <a16:creationId xmlns:a16="http://schemas.microsoft.com/office/drawing/2014/main" id="{AA9EB074-B7A9-4B07-8A28-B05B865B6B33}"/>
              </a:ext>
            </a:extLst>
          </p:cNvPr>
          <p:cNvSpPr>
            <a:spLocks noGrp="1"/>
          </p:cNvSpPr>
          <p:nvPr>
            <p:ph type="title"/>
          </p:nvPr>
        </p:nvSpPr>
        <p:spPr>
          <a:xfrm>
            <a:off x="1406769" y="1350499"/>
            <a:ext cx="6471139" cy="3418449"/>
          </a:xfrm>
        </p:spPr>
        <p:txBody>
          <a:bodyPr vert="horz" lIns="91440" tIns="45720" rIns="91440" bIns="45720" rtlCol="0" anchor="b">
            <a:normAutofit/>
          </a:bodyPr>
          <a:lstStyle/>
          <a:p>
            <a:pPr algn="ctr"/>
            <a:r>
              <a:rPr lang="en-US" sz="6000" b="1" kern="1200" dirty="0">
                <a:solidFill>
                  <a:srgbClr val="FFFFFF"/>
                </a:solidFill>
                <a:latin typeface="+mj-lt"/>
                <a:ea typeface="+mj-ea"/>
                <a:cs typeface="+mj-cs"/>
              </a:rPr>
              <a:t>We are all sick with sin, so we go to church to be healed.</a:t>
            </a:r>
          </a:p>
        </p:txBody>
      </p:sp>
    </p:spTree>
    <p:extLst>
      <p:ext uri="{BB962C8B-B14F-4D97-AF65-F5344CB8AC3E}">
        <p14:creationId xmlns:p14="http://schemas.microsoft.com/office/powerpoint/2010/main" val="34088427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378</TotalTime>
  <Words>1264</Words>
  <Application>Microsoft Office PowerPoint</Application>
  <PresentationFormat>On-screen Show (4:3)</PresentationFormat>
  <Paragraphs>164</Paragraphs>
  <Slides>26</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Calibri Light</vt:lpstr>
      <vt:lpstr>Office Theme</vt:lpstr>
      <vt:lpstr>Why Do You Go to Church?</vt:lpstr>
      <vt:lpstr>10 Possible Reasons</vt:lpstr>
      <vt:lpstr>10 Possible Reasons</vt:lpstr>
      <vt:lpstr>My Kids’ Responses</vt:lpstr>
      <vt:lpstr>Benefits of Going to Church</vt:lpstr>
      <vt:lpstr>Why Aren’t You Going to Church?</vt:lpstr>
      <vt:lpstr>ANSWER</vt:lpstr>
      <vt:lpstr>PowerPoint Presentation</vt:lpstr>
      <vt:lpstr>We are all sick with sin, so we go to church to be healed.</vt:lpstr>
      <vt:lpstr>The church is not a  MUSEUM for good people.    It’s a HOSPITAL for the broken.</vt:lpstr>
      <vt:lpstr>PowerPoint Presentation</vt:lpstr>
      <vt:lpstr>Mark 2:17</vt:lpstr>
      <vt:lpstr>Who needs a physician?</vt:lpstr>
      <vt:lpstr>Why Should You Go to Church?</vt:lpstr>
      <vt:lpstr>Because it is commanded</vt:lpstr>
      <vt:lpstr>Because Iron Sharpens Iron</vt:lpstr>
      <vt:lpstr>To learn more about His Word</vt:lpstr>
      <vt:lpstr>The Word of God…</vt:lpstr>
      <vt:lpstr>Preach the Word</vt:lpstr>
      <vt:lpstr>To worship and praise God</vt:lpstr>
      <vt:lpstr>To partake in the Lord’s Supper</vt:lpstr>
      <vt:lpstr>The Forward Vision of God</vt:lpstr>
      <vt:lpstr>The Forward Vision of God</vt:lpstr>
      <vt:lpstr>Where else would you rather be?</vt:lpstr>
      <vt:lpstr>Captivity of Activity</vt:lpstr>
      <vt:lpstr>Tonight, are you here….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Do You Go to Church?</dc:title>
  <dc:creator>Auditorium</dc:creator>
  <cp:lastModifiedBy>Auditorium</cp:lastModifiedBy>
  <cp:revision>18</cp:revision>
  <dcterms:created xsi:type="dcterms:W3CDTF">2018-09-08T21:04:44Z</dcterms:created>
  <dcterms:modified xsi:type="dcterms:W3CDTF">2018-09-09T03:26:40Z</dcterms:modified>
</cp:coreProperties>
</file>