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7" r:id="rId11"/>
    <p:sldId id="276" r:id="rId12"/>
    <p:sldId id="267" r:id="rId13"/>
    <p:sldId id="268" r:id="rId14"/>
    <p:sldId id="270" r:id="rId15"/>
    <p:sldId id="271" r:id="rId16"/>
    <p:sldId id="272" r:id="rId17"/>
    <p:sldId id="274" r:id="rId18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371B3-A9BD-4E3B-ADE9-55E23FAE512A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1E6B75-DBED-4BD8-88C0-BC5B591AF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032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6EEB1F-5E42-43F2-B6FE-4E711889C663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0263" y="1128713"/>
            <a:ext cx="5416550" cy="3046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344988"/>
            <a:ext cx="5661025" cy="3554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575675"/>
            <a:ext cx="3067050" cy="4524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AE54B-AB23-4528-9BC3-134C55C935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002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AE54B-AB23-4528-9BC3-134C55C935C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779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3AE54B-AB23-4528-9BC3-134C55C935C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57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35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6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920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91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837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92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33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3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42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43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98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2D196-8A3B-4352-86AC-83B588D1EA6C}" type="datetimeFigureOut">
              <a:rPr lang="en-US" smtClean="0"/>
              <a:t>7/10/2016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9F5DE-4C20-4D8B-AA1E-8C1195F975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793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wants to be a  worker for the</a:t>
            </a:r>
            <a:br>
              <a:rPr lang="en-US" dirty="0"/>
            </a:br>
            <a:r>
              <a:rPr lang="en-US" dirty="0"/>
              <a:t>Lord?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James 2:14-26</a:t>
            </a:r>
          </a:p>
        </p:txBody>
      </p:sp>
    </p:spTree>
    <p:extLst>
      <p:ext uri="{BB962C8B-B14F-4D97-AF65-F5344CB8AC3E}">
        <p14:creationId xmlns:p14="http://schemas.microsoft.com/office/powerpoint/2010/main" val="414601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234" y="305297"/>
            <a:ext cx="10515600" cy="6337873"/>
          </a:xfrm>
        </p:spPr>
        <p:txBody>
          <a:bodyPr>
            <a:noAutofit/>
          </a:bodyPr>
          <a:lstStyle/>
          <a:p>
            <a:r>
              <a:rPr lang="en-US" sz="3600" b="1" dirty="0"/>
              <a:t>5 Greet my beloved </a:t>
            </a:r>
            <a:r>
              <a:rPr lang="en-US" sz="3600" b="1" dirty="0" err="1"/>
              <a:t>Epaenetus</a:t>
            </a:r>
            <a:r>
              <a:rPr lang="en-US" sz="3600" b="1" dirty="0"/>
              <a:t>, who is the </a:t>
            </a:r>
            <a:r>
              <a:rPr lang="en-US" sz="3600" b="1" u="sng" dirty="0" err="1">
                <a:solidFill>
                  <a:srgbClr val="00B0F0"/>
                </a:solidFill>
              </a:rPr>
              <a:t>firstfruits</a:t>
            </a:r>
            <a:r>
              <a:rPr lang="en-US" sz="3600" b="1" u="sng" dirty="0">
                <a:solidFill>
                  <a:srgbClr val="00B0F0"/>
                </a:solidFill>
              </a:rPr>
              <a:t> of Achaia to Christ.</a:t>
            </a:r>
          </a:p>
          <a:p>
            <a:r>
              <a:rPr lang="en-US" sz="3600" b="1" dirty="0"/>
              <a:t> 6 Greet Mary, </a:t>
            </a:r>
            <a:r>
              <a:rPr lang="en-US" sz="3600" b="1" u="sng" dirty="0">
                <a:solidFill>
                  <a:srgbClr val="00B0F0"/>
                </a:solidFill>
              </a:rPr>
              <a:t>who labored much for us. </a:t>
            </a:r>
          </a:p>
          <a:p>
            <a:r>
              <a:rPr lang="en-US" sz="3600" b="1" dirty="0"/>
              <a:t>7 Greet Andronicus and </a:t>
            </a:r>
            <a:r>
              <a:rPr lang="en-US" sz="3600" b="1" dirty="0" err="1"/>
              <a:t>Junia</a:t>
            </a:r>
            <a:r>
              <a:rPr lang="en-US" sz="3600" b="1" dirty="0"/>
              <a:t>, </a:t>
            </a:r>
            <a:r>
              <a:rPr lang="en-US" sz="3600" b="1" u="sng" dirty="0">
                <a:solidFill>
                  <a:srgbClr val="00B0F0"/>
                </a:solidFill>
              </a:rPr>
              <a:t>my countrymen and my fellow prisoners</a:t>
            </a:r>
            <a:r>
              <a:rPr lang="en-US" sz="3600" b="1" dirty="0"/>
              <a:t>, who are of note among the apostles, who also were in Christ before me.</a:t>
            </a:r>
          </a:p>
          <a:p>
            <a:r>
              <a:rPr lang="en-US" sz="3600" b="1" dirty="0"/>
              <a:t> 8 Greet </a:t>
            </a:r>
            <a:r>
              <a:rPr lang="en-US" sz="3600" b="1" dirty="0" err="1"/>
              <a:t>Amplias</a:t>
            </a:r>
            <a:r>
              <a:rPr lang="en-US" sz="3600" b="1" dirty="0"/>
              <a:t>, </a:t>
            </a:r>
            <a:r>
              <a:rPr lang="en-US" sz="3600" b="1" u="sng" dirty="0">
                <a:solidFill>
                  <a:srgbClr val="00B0F0"/>
                </a:solidFill>
              </a:rPr>
              <a:t>my beloved in the Lord.</a:t>
            </a:r>
          </a:p>
          <a:p>
            <a:r>
              <a:rPr lang="en-US" sz="3600" b="1" dirty="0"/>
              <a:t> 9 Greet </a:t>
            </a:r>
            <a:r>
              <a:rPr lang="en-US" sz="3600" b="1" dirty="0" err="1"/>
              <a:t>Urbanus</a:t>
            </a:r>
            <a:r>
              <a:rPr lang="en-US" sz="3600" b="1" dirty="0"/>
              <a:t>, </a:t>
            </a:r>
            <a:r>
              <a:rPr lang="en-US" sz="3600" b="1" u="sng" dirty="0">
                <a:solidFill>
                  <a:srgbClr val="00B0F0"/>
                </a:solidFill>
              </a:rPr>
              <a:t>our fellow worker in Christ</a:t>
            </a:r>
            <a:r>
              <a:rPr lang="en-US" sz="3600" b="1" dirty="0"/>
              <a:t>, and </a:t>
            </a:r>
          </a:p>
          <a:p>
            <a:r>
              <a:rPr lang="en-US" sz="3600" b="1" dirty="0"/>
              <a:t>9 </a:t>
            </a:r>
            <a:r>
              <a:rPr lang="en-US" sz="3600" b="1" dirty="0" err="1"/>
              <a:t>Stachys</a:t>
            </a:r>
            <a:r>
              <a:rPr lang="en-US" sz="3600" b="1" dirty="0"/>
              <a:t>, </a:t>
            </a:r>
            <a:r>
              <a:rPr lang="en-US" sz="3600" b="1" u="sng" dirty="0">
                <a:solidFill>
                  <a:srgbClr val="00B0F0"/>
                </a:solidFill>
              </a:rPr>
              <a:t>my beloved. </a:t>
            </a:r>
          </a:p>
          <a:p>
            <a:r>
              <a:rPr lang="en-US" sz="3600" b="1" dirty="0"/>
              <a:t>10 Greet Apelles, </a:t>
            </a:r>
            <a:r>
              <a:rPr lang="en-US" sz="3600" b="1" u="sng" dirty="0">
                <a:solidFill>
                  <a:srgbClr val="00B0F0"/>
                </a:solidFill>
              </a:rPr>
              <a:t>approved in Christ.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69401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9217" y="106994"/>
            <a:ext cx="10515600" cy="6751005"/>
          </a:xfrm>
        </p:spPr>
        <p:txBody>
          <a:bodyPr>
            <a:noAutofit/>
          </a:bodyPr>
          <a:lstStyle/>
          <a:p>
            <a:r>
              <a:rPr lang="en-US" sz="3600" b="1" dirty="0"/>
              <a:t>10  Greet those who are of </a:t>
            </a:r>
            <a:r>
              <a:rPr lang="en-US" sz="3600" b="1" u="sng" dirty="0">
                <a:solidFill>
                  <a:srgbClr val="00B0F0"/>
                </a:solidFill>
              </a:rPr>
              <a:t>the </a:t>
            </a:r>
            <a:r>
              <a:rPr lang="en-US" sz="3600" b="1" i="1" u="sng" dirty="0">
                <a:solidFill>
                  <a:srgbClr val="00B0F0"/>
                </a:solidFill>
              </a:rPr>
              <a:t>household </a:t>
            </a:r>
            <a:r>
              <a:rPr lang="en-US" sz="3600" b="1" u="sng" dirty="0">
                <a:solidFill>
                  <a:srgbClr val="00B0F0"/>
                </a:solidFill>
              </a:rPr>
              <a:t>of </a:t>
            </a:r>
            <a:r>
              <a:rPr lang="en-US" sz="3600" b="1" u="sng" dirty="0" err="1">
                <a:solidFill>
                  <a:srgbClr val="00B0F0"/>
                </a:solidFill>
              </a:rPr>
              <a:t>Aristobulus</a:t>
            </a:r>
            <a:r>
              <a:rPr lang="en-US" sz="3600" b="1" dirty="0"/>
              <a:t>. </a:t>
            </a:r>
          </a:p>
          <a:p>
            <a:r>
              <a:rPr lang="en-US" sz="3600" b="1" dirty="0"/>
              <a:t>11 Greet</a:t>
            </a:r>
            <a:r>
              <a:rPr lang="en-US" sz="3600" b="1" u="sng" dirty="0">
                <a:solidFill>
                  <a:srgbClr val="00B0F0"/>
                </a:solidFill>
              </a:rPr>
              <a:t> </a:t>
            </a:r>
            <a:r>
              <a:rPr lang="en-US" sz="3600" b="1" u="sng" dirty="0" err="1">
                <a:solidFill>
                  <a:srgbClr val="00B0F0"/>
                </a:solidFill>
              </a:rPr>
              <a:t>Herodion</a:t>
            </a:r>
            <a:r>
              <a:rPr lang="en-US" sz="3600" b="1" dirty="0"/>
              <a:t>, my countryman.</a:t>
            </a:r>
          </a:p>
          <a:p>
            <a:r>
              <a:rPr lang="en-US" sz="3600" b="1" dirty="0"/>
              <a:t>11  Greet those who are of the </a:t>
            </a:r>
            <a:r>
              <a:rPr lang="en-US" sz="3600" b="1" i="1" dirty="0"/>
              <a:t>household </a:t>
            </a:r>
            <a:r>
              <a:rPr lang="en-US" sz="3600" b="1" dirty="0"/>
              <a:t>of Narcissus </a:t>
            </a:r>
            <a:r>
              <a:rPr lang="en-US" sz="3600" b="1" u="sng" dirty="0">
                <a:solidFill>
                  <a:srgbClr val="00B0F0"/>
                </a:solidFill>
              </a:rPr>
              <a:t>who are in the Lord</a:t>
            </a:r>
            <a:r>
              <a:rPr lang="en-US" sz="3600" b="1" dirty="0"/>
              <a:t>.</a:t>
            </a:r>
          </a:p>
          <a:p>
            <a:r>
              <a:rPr lang="en-US" sz="3600" b="1" dirty="0"/>
              <a:t>12  Greet </a:t>
            </a:r>
            <a:r>
              <a:rPr lang="en-US" sz="3600" b="1" dirty="0" err="1"/>
              <a:t>Tryphena</a:t>
            </a:r>
            <a:r>
              <a:rPr lang="en-US" sz="3600" b="1" dirty="0"/>
              <a:t> and Tryphosa, </a:t>
            </a:r>
            <a:r>
              <a:rPr lang="en-US" sz="3600" b="1" u="sng" dirty="0">
                <a:solidFill>
                  <a:srgbClr val="00B0F0"/>
                </a:solidFill>
              </a:rPr>
              <a:t>who have labored in the Lord.</a:t>
            </a:r>
          </a:p>
          <a:p>
            <a:r>
              <a:rPr lang="en-US" sz="3600" b="1" dirty="0"/>
              <a:t>12 Greet the beloved Persis, </a:t>
            </a:r>
            <a:r>
              <a:rPr lang="en-US" sz="3600" b="1" u="sng" dirty="0">
                <a:solidFill>
                  <a:srgbClr val="00B0F0"/>
                </a:solidFill>
              </a:rPr>
              <a:t>who labored much in the Lord.</a:t>
            </a:r>
          </a:p>
          <a:p>
            <a:r>
              <a:rPr lang="en-US" sz="3600" b="1" dirty="0"/>
              <a:t> 13 Greet Rufus, </a:t>
            </a:r>
            <a:r>
              <a:rPr lang="en-US" sz="3600" u="sng" dirty="0">
                <a:solidFill>
                  <a:srgbClr val="00B0F0"/>
                </a:solidFill>
              </a:rPr>
              <a:t>chosen in the Lord, </a:t>
            </a:r>
            <a:r>
              <a:rPr lang="en-US" sz="3600" b="1" dirty="0"/>
              <a:t>and his mother and mine</a:t>
            </a:r>
          </a:p>
          <a:p>
            <a:r>
              <a:rPr lang="en-US" sz="3600" b="1" dirty="0"/>
              <a:t>14  Greet </a:t>
            </a:r>
            <a:r>
              <a:rPr lang="en-US" sz="3600" b="1" dirty="0" err="1"/>
              <a:t>Asyncritus</a:t>
            </a:r>
            <a:r>
              <a:rPr lang="en-US" sz="3600" b="1" dirty="0"/>
              <a:t>,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56517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9764"/>
            <a:ext cx="10515600" cy="6181035"/>
          </a:xfrm>
        </p:spPr>
        <p:txBody>
          <a:bodyPr>
            <a:noAutofit/>
          </a:bodyPr>
          <a:lstStyle/>
          <a:p>
            <a:r>
              <a:rPr lang="en-US" sz="3600" b="1" dirty="0"/>
              <a:t>14 </a:t>
            </a:r>
            <a:r>
              <a:rPr lang="en-US" sz="3600" b="1" dirty="0" err="1"/>
              <a:t>Phlegon</a:t>
            </a:r>
            <a:r>
              <a:rPr lang="en-US" sz="3600" b="1" dirty="0"/>
              <a:t>,</a:t>
            </a:r>
          </a:p>
          <a:p>
            <a:r>
              <a:rPr lang="en-US" sz="3600" b="1" dirty="0"/>
              <a:t>14  </a:t>
            </a:r>
            <a:r>
              <a:rPr lang="en-US" sz="3600" b="1" dirty="0" err="1"/>
              <a:t>Hermas</a:t>
            </a:r>
            <a:r>
              <a:rPr lang="en-US" sz="3600" b="1" dirty="0"/>
              <a:t>, </a:t>
            </a:r>
          </a:p>
          <a:p>
            <a:r>
              <a:rPr lang="en-US" sz="3600" b="1" dirty="0"/>
              <a:t>14 </a:t>
            </a:r>
            <a:r>
              <a:rPr lang="en-US" sz="3600" b="1" dirty="0" err="1"/>
              <a:t>Patrobas</a:t>
            </a:r>
            <a:r>
              <a:rPr lang="en-US" sz="3600" b="1" dirty="0"/>
              <a:t>,</a:t>
            </a:r>
          </a:p>
          <a:p>
            <a:r>
              <a:rPr lang="en-US" sz="3600" b="1" dirty="0"/>
              <a:t> 14 Hermes, and the brethren who are with them.</a:t>
            </a:r>
          </a:p>
          <a:p>
            <a:r>
              <a:rPr lang="en-US" sz="3600" b="1" dirty="0"/>
              <a:t> 15 Greet </a:t>
            </a:r>
            <a:r>
              <a:rPr lang="en-US" sz="3600" b="1" dirty="0" err="1"/>
              <a:t>Philologus</a:t>
            </a:r>
            <a:r>
              <a:rPr lang="en-US" sz="3600" b="1" dirty="0"/>
              <a:t> and Julia,</a:t>
            </a:r>
          </a:p>
          <a:p>
            <a:r>
              <a:rPr lang="en-US" sz="3600" b="1" dirty="0"/>
              <a:t>15  </a:t>
            </a:r>
            <a:r>
              <a:rPr lang="en-US" sz="3600" b="1" dirty="0" err="1"/>
              <a:t>Nereus</a:t>
            </a:r>
            <a:r>
              <a:rPr lang="en-US" sz="3600" b="1" dirty="0"/>
              <a:t> and his sister, </a:t>
            </a:r>
          </a:p>
          <a:p>
            <a:r>
              <a:rPr lang="en-US" sz="3600" b="1" dirty="0"/>
              <a:t> 15 and </a:t>
            </a:r>
            <a:r>
              <a:rPr lang="en-US" sz="3600" b="1" dirty="0" err="1"/>
              <a:t>Olympas</a:t>
            </a:r>
            <a:r>
              <a:rPr lang="en-US" sz="3600" b="1" dirty="0"/>
              <a:t>, and all the saints who are with them.</a:t>
            </a:r>
          </a:p>
          <a:p>
            <a:r>
              <a:rPr lang="en-US" sz="3600" b="1" dirty="0"/>
              <a:t> 16 Greet one another with a holy kiss. The churches of Christ greet you.</a:t>
            </a:r>
            <a:endParaRPr lang="en-US" sz="36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725787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>
                <a:solidFill>
                  <a:srgbClr val="7030A0"/>
                </a:solidFill>
              </a:rPr>
              <a:t>At least 24 names of people listed here</a:t>
            </a:r>
            <a:br>
              <a:rPr lang="en-US" sz="4800" b="1" u="sng" dirty="0">
                <a:solidFill>
                  <a:srgbClr val="7030A0"/>
                </a:solidFill>
              </a:rPr>
            </a:br>
            <a:r>
              <a:rPr lang="en-US" sz="4800" b="1" u="sng" dirty="0">
                <a:solidFill>
                  <a:srgbClr val="7030A0"/>
                </a:solidFill>
              </a:rPr>
              <a:t>as Christians—workers for the Lord.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348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u="sng" dirty="0" err="1">
                <a:solidFill>
                  <a:srgbClr val="7030A0"/>
                </a:solidFill>
              </a:rPr>
              <a:t>O’neal</a:t>
            </a:r>
            <a:endParaRPr lang="en-US" sz="8000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6600" b="1" dirty="0">
                <a:solidFill>
                  <a:srgbClr val="7030A0"/>
                </a:solidFill>
              </a:rPr>
              <a:t>Work ..who will do it?</a:t>
            </a:r>
          </a:p>
        </p:txBody>
      </p:sp>
    </p:spTree>
    <p:extLst>
      <p:ext uri="{BB962C8B-B14F-4D97-AF65-F5344CB8AC3E}">
        <p14:creationId xmlns:p14="http://schemas.microsoft.com/office/powerpoint/2010/main" val="41691128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>
                <a:solidFill>
                  <a:srgbClr val="7030A0"/>
                </a:solidFill>
              </a:rPr>
              <a:t>1.  Elders</a:t>
            </a:r>
          </a:p>
          <a:p>
            <a:r>
              <a:rPr lang="en-US" sz="4000" b="1" dirty="0">
                <a:solidFill>
                  <a:srgbClr val="7030A0"/>
                </a:solidFill>
              </a:rPr>
              <a:t>2.  Preachers</a:t>
            </a:r>
          </a:p>
          <a:p>
            <a:r>
              <a:rPr lang="en-US" sz="4000" b="1" dirty="0">
                <a:solidFill>
                  <a:srgbClr val="7030A0"/>
                </a:solidFill>
              </a:rPr>
              <a:t>3.  Teachers</a:t>
            </a:r>
          </a:p>
          <a:p>
            <a:r>
              <a:rPr lang="en-US" sz="4000" b="1" dirty="0">
                <a:solidFill>
                  <a:srgbClr val="7030A0"/>
                </a:solidFill>
              </a:rPr>
              <a:t>4.  Deacons</a:t>
            </a:r>
          </a:p>
          <a:p>
            <a:r>
              <a:rPr lang="en-US" sz="4000" b="1" dirty="0">
                <a:solidFill>
                  <a:srgbClr val="7030A0"/>
                </a:solidFill>
              </a:rPr>
              <a:t>5.  Everyone has something he/she can do!   But who will DO 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711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>
                <a:solidFill>
                  <a:srgbClr val="7030A0"/>
                </a:solidFill>
              </a:rPr>
              <a:t>Who?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1.  Visit the sick?</a:t>
            </a:r>
          </a:p>
          <a:p>
            <a:r>
              <a:rPr lang="en-US" sz="4000" b="1" dirty="0"/>
              <a:t>2.  Fix food for the bereaved?</a:t>
            </a:r>
          </a:p>
          <a:p>
            <a:r>
              <a:rPr lang="en-US" sz="4000" b="1" dirty="0"/>
              <a:t>3.  Sing at a funeral?</a:t>
            </a:r>
          </a:p>
          <a:p>
            <a:r>
              <a:rPr lang="en-US" sz="4000" b="1" dirty="0"/>
              <a:t>4.  Do personal work?</a:t>
            </a:r>
          </a:p>
          <a:p>
            <a:r>
              <a:rPr lang="en-US" sz="4000" b="1" dirty="0"/>
              <a:t>5.  Fix the Lord’s Supper?</a:t>
            </a:r>
          </a:p>
          <a:p>
            <a:r>
              <a:rPr lang="en-US" sz="4000" b="1" dirty="0"/>
              <a:t>6.  Lock the building?</a:t>
            </a:r>
          </a:p>
        </p:txBody>
      </p:sp>
    </p:spTree>
    <p:extLst>
      <p:ext uri="{BB962C8B-B14F-4D97-AF65-F5344CB8AC3E}">
        <p14:creationId xmlns:p14="http://schemas.microsoft.com/office/powerpoint/2010/main" val="37782770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b="1" dirty="0">
                <a:solidFill>
                  <a:srgbClr val="FF0000"/>
                </a:solidFill>
              </a:rPr>
              <a:t>Will you be a worker for the Lord?</a:t>
            </a:r>
          </a:p>
        </p:txBody>
      </p:sp>
    </p:spTree>
    <p:extLst>
      <p:ext uri="{BB962C8B-B14F-4D97-AF65-F5344CB8AC3E}">
        <p14:creationId xmlns:p14="http://schemas.microsoft.com/office/powerpoint/2010/main" val="207160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047" y="320980"/>
            <a:ext cx="11229975" cy="5953125"/>
          </a:xfrm>
        </p:spPr>
        <p:txBody>
          <a:bodyPr>
            <a:normAutofit/>
          </a:bodyPr>
          <a:lstStyle/>
          <a:p>
            <a:r>
              <a:rPr lang="en-US" sz="3600" b="1" dirty="0"/>
              <a:t>James 2:14-26</a:t>
            </a:r>
            <a:r>
              <a:rPr lang="en-US" sz="3600" baseline="30000" dirty="0"/>
              <a:t>14 </a:t>
            </a:r>
            <a:r>
              <a:rPr lang="en-US" sz="3600" dirty="0"/>
              <a:t>What doth it profit, my brethren, though a man say he hath faith, </a:t>
            </a:r>
            <a:r>
              <a:rPr lang="en-US" sz="3600" b="1" u="sng" dirty="0">
                <a:solidFill>
                  <a:srgbClr val="FF0000"/>
                </a:solidFill>
              </a:rPr>
              <a:t>and have not works? </a:t>
            </a:r>
            <a:r>
              <a:rPr lang="en-US" sz="3600" dirty="0"/>
              <a:t>can faith save him?</a:t>
            </a:r>
          </a:p>
          <a:p>
            <a:r>
              <a:rPr lang="en-US" sz="3600" baseline="30000" dirty="0"/>
              <a:t>15 </a:t>
            </a:r>
            <a:r>
              <a:rPr lang="en-US" sz="3600" dirty="0"/>
              <a:t>If a brother or sister be naked, and destitute of daily food,</a:t>
            </a:r>
          </a:p>
          <a:p>
            <a:r>
              <a:rPr lang="en-US" sz="3600" baseline="30000" dirty="0"/>
              <a:t>16 </a:t>
            </a:r>
            <a:r>
              <a:rPr lang="en-US" sz="3600" dirty="0"/>
              <a:t>And one of you say unto them, Depart in peace, be ye warmed and filled; notwithstanding ye give them not those things which are needful to the body; </a:t>
            </a:r>
            <a:r>
              <a:rPr lang="en-US" sz="3600" b="1" u="sng" dirty="0">
                <a:solidFill>
                  <a:srgbClr val="7030A0"/>
                </a:solidFill>
              </a:rPr>
              <a:t>what doth it profit?</a:t>
            </a:r>
          </a:p>
          <a:p>
            <a:r>
              <a:rPr lang="en-US" sz="3600" baseline="30000" dirty="0"/>
              <a:t>17 </a:t>
            </a:r>
            <a:r>
              <a:rPr lang="en-US" sz="3600" dirty="0"/>
              <a:t>Even so faith, </a:t>
            </a:r>
            <a:r>
              <a:rPr lang="en-US" sz="3600" b="1" i="1" u="sng" dirty="0">
                <a:solidFill>
                  <a:srgbClr val="00B050"/>
                </a:solidFill>
              </a:rPr>
              <a:t>if it hath not works</a:t>
            </a:r>
            <a:r>
              <a:rPr lang="en-US" sz="3600" dirty="0"/>
              <a:t>, is dead, being alone.</a:t>
            </a:r>
          </a:p>
        </p:txBody>
      </p:sp>
    </p:spTree>
    <p:extLst>
      <p:ext uri="{BB962C8B-B14F-4D97-AF65-F5344CB8AC3E}">
        <p14:creationId xmlns:p14="http://schemas.microsoft.com/office/powerpoint/2010/main" val="2855132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075" y="495300"/>
            <a:ext cx="11134725" cy="6248400"/>
          </a:xfrm>
        </p:spPr>
        <p:txBody>
          <a:bodyPr/>
          <a:lstStyle/>
          <a:p>
            <a:r>
              <a:rPr lang="en-US" sz="3600" baseline="30000" dirty="0"/>
              <a:t>18 </a:t>
            </a:r>
            <a:r>
              <a:rPr lang="en-US" sz="3600" dirty="0"/>
              <a:t>Yea, a man may say, Thou hast faith, and I have works: </a:t>
            </a:r>
            <a:r>
              <a:rPr lang="en-US" sz="3600" b="1" u="sng" dirty="0">
                <a:solidFill>
                  <a:srgbClr val="0070C0"/>
                </a:solidFill>
              </a:rPr>
              <a:t>shew me thy faith without thy works</a:t>
            </a:r>
            <a:r>
              <a:rPr lang="en-US" sz="3600" dirty="0"/>
              <a:t>, and I will shew thee my faith by my works.</a:t>
            </a:r>
          </a:p>
          <a:p>
            <a:r>
              <a:rPr lang="en-US" sz="3600" baseline="30000" dirty="0"/>
              <a:t>19 </a:t>
            </a:r>
            <a:r>
              <a:rPr lang="en-US" sz="3600" dirty="0"/>
              <a:t>Thou </a:t>
            </a:r>
            <a:r>
              <a:rPr lang="en-US" sz="3600" dirty="0" err="1"/>
              <a:t>believest</a:t>
            </a:r>
            <a:r>
              <a:rPr lang="en-US" sz="3600" dirty="0"/>
              <a:t> that there is one God; thou </a:t>
            </a:r>
            <a:r>
              <a:rPr lang="en-US" sz="3600" dirty="0" err="1"/>
              <a:t>doest</a:t>
            </a:r>
            <a:r>
              <a:rPr lang="en-US" sz="3600" dirty="0"/>
              <a:t> well: the devils also believe, and tremble.</a:t>
            </a:r>
          </a:p>
          <a:p>
            <a:r>
              <a:rPr lang="en-US" sz="3600" baseline="30000" dirty="0"/>
              <a:t>20 </a:t>
            </a:r>
            <a:r>
              <a:rPr lang="en-US" sz="3600" dirty="0"/>
              <a:t>But wilt thou know, </a:t>
            </a:r>
            <a:r>
              <a:rPr lang="en-US" sz="3600" b="1" u="sng" dirty="0">
                <a:solidFill>
                  <a:srgbClr val="7030A0"/>
                </a:solidFill>
              </a:rPr>
              <a:t>O vain man, that faith without works is dead?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077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276225"/>
            <a:ext cx="11210925" cy="6477000"/>
          </a:xfrm>
        </p:spPr>
        <p:txBody>
          <a:bodyPr/>
          <a:lstStyle/>
          <a:p>
            <a:r>
              <a:rPr lang="en-US" sz="3600" baseline="30000" dirty="0"/>
              <a:t>21 </a:t>
            </a:r>
            <a:r>
              <a:rPr lang="en-US" sz="3600" dirty="0"/>
              <a:t>Was not Abraham our father justified by works, when he had offered Isaac his son upon the altar?</a:t>
            </a:r>
          </a:p>
          <a:p>
            <a:r>
              <a:rPr lang="en-US" sz="3600" baseline="30000" dirty="0"/>
              <a:t>22 </a:t>
            </a:r>
            <a:r>
              <a:rPr lang="en-US" sz="3600" dirty="0" err="1"/>
              <a:t>Seest</a:t>
            </a:r>
            <a:r>
              <a:rPr lang="en-US" sz="3600" dirty="0"/>
              <a:t> thou how faith wrought with his works, and </a:t>
            </a:r>
            <a:r>
              <a:rPr lang="en-US" sz="3600" b="1" u="sng" dirty="0">
                <a:solidFill>
                  <a:srgbClr val="92D050"/>
                </a:solidFill>
              </a:rPr>
              <a:t>by works was faith made perfect?</a:t>
            </a:r>
          </a:p>
          <a:p>
            <a:r>
              <a:rPr lang="en-US" sz="3600" baseline="30000" dirty="0"/>
              <a:t>23 </a:t>
            </a:r>
            <a:r>
              <a:rPr lang="en-US" sz="3600" dirty="0"/>
              <a:t>And the scripture was fulfilled which </a:t>
            </a:r>
            <a:r>
              <a:rPr lang="en-US" sz="3600" dirty="0" err="1"/>
              <a:t>saith</a:t>
            </a:r>
            <a:r>
              <a:rPr lang="en-US" sz="3600" dirty="0"/>
              <a:t>, Abraham believed God, and it was imputed unto him for righteousness: and he was called the Friend of God.</a:t>
            </a:r>
          </a:p>
          <a:p>
            <a:r>
              <a:rPr lang="en-US" sz="3600" baseline="30000" dirty="0"/>
              <a:t>24 </a:t>
            </a:r>
            <a:r>
              <a:rPr lang="en-US" sz="3600" dirty="0"/>
              <a:t>Ye see then how that </a:t>
            </a:r>
            <a:r>
              <a:rPr lang="en-US" sz="3600" b="1" u="sng" dirty="0">
                <a:solidFill>
                  <a:srgbClr val="7030A0"/>
                </a:solidFill>
              </a:rPr>
              <a:t>by works a man is justified</a:t>
            </a:r>
            <a:r>
              <a:rPr lang="en-US" sz="3600" dirty="0"/>
              <a:t>, </a:t>
            </a:r>
            <a:r>
              <a:rPr lang="en-US" sz="3600" b="1" u="sng" dirty="0">
                <a:solidFill>
                  <a:srgbClr val="C00000"/>
                </a:solidFill>
              </a:rPr>
              <a:t>and not by faith only.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393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466724"/>
            <a:ext cx="11677650" cy="6143625"/>
          </a:xfrm>
        </p:spPr>
        <p:txBody>
          <a:bodyPr/>
          <a:lstStyle/>
          <a:p>
            <a:r>
              <a:rPr lang="en-US" sz="3600" baseline="30000" dirty="0"/>
              <a:t>25 </a:t>
            </a:r>
            <a:r>
              <a:rPr lang="en-US" sz="3600" dirty="0"/>
              <a:t>Likewise also was not Rahab the harlot</a:t>
            </a:r>
            <a:r>
              <a:rPr lang="en-US" sz="3600" b="1" u="sng" dirty="0">
                <a:solidFill>
                  <a:srgbClr val="92D050"/>
                </a:solidFill>
              </a:rPr>
              <a:t> justified by works</a:t>
            </a:r>
            <a:r>
              <a:rPr lang="en-US" sz="3600" dirty="0"/>
              <a:t>, when she had received the messengers, and had sent them out another way?</a:t>
            </a:r>
          </a:p>
          <a:p>
            <a:r>
              <a:rPr lang="en-US" sz="3600" baseline="30000" dirty="0"/>
              <a:t>26 </a:t>
            </a:r>
            <a:r>
              <a:rPr lang="en-US" sz="3600" dirty="0"/>
              <a:t>For as the body without the spirit is dead, </a:t>
            </a:r>
            <a:r>
              <a:rPr lang="en-US" sz="4000" u="sng" dirty="0">
                <a:solidFill>
                  <a:srgbClr val="002060"/>
                </a:solidFill>
              </a:rPr>
              <a:t>so faith without works is dead also.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5127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>
                <a:solidFill>
                  <a:srgbClr val="002060"/>
                </a:solidFill>
              </a:rPr>
              <a:t>Scripture teaches 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b="1" dirty="0"/>
              <a:t>1 Corinthians 15:58</a:t>
            </a:r>
            <a:r>
              <a:rPr lang="en-US" sz="3600" b="1" baseline="30000" dirty="0"/>
              <a:t> </a:t>
            </a:r>
          </a:p>
          <a:p>
            <a:r>
              <a:rPr lang="en-US" sz="3600" b="1" dirty="0"/>
              <a:t>Therefore, my beloved brethren, be ye </a:t>
            </a:r>
            <a:r>
              <a:rPr lang="en-US" sz="3600" b="1" dirty="0" err="1"/>
              <a:t>stedfast</a:t>
            </a:r>
            <a:r>
              <a:rPr lang="en-US" sz="3600" b="1" dirty="0"/>
              <a:t>, </a:t>
            </a:r>
            <a:r>
              <a:rPr lang="en-US" sz="3600" b="1" dirty="0" err="1"/>
              <a:t>unmoveable</a:t>
            </a:r>
            <a:r>
              <a:rPr lang="en-US" sz="3600" b="1" dirty="0"/>
              <a:t>, </a:t>
            </a:r>
            <a:r>
              <a:rPr lang="en-US" sz="3600" b="1" i="1" u="sng" dirty="0">
                <a:solidFill>
                  <a:srgbClr val="FF0000"/>
                </a:solidFill>
              </a:rPr>
              <a:t>always abounding in the work of the Lord</a:t>
            </a:r>
            <a:r>
              <a:rPr lang="en-US" sz="3600" b="1" dirty="0"/>
              <a:t>, forasmuch as ye know that your </a:t>
            </a:r>
            <a:r>
              <a:rPr lang="en-US" sz="3600" b="1" dirty="0" err="1"/>
              <a:t>labour</a:t>
            </a:r>
            <a:r>
              <a:rPr lang="en-US" sz="3600" b="1" dirty="0"/>
              <a:t> is not in vain in the Lord.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40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14325"/>
            <a:ext cx="10925175" cy="6381750"/>
          </a:xfrm>
        </p:spPr>
        <p:txBody>
          <a:bodyPr/>
          <a:lstStyle/>
          <a:p>
            <a:r>
              <a:rPr lang="en-US" sz="6000" b="1" dirty="0"/>
              <a:t>Revelation 14:13</a:t>
            </a:r>
          </a:p>
          <a:p>
            <a:r>
              <a:rPr lang="en-US" sz="3600" b="1" baseline="30000" dirty="0"/>
              <a:t>13 </a:t>
            </a:r>
            <a:r>
              <a:rPr lang="en-US" sz="3600" b="1" dirty="0"/>
              <a:t>And I heard a voice from heaven saying unto me, Write, Blessed are the dead which die in the Lord from henceforth: Yea, </a:t>
            </a:r>
            <a:r>
              <a:rPr lang="en-US" sz="3600" b="1" dirty="0" err="1"/>
              <a:t>saith</a:t>
            </a:r>
            <a:r>
              <a:rPr lang="en-US" sz="3600" b="1" dirty="0"/>
              <a:t> the Spirit, that they may rest from their </a:t>
            </a:r>
            <a:r>
              <a:rPr lang="en-US" sz="3600" b="1" dirty="0" err="1"/>
              <a:t>labours</a:t>
            </a:r>
            <a:r>
              <a:rPr lang="en-US" sz="3600" b="1" dirty="0"/>
              <a:t>; and </a:t>
            </a:r>
            <a:r>
              <a:rPr lang="en-US" sz="4000" b="1" u="sng" dirty="0">
                <a:solidFill>
                  <a:srgbClr val="FF0000"/>
                </a:solidFill>
              </a:rPr>
              <a:t>their works do follow them.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615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002060"/>
                </a:solidFill>
              </a:rPr>
              <a:t>Romans 16:1-16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I commend to you </a:t>
            </a:r>
            <a:r>
              <a:rPr lang="en-US" sz="4000" b="1" u="sng" dirty="0">
                <a:solidFill>
                  <a:srgbClr val="002060"/>
                </a:solidFill>
              </a:rPr>
              <a:t>Phoebe our sister</a:t>
            </a:r>
            <a:r>
              <a:rPr lang="en-US" sz="3600" b="1" dirty="0"/>
              <a:t>, who is a servant of the church in </a:t>
            </a:r>
            <a:r>
              <a:rPr lang="en-US" sz="3600" b="1" dirty="0" err="1"/>
              <a:t>Cenchrea</a:t>
            </a:r>
            <a:r>
              <a:rPr lang="en-US" sz="3600" b="1" dirty="0"/>
              <a:t>, that you may receive her in the Lord in a manner worthy of the saints, and assist her in whatever business she has need of you; for indeed </a:t>
            </a:r>
            <a:r>
              <a:rPr lang="en-US" sz="4400" b="1" u="sng" dirty="0">
                <a:solidFill>
                  <a:srgbClr val="0070C0"/>
                </a:solidFill>
              </a:rPr>
              <a:t>she has been a helper of many and of myself also</a:t>
            </a:r>
            <a:r>
              <a:rPr lang="en-US" sz="3600" b="1" dirty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69247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>
                <a:solidFill>
                  <a:srgbClr val="7030A0"/>
                </a:solidFill>
              </a:rPr>
              <a:t>(3-5a) Greetings to Priscilla and </a:t>
            </a:r>
            <a:r>
              <a:rPr lang="en-US" sz="4800" b="1" dirty="0" err="1">
                <a:solidFill>
                  <a:srgbClr val="7030A0"/>
                </a:solidFill>
              </a:rPr>
              <a:t>Aquilla</a:t>
            </a:r>
            <a:r>
              <a:rPr lang="en-US" sz="4800" b="1" dirty="0">
                <a:solidFill>
                  <a:srgbClr val="7030A0"/>
                </a:solidFill>
              </a:rPr>
              <a:t>.</a:t>
            </a:r>
          </a:p>
          <a:p>
            <a:r>
              <a:rPr lang="en-US" sz="3600" b="1" dirty="0"/>
              <a:t>Greet Priscilla and Aquila, </a:t>
            </a:r>
            <a:r>
              <a:rPr lang="en-US" sz="3600" b="1" i="1" u="sng" dirty="0">
                <a:solidFill>
                  <a:srgbClr val="00B0F0"/>
                </a:solidFill>
              </a:rPr>
              <a:t>my fellow workers in Christ Jesus</a:t>
            </a:r>
            <a:r>
              <a:rPr lang="en-US" sz="3600" b="1" dirty="0"/>
              <a:t>, who risked their own necks for my life, to whom not only I give thanks, but also all the churches of the Gentiles. Likewise </a:t>
            </a:r>
            <a:r>
              <a:rPr lang="en-US" sz="3600" b="1" i="1" dirty="0"/>
              <a:t>greet </a:t>
            </a:r>
            <a:r>
              <a:rPr lang="en-US" sz="3600" b="1" dirty="0"/>
              <a:t>the church that is in their house.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355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475</Words>
  <Application>Microsoft Office PowerPoint</Application>
  <PresentationFormat>Widescreen</PresentationFormat>
  <Paragraphs>65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Who wants to be a  worker for the Lord?</vt:lpstr>
      <vt:lpstr>PowerPoint Presentation</vt:lpstr>
      <vt:lpstr>PowerPoint Presentation</vt:lpstr>
      <vt:lpstr>PowerPoint Presentation</vt:lpstr>
      <vt:lpstr>PowerPoint Presentation</vt:lpstr>
      <vt:lpstr>Scripture teaches :</vt:lpstr>
      <vt:lpstr>PowerPoint Presentation</vt:lpstr>
      <vt:lpstr>Romans 16:1-16</vt:lpstr>
      <vt:lpstr>PowerPoint Presentation</vt:lpstr>
      <vt:lpstr>PowerPoint Presentation</vt:lpstr>
      <vt:lpstr>PowerPoint Presentation</vt:lpstr>
      <vt:lpstr>PowerPoint Presentation</vt:lpstr>
      <vt:lpstr>At least 24 names of people listed here as Christians—workers for the Lord.</vt:lpstr>
      <vt:lpstr>O’neal</vt:lpstr>
      <vt:lpstr>PowerPoint Presentation</vt:lpstr>
      <vt:lpstr>Who?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 worker for the Lord?</dc:title>
  <dc:creator>mac</dc:creator>
  <cp:lastModifiedBy>jerry smith</cp:lastModifiedBy>
  <cp:revision>12</cp:revision>
  <cp:lastPrinted>2016-07-10T02:30:48Z</cp:lastPrinted>
  <dcterms:created xsi:type="dcterms:W3CDTF">2016-07-09T04:36:45Z</dcterms:created>
  <dcterms:modified xsi:type="dcterms:W3CDTF">2016-07-10T14:00:05Z</dcterms:modified>
</cp:coreProperties>
</file>