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90" r:id="rId2"/>
  </p:sldMasterIdLst>
  <p:notesMasterIdLst>
    <p:notesMasterId r:id="rId38"/>
  </p:notesMasterIdLst>
  <p:sldIdLst>
    <p:sldId id="257" r:id="rId3"/>
    <p:sldId id="279" r:id="rId4"/>
    <p:sldId id="278" r:id="rId5"/>
    <p:sldId id="292" r:id="rId6"/>
    <p:sldId id="280" r:id="rId7"/>
    <p:sldId id="291" r:id="rId8"/>
    <p:sldId id="296" r:id="rId9"/>
    <p:sldId id="293" r:id="rId10"/>
    <p:sldId id="281" r:id="rId11"/>
    <p:sldId id="297" r:id="rId12"/>
    <p:sldId id="282" r:id="rId13"/>
    <p:sldId id="300" r:id="rId14"/>
    <p:sldId id="301" r:id="rId15"/>
    <p:sldId id="299" r:id="rId16"/>
    <p:sldId id="304" r:id="rId17"/>
    <p:sldId id="302" r:id="rId18"/>
    <p:sldId id="283" r:id="rId19"/>
    <p:sldId id="303" r:id="rId20"/>
    <p:sldId id="285" r:id="rId21"/>
    <p:sldId id="306" r:id="rId22"/>
    <p:sldId id="305" r:id="rId23"/>
    <p:sldId id="286" r:id="rId24"/>
    <p:sldId id="273" r:id="rId25"/>
    <p:sldId id="274" r:id="rId26"/>
    <p:sldId id="276" r:id="rId27"/>
    <p:sldId id="314" r:id="rId28"/>
    <p:sldId id="288" r:id="rId29"/>
    <p:sldId id="307" r:id="rId30"/>
    <p:sldId id="308" r:id="rId31"/>
    <p:sldId id="309" r:id="rId32"/>
    <p:sldId id="290" r:id="rId33"/>
    <p:sldId id="312" r:id="rId34"/>
    <p:sldId id="313" r:id="rId35"/>
    <p:sldId id="310" r:id="rId36"/>
    <p:sldId id="294"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53A5"/>
    <a:srgbClr val="B31166"/>
    <a:srgbClr val="ACD4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99" d="100"/>
          <a:sy n="99" d="100"/>
        </p:scale>
        <p:origin x="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07976D-17E0-47F7-87E5-B39CB5D6F26C}" type="datetimeFigureOut">
              <a:rPr lang="en-US" smtClean="0"/>
              <a:t>4/29/2018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F0EDAF-0568-43C1-90E9-F93DD396C81E}" type="slidenum">
              <a:rPr lang="en-US" smtClean="0"/>
              <a:t>‹#›</a:t>
            </a:fld>
            <a:endParaRPr lang="en-US"/>
          </a:p>
        </p:txBody>
      </p:sp>
    </p:spTree>
    <p:extLst>
      <p:ext uri="{BB962C8B-B14F-4D97-AF65-F5344CB8AC3E}">
        <p14:creationId xmlns:p14="http://schemas.microsoft.com/office/powerpoint/2010/main" val="3498130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7BBA98C-0DBF-4406-89C7-9A78ADC68C34}"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945136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A04CC57-0DC7-47AF-89A7-8C3939515F29}"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107925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2D1E2515-5D03-4761-A33B-1CDD1CEA96EF}"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634605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13F36C0-67E7-4557-BBDF-C4EDA39CB5C2}"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073952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EA0661-6EF2-4ABA-A49C-043965803918}"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40726396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44AD47D-7D33-46E0-B802-207A2FBDF297}" type="datetime1">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5672651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7793271-0010-4953-931B-6798D7E4196A}" type="datetime1">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510325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87DF48-7D5B-43E8-9253-A662A6BD840C}"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7868965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E7E070-1170-42D3-9133-480F3F8BE2C2}"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488388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E0DC8A-17F2-470D-A9F6-8A487802065B}"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1526932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E57D13-B838-4C46-B41F-C4A23BA746A2}"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20170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CF049F-FFD2-418A-82AC-AF73D62760A2}"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7489696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3C9025-F46F-4507-A7EC-E0AA42282F34}"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8553665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784512-88B9-454E-9EE7-D2DDB302CFB7}"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42501381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05BE35-8012-4C7C-9BA3-05E511860B0A}" type="datetime1">
              <a:rPr lang="en-US" smtClean="0"/>
              <a:t>4/29/2018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771308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5D447728-A772-4582-9152-FE6DF33BC4A1}" type="datetime1">
              <a:rPr lang="en-US" smtClean="0"/>
              <a:t>4/29/2018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1822546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668C703-934E-460D-9502-5244ED37C36C}" type="datetime1">
              <a:rPr lang="en-US" smtClean="0"/>
              <a:t>4/29/2018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8341144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EFDCC031-3814-4EA5-A4B5-53CAE0FD0372}" type="datetime1">
              <a:rPr lang="en-US" smtClean="0"/>
              <a:t>4/29/2018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2558922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DB61C7-06EF-42EF-9E19-9BD1B3ACDF95}"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8474757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040CC3A-F5BE-4087-8CEA-FE7394234732}"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95548970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D941599C-9A55-4701-B9DC-71C8D6EB10BD}"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1183034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8" y="1447800"/>
            <a:ext cx="6001049"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8482C82-4DF5-4A37-A222-83F3A80EDBAD}"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6999690" y="2613787"/>
            <a:ext cx="601591"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82252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F3A6BB-FCF2-4C97-8CA9-B32BB6C373A7}"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7890253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C31F5CE-5515-4696-952C-3B94DE0A5778}"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5374627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CA6F719-5B44-4749-8094-14610131C057}" type="datetime1">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73748780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1F4EC3-BA64-4AF6-8BD8-5108B88A1748}" type="datetime1">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0471868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C1470B-FCD6-49DF-ADA8-7598F3728618}"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8674350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466070-E90C-4149-B9F0-1C25EEDB041C}" type="datetime1">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80878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6A25F7-102C-4E2D-BF42-61715CF7EBFD}"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95897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A9029C-8A2B-431E-AE4F-94DB7CA451C7}" type="datetime1">
              <a:rPr lang="en-US" smtClean="0"/>
              <a:t>4/29/2018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7609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E9CC62B-6197-429B-AE3F-AEAF63E7FDA5}" type="datetime1">
              <a:rPr lang="en-US" smtClean="0"/>
              <a:t>4/29/2018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184826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4A4BDA9-8C2E-49DA-AD70-38931F85EDF4}" type="datetime1">
              <a:rPr lang="en-US" smtClean="0"/>
              <a:t>4/29/2018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33647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7156CF58-27B8-44FA-A66C-409395858A07}" type="datetime1">
              <a:rPr lang="en-US" smtClean="0"/>
              <a:t>4/29/2018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3430467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86CA1DA-F903-436E-BA9C-162A0C9CFF23}" type="datetime1">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C0DFB-2F5A-B040-99F3-7606BEB8FB84}" type="slidenum">
              <a:rPr lang="en-US" smtClean="0"/>
              <a:t>‹#›</a:t>
            </a:fld>
            <a:endParaRPr lang="en-US"/>
          </a:p>
        </p:txBody>
      </p:sp>
    </p:spTree>
    <p:extLst>
      <p:ext uri="{BB962C8B-B14F-4D97-AF65-F5344CB8AC3E}">
        <p14:creationId xmlns:p14="http://schemas.microsoft.com/office/powerpoint/2010/main" val="280059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4FC1B86-E999-4E0E-BCD5-50822F2F677A}" type="datetime1">
              <a:rPr lang="en-US" smtClean="0"/>
              <a:t>4/29/2018</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9FC0DFB-2F5A-B040-99F3-7606BEB8FB84}" type="slidenum">
              <a:rPr lang="en-US" smtClean="0"/>
              <a:t>‹#›</a:t>
            </a:fld>
            <a:endParaRPr lang="en-US"/>
          </a:p>
        </p:txBody>
      </p:sp>
    </p:spTree>
    <p:extLst>
      <p:ext uri="{BB962C8B-B14F-4D97-AF65-F5344CB8AC3E}">
        <p14:creationId xmlns:p14="http://schemas.microsoft.com/office/powerpoint/2010/main" val="198744884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40D608F-71C3-44F2-8EF3-FF7BD8C827CC}" type="datetime1">
              <a:rPr lang="en-US" smtClean="0"/>
              <a:t>4/29/2018</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9FC0DFB-2F5A-B040-99F3-7606BEB8FB84}" type="slidenum">
              <a:rPr lang="en-US" smtClean="0"/>
              <a:t>‹#›</a:t>
            </a:fld>
            <a:endParaRPr lang="en-US"/>
          </a:p>
        </p:txBody>
      </p:sp>
    </p:spTree>
    <p:extLst>
      <p:ext uri="{BB962C8B-B14F-4D97-AF65-F5344CB8AC3E}">
        <p14:creationId xmlns:p14="http://schemas.microsoft.com/office/powerpoint/2010/main" val="4281024254"/>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137FD-B606-C249-ACD3-FC0EE834F1BC}"/>
              </a:ext>
            </a:extLst>
          </p:cNvPr>
          <p:cNvSpPr>
            <a:spLocks noGrp="1"/>
          </p:cNvSpPr>
          <p:nvPr>
            <p:ph type="ctrTitle"/>
          </p:nvPr>
        </p:nvSpPr>
        <p:spPr>
          <a:xfrm rot="21433727">
            <a:off x="548619" y="4355733"/>
            <a:ext cx="7699104" cy="1673627"/>
          </a:xfrm>
        </p:spPr>
        <p:txBody>
          <a:bodyPr anchor="t">
            <a:normAutofit/>
          </a:bodyPr>
          <a:lstStyle/>
          <a:p>
            <a:pPr algn="l"/>
            <a:r>
              <a:rPr lang="en-US" sz="4700" b="1" dirty="0">
                <a:ln w="10160">
                  <a:solidFill>
                    <a:srgbClr val="ACD433"/>
                  </a:solidFill>
                  <a:prstDash val="solid"/>
                </a:ln>
                <a:solidFill>
                  <a:srgbClr val="FFFFFF"/>
                </a:solidFill>
                <a:effectLst>
                  <a:outerShdw blurRad="38100" dist="22860" dir="5400000" algn="tl" rotWithShape="0">
                    <a:srgbClr val="000000">
                      <a:alpha val="30000"/>
                    </a:srgbClr>
                  </a:outerShdw>
                </a:effectLst>
              </a:rPr>
              <a:t>O‘Neal church of Christ</a:t>
            </a:r>
          </a:p>
        </p:txBody>
      </p:sp>
      <p:sp>
        <p:nvSpPr>
          <p:cNvPr id="3" name="Subtitle 2">
            <a:extLst>
              <a:ext uri="{FF2B5EF4-FFF2-40B4-BE49-F238E27FC236}">
                <a16:creationId xmlns:a16="http://schemas.microsoft.com/office/drawing/2014/main" id="{DC73B008-AB57-B648-BA49-C5F5109CB54C}"/>
              </a:ext>
            </a:extLst>
          </p:cNvPr>
          <p:cNvSpPr>
            <a:spLocks noGrp="1"/>
          </p:cNvSpPr>
          <p:nvPr>
            <p:ph type="subTitle" idx="1"/>
          </p:nvPr>
        </p:nvSpPr>
        <p:spPr>
          <a:xfrm>
            <a:off x="1048672" y="2588096"/>
            <a:ext cx="7493749" cy="1155525"/>
          </a:xfrm>
        </p:spPr>
        <p:txBody>
          <a:bodyPr anchor="b">
            <a:noAutofit/>
          </a:bodyPr>
          <a:lstStyle/>
          <a:p>
            <a:pPr algn="l"/>
            <a:r>
              <a:rPr lang="en-US" sz="11500" b="1" cap="none" dirty="0">
                <a:ln w="10160">
                  <a:solidFill>
                    <a:srgbClr val="ACD433"/>
                  </a:solidFill>
                  <a:prstDash val="solid"/>
                </a:ln>
                <a:solidFill>
                  <a:srgbClr val="FFFFFF"/>
                </a:solidFill>
                <a:effectLst>
                  <a:outerShdw blurRad="38100" dist="22860" dir="5400000" algn="tl" rotWithShape="0">
                    <a:srgbClr val="000000">
                      <a:alpha val="30000"/>
                    </a:srgbClr>
                  </a:outerShdw>
                </a:effectLst>
                <a:latin typeface="Broadway" panose="04040905080B02020502" pitchFamily="82" charset="0"/>
              </a:rPr>
              <a:t>Welcome</a:t>
            </a:r>
          </a:p>
        </p:txBody>
      </p:sp>
      <p:sp>
        <p:nvSpPr>
          <p:cNvPr id="19" name="Flowchart: Manual Input 18">
            <a:extLst>
              <a:ext uri="{FF2B5EF4-FFF2-40B4-BE49-F238E27FC236}">
                <a16:creationId xmlns:a16="http://schemas.microsoft.com/office/drawing/2014/main" id="{0A30D814-0FE8-466C-8491-96C4E23B0E6F}"/>
              </a:ext>
            </a:extLst>
          </p:cNvPr>
          <p:cNvSpPr/>
          <p:nvPr/>
        </p:nvSpPr>
        <p:spPr>
          <a:xfrm>
            <a:off x="12032" y="5005137"/>
            <a:ext cx="9144000" cy="1851331"/>
          </a:xfrm>
          <a:prstGeom prst="flowChartManualIn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49870468"/>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3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3500"/>
                                        <p:tgtEl>
                                          <p:spTgt spid="3">
                                            <p:txEl>
                                              <p:pRg st="0" end="0"/>
                                            </p:txEl>
                                          </p:spTgt>
                                        </p:tgtEl>
                                      </p:cBhvr>
                                    </p:animEffect>
                                    <p:anim calcmode="lin" valueType="num">
                                      <p:cBhvr>
                                        <p:cTn id="10" dur="3500" fill="hold"/>
                                        <p:tgtEl>
                                          <p:spTgt spid="3">
                                            <p:txEl>
                                              <p:pRg st="0" end="0"/>
                                            </p:txEl>
                                          </p:spTgt>
                                        </p:tgtEl>
                                        <p:attrNameLst>
                                          <p:attrName>ppt_x</p:attrName>
                                        </p:attrNameLst>
                                      </p:cBhvr>
                                      <p:tavLst>
                                        <p:tav tm="0">
                                          <p:val>
                                            <p:fltVal val="0.5"/>
                                          </p:val>
                                        </p:tav>
                                        <p:tav tm="100000">
                                          <p:val>
                                            <p:strVal val="#ppt_x"/>
                                          </p:val>
                                        </p:tav>
                                      </p:tavLst>
                                    </p:anim>
                                    <p:anim calcmode="lin" valueType="num">
                                      <p:cBhvr>
                                        <p:cTn id="11" dur="3500" fill="hold"/>
                                        <p:tgtEl>
                                          <p:spTgt spid="3">
                                            <p:txEl>
                                              <p:pRg st="0" end="0"/>
                                            </p:txEl>
                                          </p:spTgt>
                                        </p:tgtEl>
                                        <p:attrNameLst>
                                          <p:attrName>ppt_y</p:attrName>
                                        </p:attrNameLst>
                                      </p:cBhvr>
                                      <p:tavLst>
                                        <p:tav tm="0">
                                          <p:val>
                                            <p:fltVal val="0.5"/>
                                          </p:val>
                                        </p:tav>
                                        <p:tav tm="100000">
                                          <p:val>
                                            <p:strVal val="#ppt_y"/>
                                          </p:val>
                                        </p:tav>
                                      </p:tavLst>
                                    </p:anim>
                                  </p:childTnLst>
                                </p:cTn>
                              </p:par>
                            </p:childTnLst>
                          </p:cTn>
                        </p:par>
                        <p:par>
                          <p:cTn id="12" fill="hold">
                            <p:stCondLst>
                              <p:cond delay="3500"/>
                            </p:stCondLst>
                            <p:childTnLst>
                              <p:par>
                                <p:cTn id="13" presetID="42" presetClass="entr" presetSubtype="0"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3000"/>
                                        <p:tgtEl>
                                          <p:spTgt spid="2"/>
                                        </p:tgtEl>
                                      </p:cBhvr>
                                    </p:animEffect>
                                    <p:anim calcmode="lin" valueType="num">
                                      <p:cBhvr>
                                        <p:cTn id="16" dur="3000" fill="hold"/>
                                        <p:tgtEl>
                                          <p:spTgt spid="2"/>
                                        </p:tgtEl>
                                        <p:attrNameLst>
                                          <p:attrName>ppt_x</p:attrName>
                                        </p:attrNameLst>
                                      </p:cBhvr>
                                      <p:tavLst>
                                        <p:tav tm="0">
                                          <p:val>
                                            <p:strVal val="#ppt_x"/>
                                          </p:val>
                                        </p:tav>
                                        <p:tav tm="100000">
                                          <p:val>
                                            <p:strVal val="#ppt_x"/>
                                          </p:val>
                                        </p:tav>
                                      </p:tavLst>
                                    </p:anim>
                                    <p:anim calcmode="lin" valueType="num">
                                      <p:cBhvr>
                                        <p:cTn id="17" dur="3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Pray for Help In Doing God’s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Our work is in a transitional state.</a:t>
            </a:r>
          </a:p>
          <a:p>
            <a:r>
              <a:rPr lang="en-US" sz="2800" b="1" dirty="0"/>
              <a:t>But our faith should be steadfast!</a:t>
            </a:r>
          </a:p>
          <a:p>
            <a:endParaRPr lang="en-US" sz="2800" b="1" dirty="0"/>
          </a:p>
          <a:p>
            <a:endParaRPr lang="en-US" sz="2800" b="1" dirty="0"/>
          </a:p>
          <a:p>
            <a:endParaRPr lang="en-US" sz="3600" b="1" dirty="0"/>
          </a:p>
          <a:p>
            <a:r>
              <a:rPr lang="en-US" sz="2800" b="1" dirty="0"/>
              <a:t>We should always be looking to God for help, then help another.</a:t>
            </a:r>
          </a:p>
        </p:txBody>
      </p:sp>
      <p:sp>
        <p:nvSpPr>
          <p:cNvPr id="5" name="Rectangle 4">
            <a:extLst>
              <a:ext uri="{FF2B5EF4-FFF2-40B4-BE49-F238E27FC236}">
                <a16:creationId xmlns:a16="http://schemas.microsoft.com/office/drawing/2014/main" id="{820303DE-D0FB-42B6-8164-8F7FF2FBB287}"/>
              </a:ext>
            </a:extLst>
          </p:cNvPr>
          <p:cNvSpPr/>
          <p:nvPr/>
        </p:nvSpPr>
        <p:spPr>
          <a:xfrm>
            <a:off x="484710" y="2908300"/>
            <a:ext cx="8230312" cy="1508942"/>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400" dirty="0">
                <a:solidFill>
                  <a:prstClr val="black"/>
                </a:solidFill>
                <a:latin typeface="Times New Roman" panose="02020603050405020304" pitchFamily="18" charset="0"/>
                <a:cs typeface="Times New Roman" panose="02020603050405020304" pitchFamily="18" charset="0"/>
              </a:rPr>
              <a:t>Hebrews 10:23 Let us hold unswervingly to the hope we profess, for He who promised is faithful. 24 And let us consider how we may spur one another on toward love and good deeds, </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Sun 5">
            <a:extLst>
              <a:ext uri="{FF2B5EF4-FFF2-40B4-BE49-F238E27FC236}">
                <a16:creationId xmlns:a16="http://schemas.microsoft.com/office/drawing/2014/main" id="{35380F38-174C-4A17-B7FE-FB2B2691B7F7}"/>
              </a:ext>
            </a:extLst>
          </p:cNvPr>
          <p:cNvSpPr/>
          <p:nvPr/>
        </p:nvSpPr>
        <p:spPr>
          <a:xfrm>
            <a:off x="6175414" y="5185956"/>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BDF71622-0BA5-4A53-811D-2DB5F9FBC000}"/>
              </a:ext>
            </a:extLst>
          </p:cNvPr>
          <p:cNvSpPr/>
          <p:nvPr/>
        </p:nvSpPr>
        <p:spPr>
          <a:xfrm>
            <a:off x="6480214" y="5490756"/>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17</a:t>
            </a:r>
          </a:p>
        </p:txBody>
      </p:sp>
      <p:sp>
        <p:nvSpPr>
          <p:cNvPr id="4" name="Slide Number Placeholder 3">
            <a:extLst>
              <a:ext uri="{FF2B5EF4-FFF2-40B4-BE49-F238E27FC236}">
                <a16:creationId xmlns:a16="http://schemas.microsoft.com/office/drawing/2014/main" id="{529BD005-BAFA-43A3-8CCD-EE75E089242E}"/>
              </a:ext>
            </a:extLst>
          </p:cNvPr>
          <p:cNvSpPr>
            <a:spLocks noGrp="1"/>
          </p:cNvSpPr>
          <p:nvPr>
            <p:ph type="sldNum" sz="quarter" idx="12"/>
          </p:nvPr>
        </p:nvSpPr>
        <p:spPr/>
        <p:txBody>
          <a:bodyPr/>
          <a:lstStyle/>
          <a:p>
            <a:fld id="{F9FC0DFB-2F5A-B040-99F3-7606BEB8FB84}" type="slidenum">
              <a:rPr lang="en-US" smtClean="0"/>
              <a:t>10</a:t>
            </a:fld>
            <a:endParaRPr lang="en-US"/>
          </a:p>
        </p:txBody>
      </p:sp>
    </p:spTree>
    <p:extLst>
      <p:ext uri="{BB962C8B-B14F-4D97-AF65-F5344CB8AC3E}">
        <p14:creationId xmlns:p14="http://schemas.microsoft.com/office/powerpoint/2010/main" val="335485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Take Initiative And Seize The Opportunity</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endParaRPr lang="en-US" sz="2400" b="1" dirty="0"/>
          </a:p>
        </p:txBody>
      </p:sp>
      <p:sp>
        <p:nvSpPr>
          <p:cNvPr id="4" name="Slide Number Placeholder 3">
            <a:extLst>
              <a:ext uri="{FF2B5EF4-FFF2-40B4-BE49-F238E27FC236}">
                <a16:creationId xmlns:a16="http://schemas.microsoft.com/office/drawing/2014/main" id="{7ECADD0F-2BB2-440F-AE3C-2B983F379FF6}"/>
              </a:ext>
            </a:extLst>
          </p:cNvPr>
          <p:cNvSpPr>
            <a:spLocks noGrp="1"/>
          </p:cNvSpPr>
          <p:nvPr>
            <p:ph type="sldNum" sz="quarter" idx="12"/>
          </p:nvPr>
        </p:nvSpPr>
        <p:spPr/>
        <p:txBody>
          <a:bodyPr/>
          <a:lstStyle/>
          <a:p>
            <a:fld id="{F9FC0DFB-2F5A-B040-99F3-7606BEB8FB84}" type="slidenum">
              <a:rPr lang="en-US" smtClean="0"/>
              <a:t>11</a:t>
            </a:fld>
            <a:endParaRPr lang="en-US"/>
          </a:p>
        </p:txBody>
      </p:sp>
    </p:spTree>
    <p:extLst>
      <p:ext uri="{BB962C8B-B14F-4D97-AF65-F5344CB8AC3E}">
        <p14:creationId xmlns:p14="http://schemas.microsoft.com/office/powerpoint/2010/main" val="3342949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2:4-6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4 The king said to me, “What is it you want?” Then I prayed to the God of heaven, 5 and I answered the king, “If it pleases the king and if your servant has found favor in his sight, let him send me to the city in Judah where my ancestors are buried so that I can rebuild it.” 6 Then the king, with the queen sitting beside him, asked me, “How long will your journey take, and when will you get back?” It pleased the king to send me; so I set a time.</a:t>
            </a:r>
          </a:p>
        </p:txBody>
      </p:sp>
      <p:sp>
        <p:nvSpPr>
          <p:cNvPr id="5" name="Sun 4">
            <a:extLst>
              <a:ext uri="{FF2B5EF4-FFF2-40B4-BE49-F238E27FC236}">
                <a16:creationId xmlns:a16="http://schemas.microsoft.com/office/drawing/2014/main" id="{EA240D03-AB98-4872-8A0D-A0F8E8E9F499}"/>
              </a:ext>
            </a:extLst>
          </p:cNvPr>
          <p:cNvSpPr/>
          <p:nvPr/>
        </p:nvSpPr>
        <p:spPr>
          <a:xfrm>
            <a:off x="4734871" y="5181607"/>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6" name="Rectangle 5">
            <a:extLst>
              <a:ext uri="{FF2B5EF4-FFF2-40B4-BE49-F238E27FC236}">
                <a16:creationId xmlns:a16="http://schemas.microsoft.com/office/drawing/2014/main" id="{A53CEA87-2EC1-479A-9265-22A14770F594}"/>
              </a:ext>
            </a:extLst>
          </p:cNvPr>
          <p:cNvSpPr/>
          <p:nvPr/>
        </p:nvSpPr>
        <p:spPr>
          <a:xfrm>
            <a:off x="5039671" y="5486407"/>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12</a:t>
            </a:r>
          </a:p>
        </p:txBody>
      </p:sp>
      <p:sp>
        <p:nvSpPr>
          <p:cNvPr id="7" name="Slide Number Placeholder 6">
            <a:extLst>
              <a:ext uri="{FF2B5EF4-FFF2-40B4-BE49-F238E27FC236}">
                <a16:creationId xmlns:a16="http://schemas.microsoft.com/office/drawing/2014/main" id="{C2AD6895-C6D2-4BB5-B4C0-9027CB050644}"/>
              </a:ext>
            </a:extLst>
          </p:cNvPr>
          <p:cNvSpPr>
            <a:spLocks noGrp="1"/>
          </p:cNvSpPr>
          <p:nvPr>
            <p:ph type="sldNum" sz="quarter" idx="12"/>
          </p:nvPr>
        </p:nvSpPr>
        <p:spPr/>
        <p:txBody>
          <a:bodyPr/>
          <a:lstStyle/>
          <a:p>
            <a:fld id="{F9FC0DFB-2F5A-B040-99F3-7606BEB8FB84}" type="slidenum">
              <a:rPr lang="en-US" smtClean="0"/>
              <a:t>12</a:t>
            </a:fld>
            <a:endParaRPr lang="en-US"/>
          </a:p>
        </p:txBody>
      </p:sp>
    </p:spTree>
    <p:extLst>
      <p:ext uri="{BB962C8B-B14F-4D97-AF65-F5344CB8AC3E}">
        <p14:creationId xmlns:p14="http://schemas.microsoft.com/office/powerpoint/2010/main" val="2853840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Take Initiative And Seize The Opportunity</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Nehemiah takes advantage of the opportunity to approach the king (2:1-5)</a:t>
            </a:r>
          </a:p>
          <a:p>
            <a:r>
              <a:rPr lang="en-US" sz="2800" b="1" dirty="0"/>
              <a:t>This opportunity was the answer to his prayer.</a:t>
            </a:r>
          </a:p>
        </p:txBody>
      </p:sp>
      <p:sp>
        <p:nvSpPr>
          <p:cNvPr id="4" name="Slide Number Placeholder 3">
            <a:extLst>
              <a:ext uri="{FF2B5EF4-FFF2-40B4-BE49-F238E27FC236}">
                <a16:creationId xmlns:a16="http://schemas.microsoft.com/office/drawing/2014/main" id="{F9213BBD-0924-4034-B239-B5B6256B3461}"/>
              </a:ext>
            </a:extLst>
          </p:cNvPr>
          <p:cNvSpPr>
            <a:spLocks noGrp="1"/>
          </p:cNvSpPr>
          <p:nvPr>
            <p:ph type="sldNum" sz="quarter" idx="12"/>
          </p:nvPr>
        </p:nvSpPr>
        <p:spPr/>
        <p:txBody>
          <a:bodyPr/>
          <a:lstStyle/>
          <a:p>
            <a:fld id="{F9FC0DFB-2F5A-B040-99F3-7606BEB8FB84}" type="slidenum">
              <a:rPr lang="en-US" smtClean="0"/>
              <a:t>13</a:t>
            </a:fld>
            <a:endParaRPr lang="en-US"/>
          </a:p>
        </p:txBody>
      </p:sp>
    </p:spTree>
    <p:extLst>
      <p:ext uri="{BB962C8B-B14F-4D97-AF65-F5344CB8AC3E}">
        <p14:creationId xmlns:p14="http://schemas.microsoft.com/office/powerpoint/2010/main" val="708488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Take Initiative And Seize The Opportunity</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651283" cy="4563985"/>
          </a:xfrm>
        </p:spPr>
        <p:txBody>
          <a:bodyPr>
            <a:noAutofit/>
          </a:bodyPr>
          <a:lstStyle/>
          <a:p>
            <a:r>
              <a:rPr lang="en-US" sz="2800" b="1" dirty="0"/>
              <a:t>If our hearts are focused on the work we won’t miss many opportunities. (Galatians 6:10; Eph. 5:15, 16) </a:t>
            </a:r>
          </a:p>
          <a:p>
            <a:endParaRPr lang="en-US" sz="2800" b="1" dirty="0"/>
          </a:p>
          <a:p>
            <a:endParaRPr lang="en-US" sz="2800" b="1" dirty="0"/>
          </a:p>
          <a:p>
            <a:endParaRPr lang="en-US" sz="2800" b="1" dirty="0"/>
          </a:p>
          <a:p>
            <a:r>
              <a:rPr lang="en-US" sz="2800" b="1" dirty="0"/>
              <a:t>We’re not waiting to be asked (or begged) to work.</a:t>
            </a:r>
          </a:p>
          <a:p>
            <a:r>
              <a:rPr lang="en-US" sz="2800" b="1" dirty="0"/>
              <a:t>Opportunities may be answered prayers.</a:t>
            </a:r>
          </a:p>
          <a:p>
            <a:pPr marL="0" indent="0">
              <a:buNone/>
            </a:pPr>
            <a:endParaRPr lang="en-US" sz="2800" b="1" dirty="0"/>
          </a:p>
          <a:p>
            <a:endParaRPr lang="en-US" sz="2800" b="1" dirty="0"/>
          </a:p>
        </p:txBody>
      </p:sp>
      <p:sp>
        <p:nvSpPr>
          <p:cNvPr id="6" name="Rectangle 5">
            <a:extLst>
              <a:ext uri="{FF2B5EF4-FFF2-40B4-BE49-F238E27FC236}">
                <a16:creationId xmlns:a16="http://schemas.microsoft.com/office/drawing/2014/main" id="{4DAA346E-18D8-4005-8166-3818BF70E314}"/>
              </a:ext>
            </a:extLst>
          </p:cNvPr>
          <p:cNvSpPr/>
          <p:nvPr/>
        </p:nvSpPr>
        <p:spPr>
          <a:xfrm>
            <a:off x="484710" y="3187700"/>
            <a:ext cx="8230312" cy="1422400"/>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400" dirty="0">
                <a:solidFill>
                  <a:prstClr val="black"/>
                </a:solidFill>
                <a:latin typeface="Times New Roman" panose="02020603050405020304" pitchFamily="18" charset="0"/>
                <a:cs typeface="Times New Roman" panose="02020603050405020304" pitchFamily="18" charset="0"/>
              </a:rPr>
              <a:t>Ephesians 5:16 Be very careful, then, how you live—not as unwise but as wise, 16 </a:t>
            </a:r>
            <a:r>
              <a:rPr lang="en-US" sz="2400" b="1" dirty="0">
                <a:solidFill>
                  <a:prstClr val="black"/>
                </a:solidFill>
                <a:latin typeface="Times New Roman" panose="02020603050405020304" pitchFamily="18" charset="0"/>
                <a:cs typeface="Times New Roman" panose="02020603050405020304" pitchFamily="18" charset="0"/>
              </a:rPr>
              <a:t>making the most of every opportunity</a:t>
            </a:r>
            <a:r>
              <a:rPr lang="en-US" sz="2400" dirty="0">
                <a:solidFill>
                  <a:prstClr val="black"/>
                </a:solidFill>
                <a:latin typeface="Times New Roman" panose="02020603050405020304" pitchFamily="18" charset="0"/>
                <a:cs typeface="Times New Roman" panose="02020603050405020304" pitchFamily="18" charset="0"/>
              </a:rPr>
              <a:t>, because the days are evil. </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Sun 4">
            <a:extLst>
              <a:ext uri="{FF2B5EF4-FFF2-40B4-BE49-F238E27FC236}">
                <a16:creationId xmlns:a16="http://schemas.microsoft.com/office/drawing/2014/main" id="{05E1BC96-0328-4971-A0A7-3244A1D12C20}"/>
              </a:ext>
            </a:extLst>
          </p:cNvPr>
          <p:cNvSpPr/>
          <p:nvPr/>
        </p:nvSpPr>
        <p:spPr>
          <a:xfrm>
            <a:off x="7532648" y="80616"/>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A483CE1E-7BBD-4064-A2B8-0A5B74536588}"/>
              </a:ext>
            </a:extLst>
          </p:cNvPr>
          <p:cNvSpPr/>
          <p:nvPr/>
        </p:nvSpPr>
        <p:spPr>
          <a:xfrm>
            <a:off x="7837448" y="385416"/>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U</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13</a:t>
            </a:r>
          </a:p>
        </p:txBody>
      </p:sp>
    </p:spTree>
    <p:extLst>
      <p:ext uri="{BB962C8B-B14F-4D97-AF65-F5344CB8AC3E}">
        <p14:creationId xmlns:p14="http://schemas.microsoft.com/office/powerpoint/2010/main" val="2387901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endParaRPr lang="en-US" sz="2400" b="1" dirty="0"/>
          </a:p>
        </p:txBody>
      </p:sp>
      <p:sp>
        <p:nvSpPr>
          <p:cNvPr id="4" name="Slide Number Placeholder 3">
            <a:extLst>
              <a:ext uri="{FF2B5EF4-FFF2-40B4-BE49-F238E27FC236}">
                <a16:creationId xmlns:a16="http://schemas.microsoft.com/office/drawing/2014/main" id="{AE17492D-FD98-40D0-959E-0B0CE548E84E}"/>
              </a:ext>
            </a:extLst>
          </p:cNvPr>
          <p:cNvSpPr>
            <a:spLocks noGrp="1"/>
          </p:cNvSpPr>
          <p:nvPr>
            <p:ph type="sldNum" sz="quarter" idx="12"/>
          </p:nvPr>
        </p:nvSpPr>
        <p:spPr/>
        <p:txBody>
          <a:bodyPr/>
          <a:lstStyle/>
          <a:p>
            <a:fld id="{F9FC0DFB-2F5A-B040-99F3-7606BEB8FB84}" type="slidenum">
              <a:rPr lang="en-US" smtClean="0"/>
              <a:t>15</a:t>
            </a:fld>
            <a:endParaRPr lang="en-US"/>
          </a:p>
        </p:txBody>
      </p:sp>
      <p:sp>
        <p:nvSpPr>
          <p:cNvPr id="7" name="Title 1">
            <a:extLst>
              <a:ext uri="{FF2B5EF4-FFF2-40B4-BE49-F238E27FC236}">
                <a16:creationId xmlns:a16="http://schemas.microsoft.com/office/drawing/2014/main" id="{0F02AA7B-56A2-42F7-93E6-9D6A24646A25}"/>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Make A Plan, Recruit Workers And Get To Work!</a:t>
            </a:r>
          </a:p>
        </p:txBody>
      </p:sp>
    </p:spTree>
    <p:extLst>
      <p:ext uri="{BB962C8B-B14F-4D97-AF65-F5344CB8AC3E}">
        <p14:creationId xmlns:p14="http://schemas.microsoft.com/office/powerpoint/2010/main" val="2703221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2:16-18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lnSpcReduction="10000"/>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16 The officials did not know where I had gone or what I was doing, because as yet I had said nothing to the Jews or the priests or nobles or officials or any others who would be doing the work. 17 Then I said to them, “You see the trouble we are in: Jerusalem lies in ruins, and its gates have been burned with fire. Come, let us rebuild the wall of Jerusalem, and we will no longer be in disgrace.” 18 I also told them about the gracious hand of my God on me and what the king had said to me. They replied, “Let us start rebuilding.” So they began this good work.</a:t>
            </a:r>
          </a:p>
        </p:txBody>
      </p:sp>
      <p:sp>
        <p:nvSpPr>
          <p:cNvPr id="5" name="Sun 4">
            <a:extLst>
              <a:ext uri="{FF2B5EF4-FFF2-40B4-BE49-F238E27FC236}">
                <a16:creationId xmlns:a16="http://schemas.microsoft.com/office/drawing/2014/main" id="{2524C921-312B-4629-99D6-761529319D94}"/>
              </a:ext>
            </a:extLst>
          </p:cNvPr>
          <p:cNvSpPr/>
          <p:nvPr/>
        </p:nvSpPr>
        <p:spPr>
          <a:xfrm>
            <a:off x="179910" y="124766"/>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6" name="Rectangle 5">
            <a:extLst>
              <a:ext uri="{FF2B5EF4-FFF2-40B4-BE49-F238E27FC236}">
                <a16:creationId xmlns:a16="http://schemas.microsoft.com/office/drawing/2014/main" id="{764AA389-5A17-44A4-ADF4-3C44F18AEA47}"/>
              </a:ext>
            </a:extLst>
          </p:cNvPr>
          <p:cNvSpPr/>
          <p:nvPr/>
        </p:nvSpPr>
        <p:spPr>
          <a:xfrm>
            <a:off x="484710" y="429566"/>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2</a:t>
            </a:r>
          </a:p>
        </p:txBody>
      </p:sp>
      <p:sp>
        <p:nvSpPr>
          <p:cNvPr id="7" name="Slide Number Placeholder 6">
            <a:extLst>
              <a:ext uri="{FF2B5EF4-FFF2-40B4-BE49-F238E27FC236}">
                <a16:creationId xmlns:a16="http://schemas.microsoft.com/office/drawing/2014/main" id="{6909C7EB-423F-4CBB-8B08-ED2D78427DE4}"/>
              </a:ext>
            </a:extLst>
          </p:cNvPr>
          <p:cNvSpPr>
            <a:spLocks noGrp="1"/>
          </p:cNvSpPr>
          <p:nvPr>
            <p:ph type="sldNum" sz="quarter" idx="12"/>
          </p:nvPr>
        </p:nvSpPr>
        <p:spPr/>
        <p:txBody>
          <a:bodyPr/>
          <a:lstStyle/>
          <a:p>
            <a:fld id="{F9FC0DFB-2F5A-B040-99F3-7606BEB8FB84}" type="slidenum">
              <a:rPr lang="en-US" smtClean="0"/>
              <a:t>16</a:t>
            </a:fld>
            <a:endParaRPr lang="en-US" dirty="0"/>
          </a:p>
        </p:txBody>
      </p:sp>
    </p:spTree>
    <p:extLst>
      <p:ext uri="{BB962C8B-B14F-4D97-AF65-F5344CB8AC3E}">
        <p14:creationId xmlns:p14="http://schemas.microsoft.com/office/powerpoint/2010/main" val="3812241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Make A Plan, Recruit Workers And Get To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Nehemiah made a plan and then worked his plan (2:6-20)</a:t>
            </a:r>
          </a:p>
          <a:p>
            <a:pPr lvl="1"/>
            <a:r>
              <a:rPr lang="en-US" sz="2600" b="1" dirty="0"/>
              <a:t>Enlisted likeminded and qualified workers.</a:t>
            </a:r>
          </a:p>
          <a:p>
            <a:pPr lvl="1"/>
            <a:r>
              <a:rPr lang="en-US" sz="2600" b="1" dirty="0"/>
              <a:t>Considered the work and made a plan. </a:t>
            </a:r>
          </a:p>
          <a:p>
            <a:pPr lvl="1"/>
            <a:r>
              <a:rPr lang="en-US" sz="2600" b="1" dirty="0"/>
              <a:t>Share a vision of the work that needs doing.</a:t>
            </a:r>
          </a:p>
          <a:p>
            <a:pPr lvl="1"/>
            <a:r>
              <a:rPr lang="en-US" sz="2600" b="1" dirty="0"/>
              <a:t>Then they got to work!</a:t>
            </a:r>
          </a:p>
          <a:p>
            <a:endParaRPr lang="en-US" sz="2800" b="1" dirty="0"/>
          </a:p>
        </p:txBody>
      </p:sp>
      <p:sp>
        <p:nvSpPr>
          <p:cNvPr id="4" name="Slide Number Placeholder 3">
            <a:extLst>
              <a:ext uri="{FF2B5EF4-FFF2-40B4-BE49-F238E27FC236}">
                <a16:creationId xmlns:a16="http://schemas.microsoft.com/office/drawing/2014/main" id="{4F0B5AC2-EE4D-4D87-8A99-A5FDDE09C9E0}"/>
              </a:ext>
            </a:extLst>
          </p:cNvPr>
          <p:cNvSpPr>
            <a:spLocks noGrp="1"/>
          </p:cNvSpPr>
          <p:nvPr>
            <p:ph type="sldNum" sz="quarter" idx="12"/>
          </p:nvPr>
        </p:nvSpPr>
        <p:spPr/>
        <p:txBody>
          <a:bodyPr/>
          <a:lstStyle/>
          <a:p>
            <a:fld id="{F9FC0DFB-2F5A-B040-99F3-7606BEB8FB84}" type="slidenum">
              <a:rPr lang="en-US" smtClean="0"/>
              <a:t>17</a:t>
            </a:fld>
            <a:endParaRPr lang="en-US"/>
          </a:p>
        </p:txBody>
      </p:sp>
    </p:spTree>
    <p:extLst>
      <p:ext uri="{BB962C8B-B14F-4D97-AF65-F5344CB8AC3E}">
        <p14:creationId xmlns:p14="http://schemas.microsoft.com/office/powerpoint/2010/main" val="336371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Make A Plan And Get To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There must be a plan for accomplishing what needs to be done (Luke 14:28-30)</a:t>
            </a:r>
          </a:p>
          <a:p>
            <a:endParaRPr lang="en-US" sz="2800" b="1" dirty="0"/>
          </a:p>
          <a:p>
            <a:endParaRPr lang="en-US" sz="2800" b="1" dirty="0"/>
          </a:p>
          <a:p>
            <a:endParaRPr lang="en-US" sz="2800" b="1" dirty="0"/>
          </a:p>
          <a:p>
            <a:endParaRPr lang="en-US" sz="2800" b="1" dirty="0"/>
          </a:p>
          <a:p>
            <a:r>
              <a:rPr lang="en-US" sz="2800" b="1" dirty="0"/>
              <a:t>We must consider what we are trying to accomplish…</a:t>
            </a:r>
          </a:p>
          <a:p>
            <a:r>
              <a:rPr lang="en-US" sz="2800" b="1" dirty="0"/>
              <a:t>Then get to work. </a:t>
            </a:r>
          </a:p>
          <a:p>
            <a:endParaRPr lang="en-US" sz="2800" b="1" dirty="0"/>
          </a:p>
          <a:p>
            <a:endParaRPr lang="en-US" sz="2800" b="1" dirty="0"/>
          </a:p>
        </p:txBody>
      </p:sp>
      <p:sp>
        <p:nvSpPr>
          <p:cNvPr id="6" name="Rectangle 5">
            <a:extLst>
              <a:ext uri="{FF2B5EF4-FFF2-40B4-BE49-F238E27FC236}">
                <a16:creationId xmlns:a16="http://schemas.microsoft.com/office/drawing/2014/main" id="{4DAA346E-18D8-4005-8166-3818BF70E314}"/>
              </a:ext>
            </a:extLst>
          </p:cNvPr>
          <p:cNvSpPr/>
          <p:nvPr/>
        </p:nvSpPr>
        <p:spPr>
          <a:xfrm>
            <a:off x="484710" y="2658309"/>
            <a:ext cx="8230312" cy="2086946"/>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400" dirty="0">
                <a:solidFill>
                  <a:prstClr val="black"/>
                </a:solidFill>
                <a:latin typeface="Times New Roman" panose="02020603050405020304" pitchFamily="18" charset="0"/>
                <a:cs typeface="Times New Roman" panose="02020603050405020304" pitchFamily="18" charset="0"/>
              </a:rPr>
              <a:t>Luke 14:28 “Suppose one of you wants to build a tower. Won’t you first sit down and estimate the cost to see if you have enough money to complete it? For if you lay the foundation and are not able to finish it, everyone who sees it will ridicule you, saying, ‘This person began to build and wasn’t able to finish.’</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Sun 4">
            <a:extLst>
              <a:ext uri="{FF2B5EF4-FFF2-40B4-BE49-F238E27FC236}">
                <a16:creationId xmlns:a16="http://schemas.microsoft.com/office/drawing/2014/main" id="{AED36C9C-1B3C-4DF0-A21F-3B22B7E88FC7}"/>
              </a:ext>
            </a:extLst>
          </p:cNvPr>
          <p:cNvSpPr/>
          <p:nvPr/>
        </p:nvSpPr>
        <p:spPr>
          <a:xfrm>
            <a:off x="7287691" y="60959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A0D1EEFD-EA6E-4D36-841D-1AD5DC652AE8}"/>
              </a:ext>
            </a:extLst>
          </p:cNvPr>
          <p:cNvSpPr/>
          <p:nvPr/>
        </p:nvSpPr>
        <p:spPr>
          <a:xfrm>
            <a:off x="7592491" y="91439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18</a:t>
            </a:r>
          </a:p>
        </p:txBody>
      </p:sp>
    </p:spTree>
    <p:extLst>
      <p:ext uri="{BB962C8B-B14F-4D97-AF65-F5344CB8AC3E}">
        <p14:creationId xmlns:p14="http://schemas.microsoft.com/office/powerpoint/2010/main" val="145494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858883"/>
          </a:xfrm>
        </p:spPr>
        <p:txBody>
          <a:bodyPr>
            <a:noAutofit/>
          </a:bodyPr>
          <a:lstStyle/>
          <a:p>
            <a:r>
              <a:rPr lang="en-US" sz="2800" b="1" dirty="0"/>
              <a:t>Recognize that every individual must do his share (1 Cor. 12:27; Eph. 4:16)</a:t>
            </a:r>
          </a:p>
          <a:p>
            <a:endParaRPr lang="en-US" sz="2800" b="1" dirty="0"/>
          </a:p>
          <a:p>
            <a:endParaRPr lang="en-US" sz="2800" b="1" dirty="0"/>
          </a:p>
          <a:p>
            <a:endParaRPr lang="en-US" sz="2800" b="1" dirty="0"/>
          </a:p>
          <a:p>
            <a:endParaRPr lang="en-US" sz="2800" b="1" dirty="0"/>
          </a:p>
          <a:p>
            <a:endParaRPr lang="en-US" sz="5400" b="1" dirty="0"/>
          </a:p>
          <a:p>
            <a:r>
              <a:rPr lang="en-US" sz="2800" b="1" dirty="0"/>
              <a:t>There is something for everyone to do!</a:t>
            </a:r>
          </a:p>
        </p:txBody>
      </p:sp>
      <p:sp>
        <p:nvSpPr>
          <p:cNvPr id="5" name="Rectangle 4">
            <a:extLst>
              <a:ext uri="{FF2B5EF4-FFF2-40B4-BE49-F238E27FC236}">
                <a16:creationId xmlns:a16="http://schemas.microsoft.com/office/drawing/2014/main" id="{820303DE-D0FB-42B6-8164-8F7FF2FBB287}"/>
              </a:ext>
            </a:extLst>
          </p:cNvPr>
          <p:cNvSpPr/>
          <p:nvPr/>
        </p:nvSpPr>
        <p:spPr>
          <a:xfrm>
            <a:off x="484710" y="4054695"/>
            <a:ext cx="8230312" cy="1579056"/>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Ephesians 4:16 From Him (Christ) the whole body, joined and held together by every supporting ligament, grows and builds itself up in love, as </a:t>
            </a:r>
            <a:r>
              <a:rPr lang="en-US" sz="2400" b="1" dirty="0">
                <a:solidFill>
                  <a:schemeClr val="bg1"/>
                </a:solidFill>
                <a:latin typeface="Times New Roman" panose="02020603050405020304" pitchFamily="18" charset="0"/>
                <a:cs typeface="Times New Roman" panose="02020603050405020304" pitchFamily="18" charset="0"/>
              </a:rPr>
              <a:t>each part does its work</a:t>
            </a:r>
            <a:r>
              <a:rPr lang="en-US" sz="2400" dirty="0">
                <a:solidFill>
                  <a:schemeClr val="bg1"/>
                </a:solidFill>
                <a:latin typeface="Times New Roman" panose="02020603050405020304" pitchFamily="18" charset="0"/>
                <a:cs typeface="Times New Roman" panose="02020603050405020304" pitchFamily="18" charset="0"/>
              </a:rPr>
              <a:t>.</a:t>
            </a:r>
          </a:p>
        </p:txBody>
      </p:sp>
      <p:sp>
        <p:nvSpPr>
          <p:cNvPr id="6" name="Rectangle 5">
            <a:extLst>
              <a:ext uri="{FF2B5EF4-FFF2-40B4-BE49-F238E27FC236}">
                <a16:creationId xmlns:a16="http://schemas.microsoft.com/office/drawing/2014/main" id="{B59F864C-6B3E-4529-9FA1-7E2FF07E8E31}"/>
              </a:ext>
            </a:extLst>
          </p:cNvPr>
          <p:cNvSpPr/>
          <p:nvPr/>
        </p:nvSpPr>
        <p:spPr>
          <a:xfrm>
            <a:off x="484710" y="2747157"/>
            <a:ext cx="8230312" cy="1072900"/>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1 Corinthians 12:27 All of you together are Christ’s body, and each of you is a part of it.</a:t>
            </a:r>
          </a:p>
        </p:txBody>
      </p:sp>
      <p:sp>
        <p:nvSpPr>
          <p:cNvPr id="7" name="Sun 6">
            <a:extLst>
              <a:ext uri="{FF2B5EF4-FFF2-40B4-BE49-F238E27FC236}">
                <a16:creationId xmlns:a16="http://schemas.microsoft.com/office/drawing/2014/main" id="{20431588-2198-4E4B-9ADF-5A1B29E76BB1}"/>
              </a:ext>
            </a:extLst>
          </p:cNvPr>
          <p:cNvSpPr/>
          <p:nvPr/>
        </p:nvSpPr>
        <p:spPr>
          <a:xfrm>
            <a:off x="7532648" y="45271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Rectangle 7">
            <a:extLst>
              <a:ext uri="{FF2B5EF4-FFF2-40B4-BE49-F238E27FC236}">
                <a16:creationId xmlns:a16="http://schemas.microsoft.com/office/drawing/2014/main" id="{7BC151B9-99ED-497F-952B-B9CC6AB28F43}"/>
              </a:ext>
            </a:extLst>
          </p:cNvPr>
          <p:cNvSpPr/>
          <p:nvPr/>
        </p:nvSpPr>
        <p:spPr>
          <a:xfrm>
            <a:off x="7837448" y="75751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a:t>
            </a:r>
          </a:p>
        </p:txBody>
      </p:sp>
      <p:sp>
        <p:nvSpPr>
          <p:cNvPr id="10" name="Title 1">
            <a:extLst>
              <a:ext uri="{FF2B5EF4-FFF2-40B4-BE49-F238E27FC236}">
                <a16:creationId xmlns:a16="http://schemas.microsoft.com/office/drawing/2014/main" id="{8AA9D1D4-A8BA-43B3-8574-1AE8C925877A}"/>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Make A Plan And Get To Work!</a:t>
            </a:r>
          </a:p>
        </p:txBody>
      </p:sp>
    </p:spTree>
    <p:extLst>
      <p:ext uri="{BB962C8B-B14F-4D97-AF65-F5344CB8AC3E}">
        <p14:creationId xmlns:p14="http://schemas.microsoft.com/office/powerpoint/2010/main" val="3083928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7"/>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92887-6E5A-4836-8FAB-3065E0B75F0E}"/>
              </a:ext>
            </a:extLst>
          </p:cNvPr>
          <p:cNvSpPr>
            <a:spLocks noGrp="1"/>
          </p:cNvSpPr>
          <p:nvPr>
            <p:ph type="title"/>
          </p:nvPr>
        </p:nvSpPr>
        <p:spPr>
          <a:xfrm>
            <a:off x="866443" y="2438221"/>
            <a:ext cx="6620967" cy="1915647"/>
          </a:xfrm>
        </p:spPr>
        <p:txBody>
          <a:bodyPr/>
          <a:lstStyle/>
          <a:p>
            <a:pPr>
              <a:tabLst>
                <a:tab pos="2349500" algn="l"/>
              </a:tabLst>
            </a:pPr>
            <a:r>
              <a:rPr lang="en-US" sz="8000" b="1" dirty="0">
                <a:ln>
                  <a:solidFill>
                    <a:srgbClr val="ACD433"/>
                  </a:solidFill>
                </a:ln>
                <a:solidFill>
                  <a:schemeClr val="tx1"/>
                </a:solidFill>
              </a:rPr>
              <a:t>Working As Members</a:t>
            </a:r>
          </a:p>
        </p:txBody>
      </p:sp>
      <p:sp>
        <p:nvSpPr>
          <p:cNvPr id="5" name="Title 1">
            <a:extLst>
              <a:ext uri="{FF2B5EF4-FFF2-40B4-BE49-F238E27FC236}">
                <a16:creationId xmlns:a16="http://schemas.microsoft.com/office/drawing/2014/main" id="{997F34A8-1C6B-4F3F-BB4F-E253FF6F8674}"/>
              </a:ext>
            </a:extLst>
          </p:cNvPr>
          <p:cNvSpPr txBox="1">
            <a:spLocks/>
          </p:cNvSpPr>
          <p:nvPr/>
        </p:nvSpPr>
        <p:spPr>
          <a:xfrm rot="21433727">
            <a:off x="548400" y="4346686"/>
            <a:ext cx="8073380" cy="1673627"/>
          </a:xfrm>
          <a:prstGeom prst="rect">
            <a:avLst/>
          </a:prstGeom>
        </p:spPr>
        <p:txBody>
          <a:bodyPr vert="horz" lIns="91440" tIns="45720" rIns="91440" bIns="45720" rtlCol="0" anchor="t">
            <a:normAutofit/>
          </a:bodyPr>
          <a:lstStyle>
            <a:lvl1pPr algn="l" defTabSz="457200" rtl="0" eaLnBrk="1" latinLnBrk="0" hangingPunct="1">
              <a:spcBef>
                <a:spcPct val="0"/>
              </a:spcBef>
              <a:buNone/>
              <a:defRPr sz="4000" b="0" i="0" kern="1200" cap="none">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700" b="1" dirty="0">
                <a:ln w="10160">
                  <a:solidFill>
                    <a:srgbClr val="ACD433"/>
                  </a:solidFill>
                  <a:prstDash val="solid"/>
                </a:ln>
                <a:solidFill>
                  <a:srgbClr val="FFFFFF"/>
                </a:solidFill>
                <a:effectLst>
                  <a:outerShdw blurRad="38100" dist="22860" dir="5400000" algn="tl" rotWithShape="0">
                    <a:srgbClr val="000000">
                      <a:alpha val="30000"/>
                    </a:srgbClr>
                  </a:outerShdw>
                </a:effectLst>
              </a:rPr>
              <a:t>Nehemiah &amp; O’Neal</a:t>
            </a:r>
          </a:p>
        </p:txBody>
      </p:sp>
      <p:sp>
        <p:nvSpPr>
          <p:cNvPr id="6" name="Rectangle 5">
            <a:extLst>
              <a:ext uri="{FF2B5EF4-FFF2-40B4-BE49-F238E27FC236}">
                <a16:creationId xmlns:a16="http://schemas.microsoft.com/office/drawing/2014/main" id="{5A44BB87-2230-4591-A5C1-FA50D938C404}"/>
              </a:ext>
            </a:extLst>
          </p:cNvPr>
          <p:cNvSpPr/>
          <p:nvPr/>
        </p:nvSpPr>
        <p:spPr>
          <a:xfrm>
            <a:off x="5868056" y="3039731"/>
            <a:ext cx="1619354" cy="1323439"/>
          </a:xfrm>
          <a:prstGeom prst="rect">
            <a:avLst/>
          </a:prstGeom>
        </p:spPr>
        <p:txBody>
          <a:bodyPr wrap="none">
            <a:spAutoFit/>
          </a:bodyPr>
          <a:lstStyle/>
          <a:p>
            <a:r>
              <a:rPr lang="en-US" sz="8000" b="1" dirty="0">
                <a:ln>
                  <a:solidFill>
                    <a:srgbClr val="ACD433"/>
                  </a:solidFill>
                </a:ln>
                <a:solidFill>
                  <a:prstClr val="white"/>
                </a:solidFill>
                <a:ea typeface="+mj-ea"/>
                <a:cs typeface="+mj-cs"/>
              </a:rPr>
              <a:t>2.0</a:t>
            </a:r>
            <a:endParaRPr lang="en-US" dirty="0"/>
          </a:p>
        </p:txBody>
      </p:sp>
      <p:sp>
        <p:nvSpPr>
          <p:cNvPr id="7" name="Sun 6">
            <a:extLst>
              <a:ext uri="{FF2B5EF4-FFF2-40B4-BE49-F238E27FC236}">
                <a16:creationId xmlns:a16="http://schemas.microsoft.com/office/drawing/2014/main" id="{B17FD609-8C09-416A-8360-1E35FFB3D291}"/>
              </a:ext>
            </a:extLst>
          </p:cNvPr>
          <p:cNvSpPr/>
          <p:nvPr/>
        </p:nvSpPr>
        <p:spPr>
          <a:xfrm>
            <a:off x="6115810" y="209483"/>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algn="ctr" defTabSz="914400">
              <a:defRPr/>
            </a:pPr>
            <a:endParaRPr lang="en-US" kern="0">
              <a:solidFill>
                <a:prstClr val="white"/>
              </a:solidFill>
              <a:latin typeface="Calibri" panose="020F0502020204030204"/>
            </a:endParaRPr>
          </a:p>
        </p:txBody>
      </p:sp>
      <p:sp>
        <p:nvSpPr>
          <p:cNvPr id="8" name="Rectangle 7">
            <a:extLst>
              <a:ext uri="{FF2B5EF4-FFF2-40B4-BE49-F238E27FC236}">
                <a16:creationId xmlns:a16="http://schemas.microsoft.com/office/drawing/2014/main" id="{FE4B6D3C-1B4C-4B2F-B2F3-EBF321B72835}"/>
              </a:ext>
            </a:extLst>
          </p:cNvPr>
          <p:cNvSpPr/>
          <p:nvPr/>
        </p:nvSpPr>
        <p:spPr>
          <a:xfrm>
            <a:off x="6420610" y="514283"/>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algn="ctr" defTabSz="914400">
              <a:defRPr/>
            </a:pPr>
            <a:r>
              <a:rPr lang="en-US" sz="2400" b="1" kern="0" dirty="0">
                <a:solidFill>
                  <a:prstClr val="black"/>
                </a:solidFill>
                <a:latin typeface="Calibri" panose="020F0502020204030204"/>
              </a:rPr>
              <a:t>O</a:t>
            </a:r>
          </a:p>
          <a:p>
            <a:pPr algn="ctr" defTabSz="914400">
              <a:defRPr/>
            </a:pPr>
            <a:r>
              <a:rPr lang="en-US" sz="2400" b="1" kern="0" dirty="0">
                <a:solidFill>
                  <a:prstClr val="black"/>
                </a:solidFill>
                <a:latin typeface="Calibri" panose="020F0502020204030204"/>
              </a:rPr>
              <a:t>15</a:t>
            </a:r>
          </a:p>
        </p:txBody>
      </p:sp>
      <p:sp>
        <p:nvSpPr>
          <p:cNvPr id="3" name="Slide Number Placeholder 2">
            <a:extLst>
              <a:ext uri="{FF2B5EF4-FFF2-40B4-BE49-F238E27FC236}">
                <a16:creationId xmlns:a16="http://schemas.microsoft.com/office/drawing/2014/main" id="{D119D6C5-5AEE-4541-86C0-9ED0A2B05EC4}"/>
              </a:ext>
            </a:extLst>
          </p:cNvPr>
          <p:cNvSpPr>
            <a:spLocks noGrp="1"/>
          </p:cNvSpPr>
          <p:nvPr>
            <p:ph type="sldNum" sz="quarter" idx="12"/>
          </p:nvPr>
        </p:nvSpPr>
        <p:spPr/>
        <p:txBody>
          <a:bodyPr/>
          <a:lstStyle/>
          <a:p>
            <a:fld id="{F9FC0DFB-2F5A-B040-99F3-7606BEB8FB84}" type="slidenum">
              <a:rPr lang="en-US" smtClean="0"/>
              <a:t>2</a:t>
            </a:fld>
            <a:endParaRPr lang="en-US"/>
          </a:p>
        </p:txBody>
      </p:sp>
      <p:sp>
        <p:nvSpPr>
          <p:cNvPr id="4" name="Flowchart: Manual Input 3">
            <a:extLst>
              <a:ext uri="{FF2B5EF4-FFF2-40B4-BE49-F238E27FC236}">
                <a16:creationId xmlns:a16="http://schemas.microsoft.com/office/drawing/2014/main" id="{69B0B969-CAD9-4C1E-B1E7-C7DAEB300AFE}"/>
              </a:ext>
            </a:extLst>
          </p:cNvPr>
          <p:cNvSpPr/>
          <p:nvPr/>
        </p:nvSpPr>
        <p:spPr>
          <a:xfrm>
            <a:off x="12032" y="5005137"/>
            <a:ext cx="9144000" cy="1851331"/>
          </a:xfrm>
          <a:prstGeom prst="flowChartManualIn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03338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7"/>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80">
                                          <p:stCondLst>
                                            <p:cond delay="0"/>
                                          </p:stCondLst>
                                        </p:cTn>
                                        <p:tgtEl>
                                          <p:spTgt spid="6"/>
                                        </p:tgtEl>
                                      </p:cBhvr>
                                    </p:animEffect>
                                    <p:anim calcmode="lin" valueType="num">
                                      <p:cBhvr>
                                        <p:cTn id="1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7" dur="26">
                                          <p:stCondLst>
                                            <p:cond delay="650"/>
                                          </p:stCondLst>
                                        </p:cTn>
                                        <p:tgtEl>
                                          <p:spTgt spid="6"/>
                                        </p:tgtEl>
                                      </p:cBhvr>
                                      <p:to x="100000" y="60000"/>
                                    </p:animScale>
                                    <p:animScale>
                                      <p:cBhvr>
                                        <p:cTn id="18" dur="166" decel="50000">
                                          <p:stCondLst>
                                            <p:cond delay="676"/>
                                          </p:stCondLst>
                                        </p:cTn>
                                        <p:tgtEl>
                                          <p:spTgt spid="6"/>
                                        </p:tgtEl>
                                      </p:cBhvr>
                                      <p:to x="100000" y="100000"/>
                                    </p:animScale>
                                    <p:animScale>
                                      <p:cBhvr>
                                        <p:cTn id="19" dur="26">
                                          <p:stCondLst>
                                            <p:cond delay="1312"/>
                                          </p:stCondLst>
                                        </p:cTn>
                                        <p:tgtEl>
                                          <p:spTgt spid="6"/>
                                        </p:tgtEl>
                                      </p:cBhvr>
                                      <p:to x="100000" y="80000"/>
                                    </p:animScale>
                                    <p:animScale>
                                      <p:cBhvr>
                                        <p:cTn id="20" dur="166" decel="50000">
                                          <p:stCondLst>
                                            <p:cond delay="1338"/>
                                          </p:stCondLst>
                                        </p:cTn>
                                        <p:tgtEl>
                                          <p:spTgt spid="6"/>
                                        </p:tgtEl>
                                      </p:cBhvr>
                                      <p:to x="100000" y="100000"/>
                                    </p:animScale>
                                    <p:animScale>
                                      <p:cBhvr>
                                        <p:cTn id="21" dur="26">
                                          <p:stCondLst>
                                            <p:cond delay="1642"/>
                                          </p:stCondLst>
                                        </p:cTn>
                                        <p:tgtEl>
                                          <p:spTgt spid="6"/>
                                        </p:tgtEl>
                                      </p:cBhvr>
                                      <p:to x="100000" y="90000"/>
                                    </p:animScale>
                                    <p:animScale>
                                      <p:cBhvr>
                                        <p:cTn id="22" dur="166" decel="50000">
                                          <p:stCondLst>
                                            <p:cond delay="1668"/>
                                          </p:stCondLst>
                                        </p:cTn>
                                        <p:tgtEl>
                                          <p:spTgt spid="6"/>
                                        </p:tgtEl>
                                      </p:cBhvr>
                                      <p:to x="100000" y="100000"/>
                                    </p:animScale>
                                    <p:animScale>
                                      <p:cBhvr>
                                        <p:cTn id="23" dur="26">
                                          <p:stCondLst>
                                            <p:cond delay="1808"/>
                                          </p:stCondLst>
                                        </p:cTn>
                                        <p:tgtEl>
                                          <p:spTgt spid="6"/>
                                        </p:tgtEl>
                                      </p:cBhvr>
                                      <p:to x="100000" y="95000"/>
                                    </p:animScale>
                                    <p:animScale>
                                      <p:cBhvr>
                                        <p:cTn id="24" dur="166" decel="50000">
                                          <p:stCondLst>
                                            <p:cond delay="1834"/>
                                          </p:stCondLst>
                                        </p:cTn>
                                        <p:tgtEl>
                                          <p:spTgt spid="6"/>
                                        </p:tgtEl>
                                      </p:cBhvr>
                                      <p:to x="100000" y="100000"/>
                                    </p:animScale>
                                  </p:childTnLst>
                                </p:cTn>
                              </p:par>
                            </p:childTnLst>
                          </p:cTn>
                        </p:par>
                        <p:par>
                          <p:cTn id="25" fill="hold">
                            <p:stCondLst>
                              <p:cond delay="2000"/>
                            </p:stCondLst>
                            <p:childTnLst>
                              <p:par>
                                <p:cTn id="26" presetID="42" presetClass="entr" presetSubtype="0" fill="hold" grpId="0" nodeType="after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3000"/>
                                        <p:tgtEl>
                                          <p:spTgt spid="5"/>
                                        </p:tgtEl>
                                      </p:cBhvr>
                                    </p:animEffect>
                                    <p:anim calcmode="lin" valueType="num">
                                      <p:cBhvr>
                                        <p:cTn id="29" dur="3000" fill="hold"/>
                                        <p:tgtEl>
                                          <p:spTgt spid="5"/>
                                        </p:tgtEl>
                                        <p:attrNameLst>
                                          <p:attrName>ppt_x</p:attrName>
                                        </p:attrNameLst>
                                      </p:cBhvr>
                                      <p:tavLst>
                                        <p:tav tm="0">
                                          <p:val>
                                            <p:strVal val="#ppt_x"/>
                                          </p:val>
                                        </p:tav>
                                        <p:tav tm="100000">
                                          <p:val>
                                            <p:strVal val="#ppt_x"/>
                                          </p:val>
                                        </p:tav>
                                      </p:tavLst>
                                    </p:anim>
                                    <p:anim calcmode="lin" valueType="num">
                                      <p:cBhvr>
                                        <p:cTn id="30" dur="3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B947398-7847-4FDF-BE9B-DFAD85C85E86}"/>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Some Think That They Are Exempt From Work 3:5, 27</a:t>
            </a:r>
          </a:p>
        </p:txBody>
      </p:sp>
      <p:sp>
        <p:nvSpPr>
          <p:cNvPr id="2" name="Slide Number Placeholder 1">
            <a:extLst>
              <a:ext uri="{FF2B5EF4-FFF2-40B4-BE49-F238E27FC236}">
                <a16:creationId xmlns:a16="http://schemas.microsoft.com/office/drawing/2014/main" id="{5F428649-6D11-4FD8-880A-F781EDD874EE}"/>
              </a:ext>
            </a:extLst>
          </p:cNvPr>
          <p:cNvSpPr>
            <a:spLocks noGrp="1"/>
          </p:cNvSpPr>
          <p:nvPr>
            <p:ph type="sldNum" sz="quarter" idx="12"/>
          </p:nvPr>
        </p:nvSpPr>
        <p:spPr/>
        <p:txBody>
          <a:bodyPr/>
          <a:lstStyle/>
          <a:p>
            <a:fld id="{F9FC0DFB-2F5A-B040-99F3-7606BEB8FB84}" type="slidenum">
              <a:rPr lang="en-US" smtClean="0"/>
              <a:t>20</a:t>
            </a:fld>
            <a:endParaRPr lang="en-US"/>
          </a:p>
        </p:txBody>
      </p:sp>
    </p:spTree>
    <p:extLst>
      <p:ext uri="{BB962C8B-B14F-4D97-AF65-F5344CB8AC3E}">
        <p14:creationId xmlns:p14="http://schemas.microsoft.com/office/powerpoint/2010/main" val="3390539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3:5; 27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 5 The next section was repaired by the men of Tekoa, but their nobles would not put their shoulders to the work under their supervisors.</a:t>
            </a:r>
          </a:p>
          <a:p>
            <a:pPr marL="0" indent="0">
              <a:buNone/>
            </a:pPr>
            <a:endParaRPr lang="en-US" sz="2800" dirty="0">
              <a:solidFill>
                <a:schemeClr val="bg1"/>
              </a:solidFill>
              <a:latin typeface="Times New Roman" panose="02020603050405020304" pitchFamily="18" charset="0"/>
              <a:cs typeface="Times New Roman" panose="02020603050405020304" pitchFamily="18" charset="0"/>
            </a:endParaRPr>
          </a:p>
          <a:p>
            <a:pPr marL="0" indent="0">
              <a:buNone/>
            </a:pPr>
            <a:r>
              <a:rPr lang="en-US" sz="2800" dirty="0">
                <a:solidFill>
                  <a:schemeClr val="bg1"/>
                </a:solidFill>
                <a:latin typeface="Times New Roman" panose="02020603050405020304" pitchFamily="18" charset="0"/>
                <a:cs typeface="Times New Roman" panose="02020603050405020304" pitchFamily="18" charset="0"/>
              </a:rPr>
              <a:t>27 Next to them, the men of Tekoa repaired another section, from the great projecting tower to the wall of </a:t>
            </a:r>
            <a:r>
              <a:rPr lang="en-US" sz="2800" dirty="0" err="1">
                <a:solidFill>
                  <a:schemeClr val="bg1"/>
                </a:solidFill>
                <a:latin typeface="Times New Roman" panose="02020603050405020304" pitchFamily="18" charset="0"/>
                <a:cs typeface="Times New Roman" panose="02020603050405020304" pitchFamily="18" charset="0"/>
              </a:rPr>
              <a:t>Ophel</a:t>
            </a:r>
            <a:r>
              <a:rPr lang="en-US" sz="2800" dirty="0">
                <a:solidFill>
                  <a:schemeClr val="bg1"/>
                </a:solidFill>
                <a:latin typeface="Times New Roman" panose="02020603050405020304" pitchFamily="18" charset="0"/>
                <a:cs typeface="Times New Roman" panose="02020603050405020304" pitchFamily="18" charset="0"/>
              </a:rPr>
              <a:t>.</a:t>
            </a:r>
          </a:p>
        </p:txBody>
      </p:sp>
      <p:sp>
        <p:nvSpPr>
          <p:cNvPr id="6" name="Sun 5">
            <a:extLst>
              <a:ext uri="{FF2B5EF4-FFF2-40B4-BE49-F238E27FC236}">
                <a16:creationId xmlns:a16="http://schemas.microsoft.com/office/drawing/2014/main" id="{17C90B03-74D9-4E1A-838C-3A119ACA178B}"/>
              </a:ext>
            </a:extLst>
          </p:cNvPr>
          <p:cNvSpPr/>
          <p:nvPr/>
        </p:nvSpPr>
        <p:spPr>
          <a:xfrm>
            <a:off x="3200400" y="5033682"/>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A6F18299-1A18-4B86-8658-0F2DE2414378}"/>
              </a:ext>
            </a:extLst>
          </p:cNvPr>
          <p:cNvSpPr/>
          <p:nvPr/>
        </p:nvSpPr>
        <p:spPr>
          <a:xfrm>
            <a:off x="3505200" y="5338482"/>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K</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14</a:t>
            </a:r>
          </a:p>
        </p:txBody>
      </p:sp>
      <p:sp>
        <p:nvSpPr>
          <p:cNvPr id="8" name="Slide Number Placeholder 7">
            <a:extLst>
              <a:ext uri="{FF2B5EF4-FFF2-40B4-BE49-F238E27FC236}">
                <a16:creationId xmlns:a16="http://schemas.microsoft.com/office/drawing/2014/main" id="{CF218666-5A3F-4F4F-B02B-4CEEE2C44E0A}"/>
              </a:ext>
            </a:extLst>
          </p:cNvPr>
          <p:cNvSpPr>
            <a:spLocks noGrp="1"/>
          </p:cNvSpPr>
          <p:nvPr>
            <p:ph type="sldNum" sz="quarter" idx="12"/>
          </p:nvPr>
        </p:nvSpPr>
        <p:spPr/>
        <p:txBody>
          <a:bodyPr/>
          <a:lstStyle/>
          <a:p>
            <a:fld id="{F9FC0DFB-2F5A-B040-99F3-7606BEB8FB84}" type="slidenum">
              <a:rPr lang="en-US" smtClean="0"/>
              <a:t>21</a:t>
            </a:fld>
            <a:endParaRPr lang="en-US"/>
          </a:p>
        </p:txBody>
      </p:sp>
    </p:spTree>
    <p:extLst>
      <p:ext uri="{BB962C8B-B14F-4D97-AF65-F5344CB8AC3E}">
        <p14:creationId xmlns:p14="http://schemas.microsoft.com/office/powerpoint/2010/main" val="3902344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The rest just have to work harder.</a:t>
            </a:r>
          </a:p>
          <a:p>
            <a:r>
              <a:rPr lang="en-US" sz="2800" b="1" dirty="0"/>
              <a:t>You don’t have to be a professional to help.  (3:5-12)</a:t>
            </a:r>
          </a:p>
        </p:txBody>
      </p:sp>
      <p:sp>
        <p:nvSpPr>
          <p:cNvPr id="6" name="Rectangle 5">
            <a:extLst>
              <a:ext uri="{FF2B5EF4-FFF2-40B4-BE49-F238E27FC236}">
                <a16:creationId xmlns:a16="http://schemas.microsoft.com/office/drawing/2014/main" id="{7727886D-AABB-4F98-BF3A-8081F06EB31A}"/>
              </a:ext>
            </a:extLst>
          </p:cNvPr>
          <p:cNvSpPr/>
          <p:nvPr/>
        </p:nvSpPr>
        <p:spPr>
          <a:xfrm>
            <a:off x="484710" y="3297744"/>
            <a:ext cx="8230312" cy="1833056"/>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Nehemiah 3:8 </a:t>
            </a:r>
            <a:r>
              <a:rPr lang="en-US" sz="2400" dirty="0" err="1">
                <a:solidFill>
                  <a:schemeClr val="bg1"/>
                </a:solidFill>
                <a:latin typeface="Times New Roman" panose="02020603050405020304" pitchFamily="18" charset="0"/>
                <a:cs typeface="Times New Roman" panose="02020603050405020304" pitchFamily="18" charset="0"/>
              </a:rPr>
              <a:t>Uzziel</a:t>
            </a:r>
            <a:r>
              <a:rPr lang="en-US" sz="2400" dirty="0">
                <a:solidFill>
                  <a:schemeClr val="bg1"/>
                </a:solidFill>
                <a:latin typeface="Times New Roman" panose="02020603050405020304" pitchFamily="18" charset="0"/>
                <a:cs typeface="Times New Roman" panose="02020603050405020304" pitchFamily="18" charset="0"/>
              </a:rPr>
              <a:t> son of </a:t>
            </a:r>
            <a:r>
              <a:rPr lang="en-US" sz="2400" dirty="0" err="1">
                <a:solidFill>
                  <a:schemeClr val="bg1"/>
                </a:solidFill>
                <a:latin typeface="Times New Roman" panose="02020603050405020304" pitchFamily="18" charset="0"/>
                <a:cs typeface="Times New Roman" panose="02020603050405020304" pitchFamily="18" charset="0"/>
              </a:rPr>
              <a:t>Harhaiah</a:t>
            </a:r>
            <a:r>
              <a:rPr lang="en-US" sz="2400" dirty="0">
                <a:solidFill>
                  <a:schemeClr val="bg1"/>
                </a:solidFill>
                <a:latin typeface="Times New Roman" panose="02020603050405020304" pitchFamily="18" charset="0"/>
                <a:cs typeface="Times New Roman" panose="02020603050405020304" pitchFamily="18" charset="0"/>
              </a:rPr>
              <a:t>, one of the goldsmiths, repaired the next section; and Hananiah, one of the perfume-makers, made repairs next to that. They restored Jerusalem as far as the Broad Wall. </a:t>
            </a:r>
          </a:p>
        </p:txBody>
      </p:sp>
      <p:sp>
        <p:nvSpPr>
          <p:cNvPr id="8" name="Title 1">
            <a:extLst>
              <a:ext uri="{FF2B5EF4-FFF2-40B4-BE49-F238E27FC236}">
                <a16:creationId xmlns:a16="http://schemas.microsoft.com/office/drawing/2014/main" id="{BF18A15B-FE88-4AB3-9035-09D1497CD68A}"/>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Some Think That They Are Exempt From Work 3:5, 27</a:t>
            </a:r>
          </a:p>
        </p:txBody>
      </p:sp>
      <p:sp>
        <p:nvSpPr>
          <p:cNvPr id="2" name="Slide Number Placeholder 1">
            <a:extLst>
              <a:ext uri="{FF2B5EF4-FFF2-40B4-BE49-F238E27FC236}">
                <a16:creationId xmlns:a16="http://schemas.microsoft.com/office/drawing/2014/main" id="{7DE573D3-477C-483A-8FBF-B52F70F00388}"/>
              </a:ext>
            </a:extLst>
          </p:cNvPr>
          <p:cNvSpPr>
            <a:spLocks noGrp="1"/>
          </p:cNvSpPr>
          <p:nvPr>
            <p:ph type="sldNum" sz="quarter" idx="12"/>
          </p:nvPr>
        </p:nvSpPr>
        <p:spPr/>
        <p:txBody>
          <a:bodyPr/>
          <a:lstStyle/>
          <a:p>
            <a:fld id="{F9FC0DFB-2F5A-B040-99F3-7606BEB8FB84}" type="slidenum">
              <a:rPr lang="en-US" smtClean="0"/>
              <a:t>22</a:t>
            </a:fld>
            <a:endParaRPr lang="en-US"/>
          </a:p>
        </p:txBody>
      </p:sp>
    </p:spTree>
    <p:extLst>
      <p:ext uri="{BB962C8B-B14F-4D97-AF65-F5344CB8AC3E}">
        <p14:creationId xmlns:p14="http://schemas.microsoft.com/office/powerpoint/2010/main" val="3347081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Some members can’t find a ministry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688769" y="1853249"/>
            <a:ext cx="7970521" cy="4796934"/>
          </a:xfrm>
        </p:spPr>
        <p:txBody>
          <a:bodyPr>
            <a:normAutofit/>
          </a:bodyPr>
          <a:lstStyle/>
          <a:p>
            <a:r>
              <a:rPr lang="en-US" sz="2800" b="1" dirty="0"/>
              <a:t>Titus 2:1-8 – the older teach the younger…</a:t>
            </a:r>
          </a:p>
          <a:p>
            <a:endParaRPr lang="en-US" sz="7200" b="1" dirty="0"/>
          </a:p>
          <a:p>
            <a:pPr marL="0" indent="0">
              <a:buNone/>
            </a:pPr>
            <a:endParaRPr lang="en-US" b="1" dirty="0"/>
          </a:p>
          <a:p>
            <a:r>
              <a:rPr lang="en-US" sz="2800" b="1" dirty="0"/>
              <a:t>Kasey’s Harbin (3/5/18) “Something I've been wondering…Why is it there </a:t>
            </a:r>
            <a:r>
              <a:rPr lang="en-US" sz="2800" b="1" dirty="0" err="1"/>
              <a:t>ain’t</a:t>
            </a:r>
            <a:r>
              <a:rPr lang="en-US" sz="2800" b="1" dirty="0"/>
              <a:t> no old men teaching young kids’ bible classes? It’s always women teaching young kids’ bible classes.”</a:t>
            </a:r>
          </a:p>
        </p:txBody>
      </p:sp>
      <p:sp>
        <p:nvSpPr>
          <p:cNvPr id="6" name="Rectangle 5">
            <a:extLst>
              <a:ext uri="{FF2B5EF4-FFF2-40B4-BE49-F238E27FC236}">
                <a16:creationId xmlns:a16="http://schemas.microsoft.com/office/drawing/2014/main" id="{371D8BE1-F861-4EE5-9921-ADCFC971D29B}"/>
              </a:ext>
            </a:extLst>
          </p:cNvPr>
          <p:cNvSpPr/>
          <p:nvPr/>
        </p:nvSpPr>
        <p:spPr>
          <a:xfrm>
            <a:off x="484710" y="2485729"/>
            <a:ext cx="8230312" cy="1400530"/>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Psalms 71:18 Even when I am old and gray, do not forsake me, my God, till I declare your power to the next generation, your mighty acts to all who are to come. </a:t>
            </a:r>
          </a:p>
        </p:txBody>
      </p:sp>
      <p:sp>
        <p:nvSpPr>
          <p:cNvPr id="5" name="Sun 4">
            <a:extLst>
              <a:ext uri="{FF2B5EF4-FFF2-40B4-BE49-F238E27FC236}">
                <a16:creationId xmlns:a16="http://schemas.microsoft.com/office/drawing/2014/main" id="{660117BE-6640-44B9-B5A6-F9DAF0902031}"/>
              </a:ext>
            </a:extLst>
          </p:cNvPr>
          <p:cNvSpPr/>
          <p:nvPr/>
        </p:nvSpPr>
        <p:spPr>
          <a:xfrm>
            <a:off x="7109090" y="310214"/>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BB358D10-79B5-48E4-A656-0C6D5E6C15D4}"/>
              </a:ext>
            </a:extLst>
          </p:cNvPr>
          <p:cNvSpPr/>
          <p:nvPr/>
        </p:nvSpPr>
        <p:spPr>
          <a:xfrm>
            <a:off x="7413890" y="615014"/>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W</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3</a:t>
            </a:r>
          </a:p>
        </p:txBody>
      </p:sp>
    </p:spTree>
    <p:extLst>
      <p:ext uri="{BB962C8B-B14F-4D97-AF65-F5344CB8AC3E}">
        <p14:creationId xmlns:p14="http://schemas.microsoft.com/office/powerpoint/2010/main" val="80618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p:txBody>
          <a:bodyPr>
            <a:noAutofit/>
          </a:bodyPr>
          <a:lstStyle/>
          <a:p>
            <a:r>
              <a:rPr lang="en-US" sz="2400" b="1" dirty="0"/>
              <a:t>More under the age of 45 teaching than over the age of 45 teaching. (some find other ways to serve).</a:t>
            </a:r>
          </a:p>
          <a:p>
            <a:endParaRPr lang="en-US" sz="2400" b="1" dirty="0"/>
          </a:p>
          <a:p>
            <a:endParaRPr lang="en-US" sz="2400" b="1" dirty="0"/>
          </a:p>
          <a:p>
            <a:endParaRPr lang="en-US" sz="2400" b="1" dirty="0"/>
          </a:p>
          <a:p>
            <a:r>
              <a:rPr lang="en-US" sz="2400" b="1" dirty="0"/>
              <a:t>The church was established around 33 AD. Hebrews written in 65AD to Jewish Christians that haven't attended church for more than approximately 30 years…</a:t>
            </a:r>
          </a:p>
        </p:txBody>
      </p:sp>
      <p:sp>
        <p:nvSpPr>
          <p:cNvPr id="6" name="Rectangle 5">
            <a:extLst>
              <a:ext uri="{FF2B5EF4-FFF2-40B4-BE49-F238E27FC236}">
                <a16:creationId xmlns:a16="http://schemas.microsoft.com/office/drawing/2014/main" id="{371D8BE1-F861-4EE5-9921-ADCFC971D29B}"/>
              </a:ext>
            </a:extLst>
          </p:cNvPr>
          <p:cNvSpPr/>
          <p:nvPr/>
        </p:nvSpPr>
        <p:spPr>
          <a:xfrm>
            <a:off x="484710" y="3298329"/>
            <a:ext cx="8230312" cy="1400531"/>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Hebrews 5:12 For though by this time you ought to be teachers, you need someone to teach you again the first principles of the oracles of God; </a:t>
            </a:r>
          </a:p>
        </p:txBody>
      </p:sp>
      <p:sp>
        <p:nvSpPr>
          <p:cNvPr id="7" name="Title 1">
            <a:extLst>
              <a:ext uri="{FF2B5EF4-FFF2-40B4-BE49-F238E27FC236}">
                <a16:creationId xmlns:a16="http://schemas.microsoft.com/office/drawing/2014/main" id="{7A13E641-8D7E-471C-9A1E-265BE3FE6FA8}"/>
              </a:ext>
            </a:extLst>
          </p:cNvPr>
          <p:cNvSpPr>
            <a:spLocks noGrp="1"/>
          </p:cNvSpPr>
          <p:nvPr>
            <p:ph type="title"/>
          </p:nvPr>
        </p:nvSpPr>
        <p:spPr>
          <a:xfrm>
            <a:off x="484710" y="452718"/>
            <a:ext cx="7055380" cy="1400530"/>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Some members can’t find a ministry work.</a:t>
            </a:r>
          </a:p>
        </p:txBody>
      </p:sp>
      <p:sp>
        <p:nvSpPr>
          <p:cNvPr id="2" name="Slide Number Placeholder 1">
            <a:extLst>
              <a:ext uri="{FF2B5EF4-FFF2-40B4-BE49-F238E27FC236}">
                <a16:creationId xmlns:a16="http://schemas.microsoft.com/office/drawing/2014/main" id="{642C5157-4EFC-452C-AFD7-6B6CF2552567}"/>
              </a:ext>
            </a:extLst>
          </p:cNvPr>
          <p:cNvSpPr>
            <a:spLocks noGrp="1"/>
          </p:cNvSpPr>
          <p:nvPr>
            <p:ph type="sldNum" sz="quarter" idx="12"/>
          </p:nvPr>
        </p:nvSpPr>
        <p:spPr/>
        <p:txBody>
          <a:bodyPr/>
          <a:lstStyle/>
          <a:p>
            <a:fld id="{F9FC0DFB-2F5A-B040-99F3-7606BEB8FB84}" type="slidenum">
              <a:rPr lang="en-US" smtClean="0"/>
              <a:t>24</a:t>
            </a:fld>
            <a:endParaRPr lang="en-US"/>
          </a:p>
        </p:txBody>
      </p:sp>
    </p:spTree>
    <p:extLst>
      <p:ext uri="{BB962C8B-B14F-4D97-AF65-F5344CB8AC3E}">
        <p14:creationId xmlns:p14="http://schemas.microsoft.com/office/powerpoint/2010/main" val="2653561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779793"/>
            <a:ext cx="7390025" cy="4716010"/>
          </a:xfrm>
        </p:spPr>
        <p:txBody>
          <a:bodyPr>
            <a:normAutofit/>
          </a:bodyPr>
          <a:lstStyle/>
          <a:p>
            <a:r>
              <a:rPr lang="en-US" sz="2400" b="1" dirty="0"/>
              <a:t>Some show up week after week after week to be served…</a:t>
            </a:r>
          </a:p>
          <a:p>
            <a:r>
              <a:rPr lang="en-US" sz="2400" b="1" dirty="0"/>
              <a:t>But we need everyone serving.</a:t>
            </a:r>
          </a:p>
          <a:p>
            <a:endParaRPr lang="en-US" sz="3600" b="1" dirty="0"/>
          </a:p>
          <a:p>
            <a:pPr marL="0" indent="0">
              <a:buNone/>
            </a:pPr>
            <a:endParaRPr lang="en-US" sz="2800" b="1" dirty="0"/>
          </a:p>
          <a:p>
            <a:r>
              <a:rPr lang="en-US" sz="2400" b="1" dirty="0"/>
              <a:t>O’Neal doesn’t need lifetime students. We must graduate some from students to ministry servants.</a:t>
            </a:r>
          </a:p>
        </p:txBody>
      </p:sp>
      <p:sp>
        <p:nvSpPr>
          <p:cNvPr id="6" name="Rectangle 5">
            <a:extLst>
              <a:ext uri="{FF2B5EF4-FFF2-40B4-BE49-F238E27FC236}">
                <a16:creationId xmlns:a16="http://schemas.microsoft.com/office/drawing/2014/main" id="{371D8BE1-F861-4EE5-9921-ADCFC971D29B}"/>
              </a:ext>
            </a:extLst>
          </p:cNvPr>
          <p:cNvSpPr/>
          <p:nvPr/>
        </p:nvSpPr>
        <p:spPr>
          <a:xfrm>
            <a:off x="484710" y="3182514"/>
            <a:ext cx="5749835" cy="1077026"/>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James 1:22 But be doers of the word, and not hearers only, deceiving yourselves.</a:t>
            </a:r>
          </a:p>
        </p:txBody>
      </p:sp>
      <p:sp>
        <p:nvSpPr>
          <p:cNvPr id="7" name="Title 1">
            <a:extLst>
              <a:ext uri="{FF2B5EF4-FFF2-40B4-BE49-F238E27FC236}">
                <a16:creationId xmlns:a16="http://schemas.microsoft.com/office/drawing/2014/main" id="{36F3B3ED-A73F-472F-9843-1EA22FA23B9F}"/>
              </a:ext>
            </a:extLst>
          </p:cNvPr>
          <p:cNvSpPr>
            <a:spLocks noGrp="1"/>
          </p:cNvSpPr>
          <p:nvPr>
            <p:ph type="title"/>
          </p:nvPr>
        </p:nvSpPr>
        <p:spPr>
          <a:xfrm>
            <a:off x="484710" y="452718"/>
            <a:ext cx="7055380" cy="1400530"/>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Some members can’t find a ministry work.</a:t>
            </a:r>
          </a:p>
        </p:txBody>
      </p:sp>
      <p:sp>
        <p:nvSpPr>
          <p:cNvPr id="5" name="Sun 4">
            <a:extLst>
              <a:ext uri="{FF2B5EF4-FFF2-40B4-BE49-F238E27FC236}">
                <a16:creationId xmlns:a16="http://schemas.microsoft.com/office/drawing/2014/main" id="{A525BA45-0127-43A3-B3DE-6C63058AB5AF}"/>
              </a:ext>
            </a:extLst>
          </p:cNvPr>
          <p:cNvSpPr/>
          <p:nvPr/>
        </p:nvSpPr>
        <p:spPr>
          <a:xfrm>
            <a:off x="7150924" y="280292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Rectangle 7">
            <a:extLst>
              <a:ext uri="{FF2B5EF4-FFF2-40B4-BE49-F238E27FC236}">
                <a16:creationId xmlns:a16="http://schemas.microsoft.com/office/drawing/2014/main" id="{70AF4E0F-4108-433C-9218-B79F8EF9C6C1}"/>
              </a:ext>
            </a:extLst>
          </p:cNvPr>
          <p:cNvSpPr/>
          <p:nvPr/>
        </p:nvSpPr>
        <p:spPr>
          <a:xfrm>
            <a:off x="7455724" y="310772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R</a:t>
            </a: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rPr>
              <a:t>4</a:t>
            </a:r>
            <a:endParaRPr kumimoji="0" lang="en-US" sz="2400" b="1" i="0" u="none" strike="noStrike" kern="0" cap="none" spc="0" normalizeH="0" baseline="0" noProof="0" dirty="0">
              <a:ln>
                <a:noFill/>
              </a:ln>
              <a:solidFill>
                <a:prstClr val="black"/>
              </a:solidFill>
              <a:effectLst/>
              <a:uLnTx/>
              <a:uFillTx/>
            </a:endParaRPr>
          </a:p>
        </p:txBody>
      </p:sp>
      <p:sp>
        <p:nvSpPr>
          <p:cNvPr id="2" name="Slide Number Placeholder 1">
            <a:extLst>
              <a:ext uri="{FF2B5EF4-FFF2-40B4-BE49-F238E27FC236}">
                <a16:creationId xmlns:a16="http://schemas.microsoft.com/office/drawing/2014/main" id="{4BDFD375-3A60-4F2D-9A53-DC1625072B74}"/>
              </a:ext>
            </a:extLst>
          </p:cNvPr>
          <p:cNvSpPr>
            <a:spLocks noGrp="1"/>
          </p:cNvSpPr>
          <p:nvPr>
            <p:ph type="sldNum" sz="quarter" idx="12"/>
          </p:nvPr>
        </p:nvSpPr>
        <p:spPr/>
        <p:txBody>
          <a:bodyPr/>
          <a:lstStyle/>
          <a:p>
            <a:fld id="{F9FC0DFB-2F5A-B040-99F3-7606BEB8FB84}" type="slidenum">
              <a:rPr lang="en-US" smtClean="0"/>
              <a:t>25</a:t>
            </a:fld>
            <a:endParaRPr lang="en-US"/>
          </a:p>
        </p:txBody>
      </p:sp>
    </p:spTree>
    <p:extLst>
      <p:ext uri="{BB962C8B-B14F-4D97-AF65-F5344CB8AC3E}">
        <p14:creationId xmlns:p14="http://schemas.microsoft.com/office/powerpoint/2010/main" val="135755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779793"/>
            <a:ext cx="7390025" cy="4716010"/>
          </a:xfrm>
        </p:spPr>
        <p:txBody>
          <a:bodyPr>
            <a:normAutofit/>
          </a:bodyPr>
          <a:lstStyle/>
          <a:p>
            <a:r>
              <a:rPr lang="en-US" sz="2400" b="1" dirty="0"/>
              <a:t>The Church needs to always develop men…</a:t>
            </a:r>
          </a:p>
          <a:p>
            <a:r>
              <a:rPr lang="en-US" sz="2400" b="1" dirty="0"/>
              <a:t>Ushers, Greeters, Teachers, Deacons, Elders</a:t>
            </a:r>
          </a:p>
          <a:p>
            <a:r>
              <a:rPr lang="en-US" sz="2400" b="1" dirty="0"/>
              <a:t>What if current trends continue?…</a:t>
            </a:r>
          </a:p>
          <a:p>
            <a:r>
              <a:rPr lang="en-US" sz="2400" b="1" dirty="0"/>
              <a:t>What is the problem? Is it the teaching?</a:t>
            </a:r>
          </a:p>
          <a:p>
            <a:endParaRPr lang="en-US" sz="2400" b="1" dirty="0"/>
          </a:p>
          <a:p>
            <a:endParaRPr lang="en-US" sz="2400" b="1" dirty="0"/>
          </a:p>
          <a:p>
            <a:endParaRPr lang="en-US" sz="2400" b="1" dirty="0"/>
          </a:p>
          <a:p>
            <a:endParaRPr lang="en-US" sz="2400" b="1" dirty="0"/>
          </a:p>
          <a:p>
            <a:r>
              <a:rPr lang="en-US" sz="2400" b="1" dirty="0"/>
              <a:t>Could you do something? If not, someone will.</a:t>
            </a:r>
          </a:p>
          <a:p>
            <a:endParaRPr lang="en-US" sz="2400" b="1" dirty="0"/>
          </a:p>
        </p:txBody>
      </p:sp>
      <p:sp>
        <p:nvSpPr>
          <p:cNvPr id="6" name="Rectangle 5">
            <a:extLst>
              <a:ext uri="{FF2B5EF4-FFF2-40B4-BE49-F238E27FC236}">
                <a16:creationId xmlns:a16="http://schemas.microsoft.com/office/drawing/2014/main" id="{371D8BE1-F861-4EE5-9921-ADCFC971D29B}"/>
              </a:ext>
            </a:extLst>
          </p:cNvPr>
          <p:cNvSpPr/>
          <p:nvPr/>
        </p:nvSpPr>
        <p:spPr>
          <a:xfrm>
            <a:off x="484710" y="3887785"/>
            <a:ext cx="8219903" cy="1674495"/>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Hebrews 6:1Therefore let us move beyond the elementary teachings about Christ and be taken forward to maturity, not laying again the foundation of repentance from acts that lead to death, and of faith in God,</a:t>
            </a:r>
          </a:p>
        </p:txBody>
      </p:sp>
      <p:sp>
        <p:nvSpPr>
          <p:cNvPr id="7" name="Title 1">
            <a:extLst>
              <a:ext uri="{FF2B5EF4-FFF2-40B4-BE49-F238E27FC236}">
                <a16:creationId xmlns:a16="http://schemas.microsoft.com/office/drawing/2014/main" id="{36F3B3ED-A73F-472F-9843-1EA22FA23B9F}"/>
              </a:ext>
            </a:extLst>
          </p:cNvPr>
          <p:cNvSpPr>
            <a:spLocks noGrp="1"/>
          </p:cNvSpPr>
          <p:nvPr>
            <p:ph type="title"/>
          </p:nvPr>
        </p:nvSpPr>
        <p:spPr>
          <a:xfrm>
            <a:off x="484710" y="452718"/>
            <a:ext cx="7055380" cy="1400530"/>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Some members can’t find a ministry work.</a:t>
            </a:r>
          </a:p>
        </p:txBody>
      </p:sp>
      <p:sp>
        <p:nvSpPr>
          <p:cNvPr id="2" name="Slide Number Placeholder 1">
            <a:extLst>
              <a:ext uri="{FF2B5EF4-FFF2-40B4-BE49-F238E27FC236}">
                <a16:creationId xmlns:a16="http://schemas.microsoft.com/office/drawing/2014/main" id="{4BDFD375-3A60-4F2D-9A53-DC1625072B74}"/>
              </a:ext>
            </a:extLst>
          </p:cNvPr>
          <p:cNvSpPr>
            <a:spLocks noGrp="1"/>
          </p:cNvSpPr>
          <p:nvPr>
            <p:ph type="sldNum" sz="quarter" idx="12"/>
          </p:nvPr>
        </p:nvSpPr>
        <p:spPr/>
        <p:txBody>
          <a:bodyPr/>
          <a:lstStyle/>
          <a:p>
            <a:fld id="{F9FC0DFB-2F5A-B040-99F3-7606BEB8FB84}" type="slidenum">
              <a:rPr lang="en-US" smtClean="0"/>
              <a:t>26</a:t>
            </a:fld>
            <a:endParaRPr lang="en-US"/>
          </a:p>
        </p:txBody>
      </p:sp>
    </p:spTree>
    <p:extLst>
      <p:ext uri="{BB962C8B-B14F-4D97-AF65-F5344CB8AC3E}">
        <p14:creationId xmlns:p14="http://schemas.microsoft.com/office/powerpoint/2010/main" val="225532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Ignore Outside Ridicule (Nehemiah 4:1-6)</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endParaRPr lang="en-US" sz="2400" b="1" dirty="0"/>
          </a:p>
        </p:txBody>
      </p:sp>
      <p:sp>
        <p:nvSpPr>
          <p:cNvPr id="4" name="Slide Number Placeholder 3">
            <a:extLst>
              <a:ext uri="{FF2B5EF4-FFF2-40B4-BE49-F238E27FC236}">
                <a16:creationId xmlns:a16="http://schemas.microsoft.com/office/drawing/2014/main" id="{F7A04C48-BDB8-421A-B1A9-CB220B5C9082}"/>
              </a:ext>
            </a:extLst>
          </p:cNvPr>
          <p:cNvSpPr>
            <a:spLocks noGrp="1"/>
          </p:cNvSpPr>
          <p:nvPr>
            <p:ph type="sldNum" sz="quarter" idx="12"/>
          </p:nvPr>
        </p:nvSpPr>
        <p:spPr/>
        <p:txBody>
          <a:bodyPr/>
          <a:lstStyle/>
          <a:p>
            <a:fld id="{F9FC0DFB-2F5A-B040-99F3-7606BEB8FB84}" type="slidenum">
              <a:rPr lang="en-US" smtClean="0"/>
              <a:t>27</a:t>
            </a:fld>
            <a:endParaRPr lang="en-US"/>
          </a:p>
        </p:txBody>
      </p:sp>
    </p:spTree>
    <p:extLst>
      <p:ext uri="{BB962C8B-B14F-4D97-AF65-F5344CB8AC3E}">
        <p14:creationId xmlns:p14="http://schemas.microsoft.com/office/powerpoint/2010/main" val="591827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4:1-3 (NKJV)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lnSpcReduction="10000"/>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1 But it so happened, when Sanballat heard that we were rebuilding the wall, that he was furious and very indignant, and mocked the Jews. 2 And he spoke before his brethren and the army of Samaria, and said, “What are these feeble Jews doing? Will they fortify themselves? Will they offer sacrifices? Will they complete it in a day? Will they revive the stones from the heaps of rubbish—stones that are burned?” 3 Now </a:t>
            </a:r>
            <a:r>
              <a:rPr lang="en-US" sz="2800" dirty="0" err="1">
                <a:solidFill>
                  <a:schemeClr val="bg1"/>
                </a:solidFill>
                <a:latin typeface="Times New Roman" panose="02020603050405020304" pitchFamily="18" charset="0"/>
                <a:cs typeface="Times New Roman" panose="02020603050405020304" pitchFamily="18" charset="0"/>
              </a:rPr>
              <a:t>Tobiah</a:t>
            </a:r>
            <a:r>
              <a:rPr lang="en-US" sz="2800" dirty="0">
                <a:solidFill>
                  <a:schemeClr val="bg1"/>
                </a:solidFill>
                <a:latin typeface="Times New Roman" panose="02020603050405020304" pitchFamily="18" charset="0"/>
                <a:cs typeface="Times New Roman" panose="02020603050405020304" pitchFamily="18" charset="0"/>
              </a:rPr>
              <a:t> the Ammonite was beside him, and he said, “Whatever they build, if even a fox goes up on it, he will break down their stone wall.”</a:t>
            </a:r>
          </a:p>
        </p:txBody>
      </p:sp>
      <p:sp>
        <p:nvSpPr>
          <p:cNvPr id="7" name="Slide Number Placeholder 6">
            <a:extLst>
              <a:ext uri="{FF2B5EF4-FFF2-40B4-BE49-F238E27FC236}">
                <a16:creationId xmlns:a16="http://schemas.microsoft.com/office/drawing/2014/main" id="{23D30242-E0F4-45AF-AF40-B0A83480021A}"/>
              </a:ext>
            </a:extLst>
          </p:cNvPr>
          <p:cNvSpPr>
            <a:spLocks noGrp="1"/>
          </p:cNvSpPr>
          <p:nvPr>
            <p:ph type="sldNum" sz="quarter" idx="12"/>
          </p:nvPr>
        </p:nvSpPr>
        <p:spPr/>
        <p:txBody>
          <a:bodyPr/>
          <a:lstStyle/>
          <a:p>
            <a:fld id="{F9FC0DFB-2F5A-B040-99F3-7606BEB8FB84}" type="slidenum">
              <a:rPr lang="en-US" smtClean="0"/>
              <a:t>28</a:t>
            </a:fld>
            <a:endParaRPr lang="en-US"/>
          </a:p>
        </p:txBody>
      </p:sp>
      <p:sp>
        <p:nvSpPr>
          <p:cNvPr id="8" name="Sun 7">
            <a:extLst>
              <a:ext uri="{FF2B5EF4-FFF2-40B4-BE49-F238E27FC236}">
                <a16:creationId xmlns:a16="http://schemas.microsoft.com/office/drawing/2014/main" id="{02B3A7C1-48DB-4EB4-B4B3-D1E8A26B3428}"/>
              </a:ext>
            </a:extLst>
          </p:cNvPr>
          <p:cNvSpPr/>
          <p:nvPr/>
        </p:nvSpPr>
        <p:spPr>
          <a:xfrm>
            <a:off x="179910" y="14791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9" name="Rectangle 8">
            <a:extLst>
              <a:ext uri="{FF2B5EF4-FFF2-40B4-BE49-F238E27FC236}">
                <a16:creationId xmlns:a16="http://schemas.microsoft.com/office/drawing/2014/main" id="{5E988176-E304-49EB-A1FC-172F8E80B081}"/>
              </a:ext>
            </a:extLst>
          </p:cNvPr>
          <p:cNvSpPr/>
          <p:nvPr/>
        </p:nvSpPr>
        <p:spPr>
          <a:xfrm>
            <a:off x="484710" y="45271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8</a:t>
            </a:r>
          </a:p>
        </p:txBody>
      </p:sp>
    </p:spTree>
    <p:extLst>
      <p:ext uri="{BB962C8B-B14F-4D97-AF65-F5344CB8AC3E}">
        <p14:creationId xmlns:p14="http://schemas.microsoft.com/office/powerpoint/2010/main" val="1397337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Ignore Outside Ridicule (Nehemiah 4:1-6)</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They just kept on working…</a:t>
            </a:r>
          </a:p>
        </p:txBody>
      </p:sp>
      <p:sp>
        <p:nvSpPr>
          <p:cNvPr id="4" name="Rectangle 3">
            <a:extLst>
              <a:ext uri="{FF2B5EF4-FFF2-40B4-BE49-F238E27FC236}">
                <a16:creationId xmlns:a16="http://schemas.microsoft.com/office/drawing/2014/main" id="{61ADA4E9-9223-4B43-9B39-E60AFD8C83D7}"/>
              </a:ext>
            </a:extLst>
          </p:cNvPr>
          <p:cNvSpPr/>
          <p:nvPr/>
        </p:nvSpPr>
        <p:spPr>
          <a:xfrm>
            <a:off x="484710" y="2413000"/>
            <a:ext cx="8230312" cy="1371600"/>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Nehemiah 4:6 So we rebuilt the wall till all of it reached half its height, for the people worked with all their heart.</a:t>
            </a:r>
          </a:p>
        </p:txBody>
      </p:sp>
      <p:sp>
        <p:nvSpPr>
          <p:cNvPr id="7" name="Slide Number Placeholder 6">
            <a:extLst>
              <a:ext uri="{FF2B5EF4-FFF2-40B4-BE49-F238E27FC236}">
                <a16:creationId xmlns:a16="http://schemas.microsoft.com/office/drawing/2014/main" id="{B94B5285-1676-4BEE-8122-CA258C17DC50}"/>
              </a:ext>
            </a:extLst>
          </p:cNvPr>
          <p:cNvSpPr>
            <a:spLocks noGrp="1"/>
          </p:cNvSpPr>
          <p:nvPr>
            <p:ph type="sldNum" sz="quarter" idx="12"/>
          </p:nvPr>
        </p:nvSpPr>
        <p:spPr/>
        <p:txBody>
          <a:bodyPr/>
          <a:lstStyle/>
          <a:p>
            <a:fld id="{F9FC0DFB-2F5A-B040-99F3-7606BEB8FB84}" type="slidenum">
              <a:rPr lang="en-US" smtClean="0"/>
              <a:t>29</a:t>
            </a:fld>
            <a:endParaRPr lang="en-US"/>
          </a:p>
        </p:txBody>
      </p:sp>
    </p:spTree>
    <p:extLst>
      <p:ext uri="{BB962C8B-B14F-4D97-AF65-F5344CB8AC3E}">
        <p14:creationId xmlns:p14="http://schemas.microsoft.com/office/powerpoint/2010/main" val="4189727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b="1" dirty="0">
                <a:ln w="10160">
                  <a:solidFill>
                    <a:srgbClr val="ACD433"/>
                  </a:solidFill>
                  <a:prstDash val="solid"/>
                </a:ln>
                <a:solidFill>
                  <a:schemeClr val="tx1"/>
                </a:solidFill>
                <a:effectLst>
                  <a:outerShdw blurRad="38100" dist="22860" dir="5400000" algn="tl" rotWithShape="0">
                    <a:srgbClr val="000000">
                      <a:alpha val="30000"/>
                    </a:srgbClr>
                  </a:outerShdw>
                </a:effectLst>
              </a:rPr>
              <a:t>Establishing the Context</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God has punished Israel for their rebellion. </a:t>
            </a:r>
          </a:p>
          <a:p>
            <a:r>
              <a:rPr lang="en-US" sz="2800" b="1" dirty="0"/>
              <a:t>2 Chron. 36:14-23 Ezra 1</a:t>
            </a:r>
          </a:p>
          <a:p>
            <a:endParaRPr lang="en-US" sz="2800" b="1" dirty="0"/>
          </a:p>
          <a:p>
            <a:endParaRPr lang="en-US" sz="2800" b="1" dirty="0"/>
          </a:p>
          <a:p>
            <a:endParaRPr lang="en-US" sz="2800" b="1" dirty="0"/>
          </a:p>
          <a:p>
            <a:endParaRPr lang="en-US" sz="1600" b="1" dirty="0"/>
          </a:p>
          <a:p>
            <a:r>
              <a:rPr lang="en-US" sz="2800" b="1" dirty="0"/>
              <a:t>The Book of Nehemiah begins in the 20th year of King Artaxerxes of Persia.</a:t>
            </a:r>
          </a:p>
        </p:txBody>
      </p:sp>
      <p:sp>
        <p:nvSpPr>
          <p:cNvPr id="5" name="Rectangle 4">
            <a:extLst>
              <a:ext uri="{FF2B5EF4-FFF2-40B4-BE49-F238E27FC236}">
                <a16:creationId xmlns:a16="http://schemas.microsoft.com/office/drawing/2014/main" id="{820303DE-D0FB-42B6-8164-8F7FF2FBB287}"/>
              </a:ext>
            </a:extLst>
          </p:cNvPr>
          <p:cNvSpPr/>
          <p:nvPr/>
        </p:nvSpPr>
        <p:spPr>
          <a:xfrm>
            <a:off x="484710" y="3295450"/>
            <a:ext cx="8230312" cy="1840035"/>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2 Chronicles 36:17 God gave them all into the hands of Nebuchadnezzar. 19 They set fire to God’s temple and broke down the wall of Jerusalem; they burned all the palaces and destroyed everything of value there.</a:t>
            </a:r>
          </a:p>
        </p:txBody>
      </p:sp>
      <p:sp>
        <p:nvSpPr>
          <p:cNvPr id="6" name="Sun 5">
            <a:extLst>
              <a:ext uri="{FF2B5EF4-FFF2-40B4-BE49-F238E27FC236}">
                <a16:creationId xmlns:a16="http://schemas.microsoft.com/office/drawing/2014/main" id="{318E0AA7-60B4-44ED-939C-A71192660ED8}"/>
              </a:ext>
            </a:extLst>
          </p:cNvPr>
          <p:cNvSpPr/>
          <p:nvPr/>
        </p:nvSpPr>
        <p:spPr>
          <a:xfrm>
            <a:off x="7456627" y="1615842"/>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FE42F135-07CA-4B65-BA25-3D01F606D820}"/>
              </a:ext>
            </a:extLst>
          </p:cNvPr>
          <p:cNvSpPr/>
          <p:nvPr/>
        </p:nvSpPr>
        <p:spPr>
          <a:xfrm>
            <a:off x="7761427" y="1920642"/>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10</a:t>
            </a:r>
          </a:p>
        </p:txBody>
      </p:sp>
      <p:sp>
        <p:nvSpPr>
          <p:cNvPr id="4" name="Slide Number Placeholder 3">
            <a:extLst>
              <a:ext uri="{FF2B5EF4-FFF2-40B4-BE49-F238E27FC236}">
                <a16:creationId xmlns:a16="http://schemas.microsoft.com/office/drawing/2014/main" id="{BDE8B38A-5AC7-481B-B875-C5D986B359F3}"/>
              </a:ext>
            </a:extLst>
          </p:cNvPr>
          <p:cNvSpPr>
            <a:spLocks noGrp="1"/>
          </p:cNvSpPr>
          <p:nvPr>
            <p:ph type="sldNum" sz="quarter" idx="12"/>
          </p:nvPr>
        </p:nvSpPr>
        <p:spPr/>
        <p:txBody>
          <a:bodyPr/>
          <a:lstStyle/>
          <a:p>
            <a:fld id="{F9FC0DFB-2F5A-B040-99F3-7606BEB8FB84}" type="slidenum">
              <a:rPr lang="en-US" smtClean="0"/>
              <a:t>3</a:t>
            </a:fld>
            <a:endParaRPr lang="en-US"/>
          </a:p>
        </p:txBody>
      </p:sp>
    </p:spTree>
    <p:extLst>
      <p:ext uri="{BB962C8B-B14F-4D97-AF65-F5344CB8AC3E}">
        <p14:creationId xmlns:p14="http://schemas.microsoft.com/office/powerpoint/2010/main" val="3978688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Ignore Outside Ridicule.</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Don’t listen to outside voices…</a:t>
            </a:r>
          </a:p>
          <a:p>
            <a:endParaRPr lang="en-US" sz="2800" b="1" dirty="0"/>
          </a:p>
          <a:p>
            <a:endParaRPr lang="en-US" sz="2800" b="1" dirty="0"/>
          </a:p>
          <a:p>
            <a:r>
              <a:rPr lang="en-US" sz="2800" b="1" dirty="0"/>
              <a:t>Even the familiar ones.</a:t>
            </a:r>
          </a:p>
          <a:p>
            <a:endParaRPr lang="en-US" sz="2800" b="1" dirty="0"/>
          </a:p>
          <a:p>
            <a:endParaRPr lang="en-US" sz="2800" b="1" dirty="0"/>
          </a:p>
          <a:p>
            <a:endParaRPr lang="en-US" sz="2800" b="1" dirty="0"/>
          </a:p>
          <a:p>
            <a:r>
              <a:rPr lang="en-US" sz="2800" b="1" dirty="0"/>
              <a:t>Or…Use the words as motivation!</a:t>
            </a:r>
          </a:p>
          <a:p>
            <a:endParaRPr lang="en-US" sz="2800" b="1" dirty="0"/>
          </a:p>
          <a:p>
            <a:endParaRPr lang="en-US" sz="2800" b="1" dirty="0"/>
          </a:p>
        </p:txBody>
      </p:sp>
      <p:sp>
        <p:nvSpPr>
          <p:cNvPr id="6" name="Rectangle 5">
            <a:extLst>
              <a:ext uri="{FF2B5EF4-FFF2-40B4-BE49-F238E27FC236}">
                <a16:creationId xmlns:a16="http://schemas.microsoft.com/office/drawing/2014/main" id="{4DAA346E-18D8-4005-8166-3818BF70E314}"/>
              </a:ext>
            </a:extLst>
          </p:cNvPr>
          <p:cNvSpPr/>
          <p:nvPr/>
        </p:nvSpPr>
        <p:spPr>
          <a:xfrm>
            <a:off x="484710" y="2387600"/>
            <a:ext cx="8230312" cy="830613"/>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400" dirty="0">
                <a:solidFill>
                  <a:prstClr val="black"/>
                </a:solidFill>
                <a:latin typeface="Times New Roman" panose="02020603050405020304" pitchFamily="18" charset="0"/>
                <a:cs typeface="Times New Roman" panose="02020603050405020304" pitchFamily="18" charset="0"/>
              </a:rPr>
              <a:t>1 Thessalonians 5:21 Test all things; hold fast what is good. </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a:extLst>
              <a:ext uri="{FF2B5EF4-FFF2-40B4-BE49-F238E27FC236}">
                <a16:creationId xmlns:a16="http://schemas.microsoft.com/office/drawing/2014/main" id="{0CB094DB-97AD-4816-BE59-FDDE648391EE}"/>
              </a:ext>
            </a:extLst>
          </p:cNvPr>
          <p:cNvSpPr/>
          <p:nvPr/>
        </p:nvSpPr>
        <p:spPr>
          <a:xfrm>
            <a:off x="456844" y="4025788"/>
            <a:ext cx="8230312" cy="1413109"/>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400" dirty="0">
                <a:solidFill>
                  <a:prstClr val="black"/>
                </a:solidFill>
                <a:latin typeface="Times New Roman" panose="02020603050405020304" pitchFamily="18" charset="0"/>
                <a:cs typeface="Times New Roman" panose="02020603050405020304" pitchFamily="18" charset="0"/>
              </a:rPr>
              <a:t>Nehemiah 4:4 Then I prayed, “Hear us, our God, for we are being mocked. May their scoffing fall back on their own heads, and may they themselves become captives in a foreign land! </a:t>
            </a: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Slide Number Placeholder 3">
            <a:extLst>
              <a:ext uri="{FF2B5EF4-FFF2-40B4-BE49-F238E27FC236}">
                <a16:creationId xmlns:a16="http://schemas.microsoft.com/office/drawing/2014/main" id="{F5B5B7A5-1FB6-42C2-8819-77E5509A8AEB}"/>
              </a:ext>
            </a:extLst>
          </p:cNvPr>
          <p:cNvSpPr>
            <a:spLocks noGrp="1"/>
          </p:cNvSpPr>
          <p:nvPr>
            <p:ph type="sldNum" sz="quarter" idx="12"/>
          </p:nvPr>
        </p:nvSpPr>
        <p:spPr/>
        <p:txBody>
          <a:bodyPr/>
          <a:lstStyle/>
          <a:p>
            <a:fld id="{F9FC0DFB-2F5A-B040-99F3-7606BEB8FB84}" type="slidenum">
              <a:rPr lang="en-US" smtClean="0"/>
              <a:t>30</a:t>
            </a:fld>
            <a:endParaRPr lang="en-US"/>
          </a:p>
        </p:txBody>
      </p:sp>
      <p:sp>
        <p:nvSpPr>
          <p:cNvPr id="7" name="Sun 6">
            <a:extLst>
              <a:ext uri="{FF2B5EF4-FFF2-40B4-BE49-F238E27FC236}">
                <a16:creationId xmlns:a16="http://schemas.microsoft.com/office/drawing/2014/main" id="{B40FADA2-2518-4714-9C86-4ABBD10707AB}"/>
              </a:ext>
            </a:extLst>
          </p:cNvPr>
          <p:cNvSpPr/>
          <p:nvPr/>
        </p:nvSpPr>
        <p:spPr>
          <a:xfrm>
            <a:off x="6582621" y="84759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Rectangle 7">
            <a:extLst>
              <a:ext uri="{FF2B5EF4-FFF2-40B4-BE49-F238E27FC236}">
                <a16:creationId xmlns:a16="http://schemas.microsoft.com/office/drawing/2014/main" id="{239032EA-0078-4637-9923-38806EA11F69}"/>
              </a:ext>
            </a:extLst>
          </p:cNvPr>
          <p:cNvSpPr/>
          <p:nvPr/>
        </p:nvSpPr>
        <p:spPr>
          <a:xfrm>
            <a:off x="6887421" y="115239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6</a:t>
            </a:r>
          </a:p>
        </p:txBody>
      </p:sp>
    </p:spTree>
    <p:extLst>
      <p:ext uri="{BB962C8B-B14F-4D97-AF65-F5344CB8AC3E}">
        <p14:creationId xmlns:p14="http://schemas.microsoft.com/office/powerpoint/2010/main" val="377442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7"/>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 Will Help His Workers Finish The Work (Nehemiah 6:15-19)</a:t>
            </a:r>
          </a:p>
        </p:txBody>
      </p:sp>
      <p:sp>
        <p:nvSpPr>
          <p:cNvPr id="6" name="Content Placeholder 5">
            <a:extLst>
              <a:ext uri="{FF2B5EF4-FFF2-40B4-BE49-F238E27FC236}">
                <a16:creationId xmlns:a16="http://schemas.microsoft.com/office/drawing/2014/main" id="{F5FD46C7-2A0D-4025-B32B-4E7BB33EF06F}"/>
              </a:ext>
            </a:extLst>
          </p:cNvPr>
          <p:cNvSpPr>
            <a:spLocks noGrp="1"/>
          </p:cNvSpPr>
          <p:nvPr>
            <p:ph idx="1"/>
          </p:nvPr>
        </p:nvSpPr>
        <p:spPr/>
        <p:txBody>
          <a:bodyPr/>
          <a:lstStyle/>
          <a:p>
            <a:endParaRPr lang="en-US"/>
          </a:p>
        </p:txBody>
      </p:sp>
      <p:sp>
        <p:nvSpPr>
          <p:cNvPr id="3" name="Slide Number Placeholder 2">
            <a:extLst>
              <a:ext uri="{FF2B5EF4-FFF2-40B4-BE49-F238E27FC236}">
                <a16:creationId xmlns:a16="http://schemas.microsoft.com/office/drawing/2014/main" id="{7E377271-7536-4C7E-9F4E-33A9C809D633}"/>
              </a:ext>
            </a:extLst>
          </p:cNvPr>
          <p:cNvSpPr>
            <a:spLocks noGrp="1"/>
          </p:cNvSpPr>
          <p:nvPr>
            <p:ph type="sldNum" sz="quarter" idx="12"/>
          </p:nvPr>
        </p:nvSpPr>
        <p:spPr/>
        <p:txBody>
          <a:bodyPr/>
          <a:lstStyle/>
          <a:p>
            <a:fld id="{F9FC0DFB-2F5A-B040-99F3-7606BEB8FB84}" type="slidenum">
              <a:rPr lang="en-US" smtClean="0"/>
              <a:t>31</a:t>
            </a:fld>
            <a:endParaRPr lang="en-US"/>
          </a:p>
        </p:txBody>
      </p:sp>
    </p:spTree>
    <p:extLst>
      <p:ext uri="{BB962C8B-B14F-4D97-AF65-F5344CB8AC3E}">
        <p14:creationId xmlns:p14="http://schemas.microsoft.com/office/powerpoint/2010/main" val="19972986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6:15, 16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15 So the wall was finished on the twenty-fifth day of Elul, in fifty-two days. 16 And it happened, when all our enemies heard of it, and all the nations around us saw these things, that they were very disheartened in their own eyes; for they perceived that this work was done by our God.</a:t>
            </a:r>
          </a:p>
        </p:txBody>
      </p:sp>
      <p:sp>
        <p:nvSpPr>
          <p:cNvPr id="5" name="Slide Number Placeholder 4">
            <a:extLst>
              <a:ext uri="{FF2B5EF4-FFF2-40B4-BE49-F238E27FC236}">
                <a16:creationId xmlns:a16="http://schemas.microsoft.com/office/drawing/2014/main" id="{7F55C611-6094-4F20-AE06-19D71DE9B492}"/>
              </a:ext>
            </a:extLst>
          </p:cNvPr>
          <p:cNvSpPr>
            <a:spLocks noGrp="1"/>
          </p:cNvSpPr>
          <p:nvPr>
            <p:ph type="sldNum" sz="quarter" idx="12"/>
          </p:nvPr>
        </p:nvSpPr>
        <p:spPr/>
        <p:txBody>
          <a:bodyPr/>
          <a:lstStyle/>
          <a:p>
            <a:fld id="{F9FC0DFB-2F5A-B040-99F3-7606BEB8FB84}" type="slidenum">
              <a:rPr lang="en-US" smtClean="0"/>
              <a:t>32</a:t>
            </a:fld>
            <a:endParaRPr lang="en-US"/>
          </a:p>
        </p:txBody>
      </p:sp>
    </p:spTree>
    <p:extLst>
      <p:ext uri="{BB962C8B-B14F-4D97-AF65-F5344CB8AC3E}">
        <p14:creationId xmlns:p14="http://schemas.microsoft.com/office/powerpoint/2010/main" val="37092864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 Will Help His Workers Finish The Work (Nehemiah 6:15-19)</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Nehemiah and his fellow workers finished building the wall in an amazing fifty-two days (6:15)!</a:t>
            </a:r>
          </a:p>
          <a:p>
            <a:r>
              <a:rPr lang="en-US" sz="2800" b="1" dirty="0"/>
              <a:t>Not only was it an incredible achievement, but it also brought glory and recognition to God!</a:t>
            </a:r>
          </a:p>
        </p:txBody>
      </p:sp>
      <p:sp>
        <p:nvSpPr>
          <p:cNvPr id="4" name="Slide Number Placeholder 3">
            <a:extLst>
              <a:ext uri="{FF2B5EF4-FFF2-40B4-BE49-F238E27FC236}">
                <a16:creationId xmlns:a16="http://schemas.microsoft.com/office/drawing/2014/main" id="{C7369517-E1CA-4DAA-A46E-9F1AF15F08AD}"/>
              </a:ext>
            </a:extLst>
          </p:cNvPr>
          <p:cNvSpPr>
            <a:spLocks noGrp="1"/>
          </p:cNvSpPr>
          <p:nvPr>
            <p:ph type="sldNum" sz="quarter" idx="12"/>
          </p:nvPr>
        </p:nvSpPr>
        <p:spPr/>
        <p:txBody>
          <a:bodyPr/>
          <a:lstStyle/>
          <a:p>
            <a:fld id="{F9FC0DFB-2F5A-B040-99F3-7606BEB8FB84}" type="slidenum">
              <a:rPr lang="en-US" smtClean="0"/>
              <a:t>33</a:t>
            </a:fld>
            <a:endParaRPr lang="en-US"/>
          </a:p>
        </p:txBody>
      </p:sp>
    </p:spTree>
    <p:extLst>
      <p:ext uri="{BB962C8B-B14F-4D97-AF65-F5344CB8AC3E}">
        <p14:creationId xmlns:p14="http://schemas.microsoft.com/office/powerpoint/2010/main" val="1038022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God Will Help O’Neal Finish The Work </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We too have the ability to work and bring glory to God!</a:t>
            </a:r>
          </a:p>
          <a:p>
            <a:endParaRPr lang="en-US" sz="1800" b="1" dirty="0"/>
          </a:p>
          <a:p>
            <a:r>
              <a:rPr lang="en-US" sz="3600" b="1" dirty="0"/>
              <a:t>God is working in you!</a:t>
            </a:r>
          </a:p>
          <a:p>
            <a:endParaRPr lang="en-US" sz="2800" b="1" dirty="0"/>
          </a:p>
          <a:p>
            <a:endParaRPr lang="en-US" sz="2800" b="1" dirty="0"/>
          </a:p>
        </p:txBody>
      </p:sp>
      <p:sp>
        <p:nvSpPr>
          <p:cNvPr id="6" name="Rectangle 5">
            <a:extLst>
              <a:ext uri="{FF2B5EF4-FFF2-40B4-BE49-F238E27FC236}">
                <a16:creationId xmlns:a16="http://schemas.microsoft.com/office/drawing/2014/main" id="{4DAA346E-18D8-4005-8166-3818BF70E314}"/>
              </a:ext>
            </a:extLst>
          </p:cNvPr>
          <p:cNvSpPr/>
          <p:nvPr/>
        </p:nvSpPr>
        <p:spPr>
          <a:xfrm>
            <a:off x="456844" y="4540179"/>
            <a:ext cx="8230312" cy="1447800"/>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lvl="0"/>
            <a:r>
              <a:rPr lang="en-US" sz="2800" dirty="0">
                <a:solidFill>
                  <a:prstClr val="black"/>
                </a:solidFill>
                <a:latin typeface="Times New Roman" panose="02020603050405020304" pitchFamily="18" charset="0"/>
                <a:cs typeface="Times New Roman" panose="02020603050405020304" pitchFamily="18" charset="0"/>
              </a:rPr>
              <a:t>Philippians 2:13 For </a:t>
            </a:r>
            <a:r>
              <a:rPr lang="en-US" sz="2800" b="1" dirty="0">
                <a:solidFill>
                  <a:prstClr val="black"/>
                </a:solidFill>
                <a:latin typeface="Times New Roman" panose="02020603050405020304" pitchFamily="18" charset="0"/>
                <a:cs typeface="Times New Roman" panose="02020603050405020304" pitchFamily="18" charset="0"/>
              </a:rPr>
              <a:t>God is working in you</a:t>
            </a:r>
            <a:r>
              <a:rPr lang="en-US" sz="2800" dirty="0">
                <a:solidFill>
                  <a:prstClr val="black"/>
                </a:solidFill>
                <a:latin typeface="Times New Roman" panose="02020603050405020304" pitchFamily="18" charset="0"/>
                <a:cs typeface="Times New Roman" panose="02020603050405020304" pitchFamily="18" charset="0"/>
              </a:rPr>
              <a:t>, giving you the desire and the power to do what pleases Him.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5" name="Teardrop 4">
            <a:extLst>
              <a:ext uri="{FF2B5EF4-FFF2-40B4-BE49-F238E27FC236}">
                <a16:creationId xmlns:a16="http://schemas.microsoft.com/office/drawing/2014/main" id="{FE6A2EB6-70D3-4E6B-83E0-9A69A3C0A7A6}"/>
              </a:ext>
            </a:extLst>
          </p:cNvPr>
          <p:cNvSpPr/>
          <p:nvPr/>
        </p:nvSpPr>
        <p:spPr>
          <a:xfrm rot="13474920">
            <a:off x="6782859" y="2467101"/>
            <a:ext cx="1828800" cy="1828800"/>
          </a:xfrm>
          <a:prstGeom prst="teardrop">
            <a:avLst>
              <a:gd name="adj" fmla="val 104987"/>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Sun 6">
            <a:extLst>
              <a:ext uri="{FF2B5EF4-FFF2-40B4-BE49-F238E27FC236}">
                <a16:creationId xmlns:a16="http://schemas.microsoft.com/office/drawing/2014/main" id="{0005C20C-A484-4C43-92E2-088D674AB24F}"/>
              </a:ext>
            </a:extLst>
          </p:cNvPr>
          <p:cNvSpPr/>
          <p:nvPr/>
        </p:nvSpPr>
        <p:spPr>
          <a:xfrm>
            <a:off x="6990803" y="2627121"/>
            <a:ext cx="1508760" cy="150876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TextBox 7">
            <a:extLst>
              <a:ext uri="{FF2B5EF4-FFF2-40B4-BE49-F238E27FC236}">
                <a16:creationId xmlns:a16="http://schemas.microsoft.com/office/drawing/2014/main" id="{C0624D3E-B576-4690-A9B0-771F588BCDE3}"/>
              </a:ext>
            </a:extLst>
          </p:cNvPr>
          <p:cNvSpPr txBox="1"/>
          <p:nvPr/>
        </p:nvSpPr>
        <p:spPr>
          <a:xfrm>
            <a:off x="6975563" y="2916681"/>
            <a:ext cx="1600200"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rPr>
              <a:t>Puzzle Answer</a:t>
            </a:r>
          </a:p>
        </p:txBody>
      </p:sp>
      <p:sp>
        <p:nvSpPr>
          <p:cNvPr id="9" name="Slide Number Placeholder 8">
            <a:extLst>
              <a:ext uri="{FF2B5EF4-FFF2-40B4-BE49-F238E27FC236}">
                <a16:creationId xmlns:a16="http://schemas.microsoft.com/office/drawing/2014/main" id="{D48411DE-4C65-48E0-B0FA-639D7D3ED392}"/>
              </a:ext>
            </a:extLst>
          </p:cNvPr>
          <p:cNvSpPr>
            <a:spLocks noGrp="1"/>
          </p:cNvSpPr>
          <p:nvPr>
            <p:ph type="sldNum" sz="quarter" idx="12"/>
          </p:nvPr>
        </p:nvSpPr>
        <p:spPr/>
        <p:txBody>
          <a:bodyPr/>
          <a:lstStyle/>
          <a:p>
            <a:fld id="{F9FC0DFB-2F5A-B040-99F3-7606BEB8FB84}" type="slidenum">
              <a:rPr lang="en-US" smtClean="0"/>
              <a:t>34</a:t>
            </a:fld>
            <a:endParaRPr lang="en-US"/>
          </a:p>
        </p:txBody>
      </p:sp>
    </p:spTree>
    <p:extLst>
      <p:ext uri="{BB962C8B-B14F-4D97-AF65-F5344CB8AC3E}">
        <p14:creationId xmlns:p14="http://schemas.microsoft.com/office/powerpoint/2010/main" val="790009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2EB8-DC35-4067-AB6B-57F5966AA0F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3096024-DBFA-4F12-BD6A-A2DE488F38E0}"/>
              </a:ext>
            </a:extLst>
          </p:cNvPr>
          <p:cNvSpPr>
            <a:spLocks noGrp="1"/>
          </p:cNvSpPr>
          <p:nvPr>
            <p:ph idx="1"/>
          </p:nvPr>
        </p:nvSpPr>
        <p:spPr/>
        <p:txBody>
          <a:bodyPr/>
          <a:lstStyle/>
          <a:p>
            <a:endParaRPr lang="en-US"/>
          </a:p>
        </p:txBody>
      </p:sp>
      <p:sp>
        <p:nvSpPr>
          <p:cNvPr id="4" name="Rectangle 3">
            <a:extLst>
              <a:ext uri="{FF2B5EF4-FFF2-40B4-BE49-F238E27FC236}">
                <a16:creationId xmlns:a16="http://schemas.microsoft.com/office/drawing/2014/main" id="{5B82F718-7CDE-4FE1-8CF9-C411490271F7}"/>
              </a:ext>
            </a:extLst>
          </p:cNvPr>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5797136"/>
      </p:ext>
    </p:extLst>
  </p:cSld>
  <p:clrMapOvr>
    <a:masterClrMapping/>
  </p:clrMapOvr>
  <mc:AlternateContent xmlns:mc="http://schemas.openxmlformats.org/markup-compatibility/2006" xmlns:p14="http://schemas.microsoft.com/office/powerpoint/2010/main">
    <mc:Choice Requires="p14">
      <p:transition spd="slow" p14:dur="3000">
        <p:zoom dir="in"/>
      </p:transition>
    </mc:Choice>
    <mc:Fallback xmlns="">
      <p:transition spd="slow">
        <p:zoom dir="in"/>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1:1-4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549401"/>
            <a:ext cx="8174580" cy="4699006"/>
          </a:xfrm>
        </p:spPr>
        <p:txBody>
          <a:bodyPr>
            <a:normAutofit fontScale="92500"/>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1 The words of Nehemiah son of </a:t>
            </a:r>
            <a:r>
              <a:rPr lang="en-US" sz="2800" dirty="0" err="1">
                <a:solidFill>
                  <a:schemeClr val="bg1"/>
                </a:solidFill>
                <a:latin typeface="Times New Roman" panose="02020603050405020304" pitchFamily="18" charset="0"/>
                <a:cs typeface="Times New Roman" panose="02020603050405020304" pitchFamily="18" charset="0"/>
              </a:rPr>
              <a:t>Hakaliah</a:t>
            </a:r>
            <a:r>
              <a:rPr lang="en-US" sz="2800" dirty="0">
                <a:solidFill>
                  <a:schemeClr val="bg1"/>
                </a:solidFill>
                <a:latin typeface="Times New Roman" panose="02020603050405020304" pitchFamily="18" charset="0"/>
                <a:cs typeface="Times New Roman" panose="02020603050405020304" pitchFamily="18" charset="0"/>
              </a:rPr>
              <a:t>: In the month of Kislev in the twentieth year, while I was in the citadel of Susa, 2 </a:t>
            </a:r>
            <a:r>
              <a:rPr lang="en-US" sz="2800" dirty="0" err="1">
                <a:solidFill>
                  <a:schemeClr val="bg1"/>
                </a:solidFill>
                <a:latin typeface="Times New Roman" panose="02020603050405020304" pitchFamily="18" charset="0"/>
                <a:cs typeface="Times New Roman" panose="02020603050405020304" pitchFamily="18" charset="0"/>
              </a:rPr>
              <a:t>Hanani</a:t>
            </a:r>
            <a:r>
              <a:rPr lang="en-US" sz="2800" dirty="0">
                <a:solidFill>
                  <a:schemeClr val="bg1"/>
                </a:solidFill>
                <a:latin typeface="Times New Roman" panose="02020603050405020304" pitchFamily="18" charset="0"/>
                <a:cs typeface="Times New Roman" panose="02020603050405020304" pitchFamily="18" charset="0"/>
              </a:rPr>
              <a:t>, one of my brothers, came from Judah with some other men, and I questioned them about the Jewish remnant that had survived the exile, and also about Jerusalem. 3 They said to me, “Those who survived the exile and are back in the province are in great trouble and disgrace. The wall of Jerusalem is broken down, and its gates have been burned with fire.”4 When I heard these things, I sat down and wept. For some days I mourned and fasted and prayed before the God of heaven. </a:t>
            </a:r>
          </a:p>
        </p:txBody>
      </p:sp>
      <p:sp>
        <p:nvSpPr>
          <p:cNvPr id="5" name="Sun 4">
            <a:extLst>
              <a:ext uri="{FF2B5EF4-FFF2-40B4-BE49-F238E27FC236}">
                <a16:creationId xmlns:a16="http://schemas.microsoft.com/office/drawing/2014/main" id="{51FA1CC5-6D6D-41EB-BBF5-91B504F947D0}"/>
              </a:ext>
            </a:extLst>
          </p:cNvPr>
          <p:cNvSpPr/>
          <p:nvPr/>
        </p:nvSpPr>
        <p:spPr>
          <a:xfrm>
            <a:off x="179910" y="17780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6" name="Rectangle 5">
            <a:extLst>
              <a:ext uri="{FF2B5EF4-FFF2-40B4-BE49-F238E27FC236}">
                <a16:creationId xmlns:a16="http://schemas.microsoft.com/office/drawing/2014/main" id="{0107247C-F2BC-472D-B2BE-451D5EB6786A}"/>
              </a:ext>
            </a:extLst>
          </p:cNvPr>
          <p:cNvSpPr/>
          <p:nvPr/>
        </p:nvSpPr>
        <p:spPr>
          <a:xfrm>
            <a:off x="484710" y="48260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11</a:t>
            </a:r>
          </a:p>
        </p:txBody>
      </p:sp>
      <p:sp>
        <p:nvSpPr>
          <p:cNvPr id="7" name="Slide Number Placeholder 6">
            <a:extLst>
              <a:ext uri="{FF2B5EF4-FFF2-40B4-BE49-F238E27FC236}">
                <a16:creationId xmlns:a16="http://schemas.microsoft.com/office/drawing/2014/main" id="{D166F69B-A9D5-4A7D-B8FC-EF31287A3E35}"/>
              </a:ext>
            </a:extLst>
          </p:cNvPr>
          <p:cNvSpPr>
            <a:spLocks noGrp="1"/>
          </p:cNvSpPr>
          <p:nvPr>
            <p:ph type="sldNum" sz="quarter" idx="12"/>
          </p:nvPr>
        </p:nvSpPr>
        <p:spPr/>
        <p:txBody>
          <a:bodyPr/>
          <a:lstStyle/>
          <a:p>
            <a:fld id="{F9FC0DFB-2F5A-B040-99F3-7606BEB8FB84}" type="slidenum">
              <a:rPr lang="en-US" smtClean="0"/>
              <a:t>4</a:t>
            </a:fld>
            <a:endParaRPr lang="en-US"/>
          </a:p>
        </p:txBody>
      </p:sp>
    </p:spTree>
    <p:extLst>
      <p:ext uri="{BB962C8B-B14F-4D97-AF65-F5344CB8AC3E}">
        <p14:creationId xmlns:p14="http://schemas.microsoft.com/office/powerpoint/2010/main" val="28709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Care When They See Work that Needs Doing</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Nehemiah’s reaction to the news about the condition of Jerusalem (1:1-4)</a:t>
            </a:r>
          </a:p>
          <a:p>
            <a:r>
              <a:rPr lang="en-US" sz="2800" b="1" dirty="0"/>
              <a:t>He wept. He mourned. He fasted. He prayed.</a:t>
            </a:r>
          </a:p>
        </p:txBody>
      </p:sp>
      <p:sp>
        <p:nvSpPr>
          <p:cNvPr id="4" name="Slide Number Placeholder 3">
            <a:extLst>
              <a:ext uri="{FF2B5EF4-FFF2-40B4-BE49-F238E27FC236}">
                <a16:creationId xmlns:a16="http://schemas.microsoft.com/office/drawing/2014/main" id="{DE0A37EF-E55C-43D4-B96F-2064161CD3A7}"/>
              </a:ext>
            </a:extLst>
          </p:cNvPr>
          <p:cNvSpPr>
            <a:spLocks noGrp="1"/>
          </p:cNvSpPr>
          <p:nvPr>
            <p:ph type="sldNum" sz="quarter" idx="12"/>
          </p:nvPr>
        </p:nvSpPr>
        <p:spPr/>
        <p:txBody>
          <a:bodyPr/>
          <a:lstStyle/>
          <a:p>
            <a:fld id="{F9FC0DFB-2F5A-B040-99F3-7606BEB8FB84}" type="slidenum">
              <a:rPr lang="en-US" smtClean="0"/>
              <a:t>5</a:t>
            </a:fld>
            <a:endParaRPr lang="en-US"/>
          </a:p>
        </p:txBody>
      </p:sp>
    </p:spTree>
    <p:extLst>
      <p:ext uri="{BB962C8B-B14F-4D97-AF65-F5344CB8AC3E}">
        <p14:creationId xmlns:p14="http://schemas.microsoft.com/office/powerpoint/2010/main" val="101217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09" y="452718"/>
            <a:ext cx="7352739" cy="923695"/>
          </a:xfrm>
        </p:spPr>
        <p:txBody>
          <a:bodyPr/>
          <a:lstStyle/>
          <a:p>
            <a:r>
              <a:rPr lang="en-US" sz="3200" b="1" dirty="0">
                <a:ln w="10160">
                  <a:solidFill>
                    <a:srgbClr val="EF53A5"/>
                  </a:solidFill>
                  <a:prstDash val="solid"/>
                </a:ln>
                <a:solidFill>
                  <a:schemeClr val="tx1"/>
                </a:solidFill>
                <a:effectLst>
                  <a:outerShdw blurRad="38100" dist="22860" dir="5400000" algn="tl" rotWithShape="0">
                    <a:srgbClr val="000000">
                      <a:alpha val="30000"/>
                    </a:srgbClr>
                  </a:outerShdw>
                </a:effectLst>
              </a:rPr>
              <a:t>O'Neal Members Should Care When We See Work That Needs Doing</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Our condition is not comparable to Jerusalem, but there is still work to do. </a:t>
            </a:r>
          </a:p>
          <a:p>
            <a:r>
              <a:rPr lang="en-US" sz="2800" b="1" dirty="0"/>
              <a:t>Love for the Lord moves us to work.</a:t>
            </a:r>
          </a:p>
          <a:p>
            <a:endParaRPr lang="en-US" sz="3600" b="1" dirty="0"/>
          </a:p>
          <a:p>
            <a:endParaRPr lang="en-US" sz="2800" b="1" dirty="0"/>
          </a:p>
          <a:p>
            <a:endParaRPr lang="en-US" sz="2800" b="1" dirty="0"/>
          </a:p>
          <a:p>
            <a:r>
              <a:rPr lang="en-US" sz="2800" b="1" dirty="0"/>
              <a:t>The same faith, love and hope move us today.</a:t>
            </a:r>
          </a:p>
        </p:txBody>
      </p:sp>
      <p:sp>
        <p:nvSpPr>
          <p:cNvPr id="5" name="Rectangle 4">
            <a:extLst>
              <a:ext uri="{FF2B5EF4-FFF2-40B4-BE49-F238E27FC236}">
                <a16:creationId xmlns:a16="http://schemas.microsoft.com/office/drawing/2014/main" id="{820303DE-D0FB-42B6-8164-8F7FF2FBB287}"/>
              </a:ext>
            </a:extLst>
          </p:cNvPr>
          <p:cNvSpPr/>
          <p:nvPr/>
        </p:nvSpPr>
        <p:spPr>
          <a:xfrm>
            <a:off x="484710" y="3352800"/>
            <a:ext cx="8230312" cy="1508942"/>
          </a:xfrm>
          <a:prstGeom prst="rect">
            <a:avLst/>
          </a:prstGeom>
          <a:solidFill>
            <a:schemeClr val="tx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36538"/>
            <a:r>
              <a:rPr lang="en-US" sz="2400" dirty="0">
                <a:solidFill>
                  <a:schemeClr val="bg1"/>
                </a:solidFill>
                <a:latin typeface="Times New Roman" panose="02020603050405020304" pitchFamily="18" charset="0"/>
                <a:cs typeface="Times New Roman" panose="02020603050405020304" pitchFamily="18" charset="0"/>
              </a:rPr>
              <a:t>1 Thessalonians 1:3 We remember before our God and Father your work produced by faith, your labor prompted by love, and your endurance inspired by hope in our Lord Jesus Christ.</a:t>
            </a:r>
          </a:p>
        </p:txBody>
      </p:sp>
      <p:sp>
        <p:nvSpPr>
          <p:cNvPr id="6" name="Sun 5">
            <a:extLst>
              <a:ext uri="{FF2B5EF4-FFF2-40B4-BE49-F238E27FC236}">
                <a16:creationId xmlns:a16="http://schemas.microsoft.com/office/drawing/2014/main" id="{CCE3DDE9-3236-4D46-A270-1D207782B75E}"/>
              </a:ext>
            </a:extLst>
          </p:cNvPr>
          <p:cNvSpPr/>
          <p:nvPr/>
        </p:nvSpPr>
        <p:spPr>
          <a:xfrm>
            <a:off x="7532648" y="87911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ectangle 6">
            <a:extLst>
              <a:ext uri="{FF2B5EF4-FFF2-40B4-BE49-F238E27FC236}">
                <a16:creationId xmlns:a16="http://schemas.microsoft.com/office/drawing/2014/main" id="{4083B88F-AF14-499A-8665-9EB599052111}"/>
              </a:ext>
            </a:extLst>
          </p:cNvPr>
          <p:cNvSpPr/>
          <p:nvPr/>
        </p:nvSpPr>
        <p:spPr>
          <a:xfrm>
            <a:off x="7837448" y="118391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22</a:t>
            </a:r>
          </a:p>
        </p:txBody>
      </p:sp>
    </p:spTree>
    <p:extLst>
      <p:ext uri="{BB962C8B-B14F-4D97-AF65-F5344CB8AC3E}">
        <p14:creationId xmlns:p14="http://schemas.microsoft.com/office/powerpoint/2010/main" val="371795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Pray for Help               In Doing God’s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endParaRPr lang="en-US" sz="2400" b="1" dirty="0"/>
          </a:p>
        </p:txBody>
      </p:sp>
      <p:sp>
        <p:nvSpPr>
          <p:cNvPr id="4" name="Slide Number Placeholder 3">
            <a:extLst>
              <a:ext uri="{FF2B5EF4-FFF2-40B4-BE49-F238E27FC236}">
                <a16:creationId xmlns:a16="http://schemas.microsoft.com/office/drawing/2014/main" id="{36A684B8-8910-4AB0-899D-1ACDAA2B3F5F}"/>
              </a:ext>
            </a:extLst>
          </p:cNvPr>
          <p:cNvSpPr>
            <a:spLocks noGrp="1"/>
          </p:cNvSpPr>
          <p:nvPr>
            <p:ph type="sldNum" sz="quarter" idx="12"/>
          </p:nvPr>
        </p:nvSpPr>
        <p:spPr/>
        <p:txBody>
          <a:bodyPr/>
          <a:lstStyle/>
          <a:p>
            <a:fld id="{F9FC0DFB-2F5A-B040-99F3-7606BEB8FB84}" type="slidenum">
              <a:rPr lang="en-US" smtClean="0"/>
              <a:t>7</a:t>
            </a:fld>
            <a:endParaRPr lang="en-US"/>
          </a:p>
        </p:txBody>
      </p:sp>
    </p:spTree>
    <p:extLst>
      <p:ext uri="{BB962C8B-B14F-4D97-AF65-F5344CB8AC3E}">
        <p14:creationId xmlns:p14="http://schemas.microsoft.com/office/powerpoint/2010/main" val="1452107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175F920-7655-4859-BEB2-0F80765E3161}"/>
              </a:ext>
            </a:extLst>
          </p:cNvPr>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12D0E9-399E-4A33-9DD9-AA851AF4163C}"/>
              </a:ext>
            </a:extLst>
          </p:cNvPr>
          <p:cNvSpPr>
            <a:spLocks noGrp="1"/>
          </p:cNvSpPr>
          <p:nvPr>
            <p:ph type="title"/>
          </p:nvPr>
        </p:nvSpPr>
        <p:spPr>
          <a:xfrm>
            <a:off x="484710" y="452718"/>
            <a:ext cx="8174580" cy="990613"/>
          </a:xfrm>
        </p:spPr>
        <p:txBody>
          <a:bodyPr/>
          <a:lstStyle/>
          <a:p>
            <a:pPr algn="ctr"/>
            <a:r>
              <a:rPr lang="en-US" sz="4400" dirty="0">
                <a:solidFill>
                  <a:schemeClr val="bg1"/>
                </a:solidFill>
                <a:latin typeface="Times New Roman" panose="02020603050405020304" pitchFamily="18" charset="0"/>
                <a:cs typeface="Times New Roman" panose="02020603050405020304" pitchFamily="18" charset="0"/>
              </a:rPr>
              <a:t>Nehemiah 1:8-10 (NIV)</a:t>
            </a:r>
          </a:p>
        </p:txBody>
      </p:sp>
      <p:sp>
        <p:nvSpPr>
          <p:cNvPr id="3" name="Content Placeholder 2">
            <a:extLst>
              <a:ext uri="{FF2B5EF4-FFF2-40B4-BE49-F238E27FC236}">
                <a16:creationId xmlns:a16="http://schemas.microsoft.com/office/drawing/2014/main" id="{D774CEED-C294-44E6-B148-4BAA8069F937}"/>
              </a:ext>
            </a:extLst>
          </p:cNvPr>
          <p:cNvSpPr>
            <a:spLocks noGrp="1"/>
          </p:cNvSpPr>
          <p:nvPr>
            <p:ph idx="1"/>
          </p:nvPr>
        </p:nvSpPr>
        <p:spPr>
          <a:xfrm>
            <a:off x="484710" y="1443330"/>
            <a:ext cx="8174580" cy="5090473"/>
          </a:xfrm>
        </p:spPr>
        <p:txBody>
          <a:bodyPr>
            <a:normAutofit lnSpcReduction="10000"/>
          </a:bodyPr>
          <a:lstStyle/>
          <a:p>
            <a:pPr marL="0" indent="0">
              <a:buNone/>
            </a:pPr>
            <a:r>
              <a:rPr lang="en-US" sz="2800" dirty="0">
                <a:solidFill>
                  <a:schemeClr val="bg1"/>
                </a:solidFill>
                <a:latin typeface="Times New Roman" panose="02020603050405020304" pitchFamily="18" charset="0"/>
                <a:cs typeface="Times New Roman" panose="02020603050405020304" pitchFamily="18" charset="0"/>
              </a:rPr>
              <a:t>8 “Remember the instruction you gave your servant Moses, saying, ‘If you are unfaithful, I will scatter you among the nations, 9 but if you return to me and obey my commands, then even if your exiled people are at the farthest horizon, I will gather them from there and bring them to the place I have chosen as a dwelling for my Name.’ 10 “They are your servants and your people, whom you redeemed by your great strength and your mighty hand. 11 O Lord, please hear my prayer! Listen to the prayers of those of us who delight in honoring you. Please grant me success today by making the king favorable to me. Put it into his heart to be kind to me.”</a:t>
            </a:r>
          </a:p>
        </p:txBody>
      </p:sp>
      <p:sp>
        <p:nvSpPr>
          <p:cNvPr id="5" name="Sun 4">
            <a:extLst>
              <a:ext uri="{FF2B5EF4-FFF2-40B4-BE49-F238E27FC236}">
                <a16:creationId xmlns:a16="http://schemas.microsoft.com/office/drawing/2014/main" id="{80B0E193-701F-4D5C-BEB2-40F6237C7BEB}"/>
              </a:ext>
            </a:extLst>
          </p:cNvPr>
          <p:cNvSpPr/>
          <p:nvPr/>
        </p:nvSpPr>
        <p:spPr>
          <a:xfrm>
            <a:off x="7530045" y="14791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6" name="Rectangle 5">
            <a:extLst>
              <a:ext uri="{FF2B5EF4-FFF2-40B4-BE49-F238E27FC236}">
                <a16:creationId xmlns:a16="http://schemas.microsoft.com/office/drawing/2014/main" id="{81C246DB-E1C8-417C-A646-36CF13B73E50}"/>
              </a:ext>
            </a:extLst>
          </p:cNvPr>
          <p:cNvSpPr/>
          <p:nvPr/>
        </p:nvSpPr>
        <p:spPr>
          <a:xfrm>
            <a:off x="7834845" y="45271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7</a:t>
            </a:r>
          </a:p>
        </p:txBody>
      </p:sp>
      <p:sp>
        <p:nvSpPr>
          <p:cNvPr id="7" name="Slide Number Placeholder 6">
            <a:extLst>
              <a:ext uri="{FF2B5EF4-FFF2-40B4-BE49-F238E27FC236}">
                <a16:creationId xmlns:a16="http://schemas.microsoft.com/office/drawing/2014/main" id="{84435C83-5383-4572-AC5D-08FEC42E16E0}"/>
              </a:ext>
            </a:extLst>
          </p:cNvPr>
          <p:cNvSpPr>
            <a:spLocks noGrp="1"/>
          </p:cNvSpPr>
          <p:nvPr>
            <p:ph type="sldNum" sz="quarter" idx="12"/>
          </p:nvPr>
        </p:nvSpPr>
        <p:spPr/>
        <p:txBody>
          <a:bodyPr/>
          <a:lstStyle/>
          <a:p>
            <a:fld id="{F9FC0DFB-2F5A-B040-99F3-7606BEB8FB84}" type="slidenum">
              <a:rPr lang="en-US" smtClean="0"/>
              <a:t>8</a:t>
            </a:fld>
            <a:endParaRPr lang="en-US"/>
          </a:p>
        </p:txBody>
      </p:sp>
    </p:spTree>
    <p:extLst>
      <p:ext uri="{BB962C8B-B14F-4D97-AF65-F5344CB8AC3E}">
        <p14:creationId xmlns:p14="http://schemas.microsoft.com/office/powerpoint/2010/main" val="2769366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C705F-5952-EF4C-B73F-9CB609F6A944}"/>
              </a:ext>
            </a:extLst>
          </p:cNvPr>
          <p:cNvSpPr>
            <a:spLocks noGrp="1"/>
          </p:cNvSpPr>
          <p:nvPr>
            <p:ph type="title"/>
          </p:nvPr>
        </p:nvSpPr>
        <p:spPr>
          <a:xfrm>
            <a:off x="484710" y="452718"/>
            <a:ext cx="7055380" cy="923695"/>
          </a:xfrm>
        </p:spPr>
        <p:txBody>
          <a:bodyPr/>
          <a:lstStyle/>
          <a:p>
            <a:r>
              <a:rPr lang="en-US" sz="3200" b="1" dirty="0">
                <a:ln w="10160">
                  <a:solidFill>
                    <a:srgbClr val="ACD433"/>
                  </a:solidFill>
                  <a:prstDash val="solid"/>
                </a:ln>
                <a:solidFill>
                  <a:schemeClr val="tx1"/>
                </a:solidFill>
                <a:effectLst>
                  <a:outerShdw blurRad="38100" dist="22860" dir="5400000" algn="tl" rotWithShape="0">
                    <a:srgbClr val="000000">
                      <a:alpha val="30000"/>
                    </a:srgbClr>
                  </a:outerShdw>
                </a:effectLst>
              </a:rPr>
              <a:t>God’s Workers Pray for Help               In Doing God’s work</a:t>
            </a:r>
          </a:p>
        </p:txBody>
      </p:sp>
      <p:sp>
        <p:nvSpPr>
          <p:cNvPr id="3" name="Content Placeholder 2">
            <a:extLst>
              <a:ext uri="{FF2B5EF4-FFF2-40B4-BE49-F238E27FC236}">
                <a16:creationId xmlns:a16="http://schemas.microsoft.com/office/drawing/2014/main" id="{3FCB148F-EE69-6844-82A9-6B0EA5508980}"/>
              </a:ext>
            </a:extLst>
          </p:cNvPr>
          <p:cNvSpPr>
            <a:spLocks noGrp="1"/>
          </p:cNvSpPr>
          <p:nvPr>
            <p:ph idx="1"/>
          </p:nvPr>
        </p:nvSpPr>
        <p:spPr>
          <a:xfrm>
            <a:off x="827699" y="1684421"/>
            <a:ext cx="7352739" cy="4563985"/>
          </a:xfrm>
        </p:spPr>
        <p:txBody>
          <a:bodyPr>
            <a:noAutofit/>
          </a:bodyPr>
          <a:lstStyle/>
          <a:p>
            <a:r>
              <a:rPr lang="en-US" sz="2800" b="1" dirty="0"/>
              <a:t>Nehemiah acknowledges God’s greatness (1:5)</a:t>
            </a:r>
          </a:p>
          <a:p>
            <a:r>
              <a:rPr lang="en-US" sz="2800" b="1" dirty="0"/>
              <a:t>He confesses sin (1:6-7)</a:t>
            </a:r>
          </a:p>
          <a:p>
            <a:r>
              <a:rPr lang="en-US" sz="2800" b="1" dirty="0"/>
              <a:t>He relies on God’s promise (1:8-10)</a:t>
            </a:r>
          </a:p>
          <a:p>
            <a:r>
              <a:rPr lang="en-US" sz="2800" b="1" dirty="0"/>
              <a:t>He asks for God’s help (1:11)</a:t>
            </a:r>
          </a:p>
          <a:p>
            <a:endParaRPr lang="en-US" sz="2800" b="1" dirty="0"/>
          </a:p>
        </p:txBody>
      </p:sp>
      <p:sp>
        <p:nvSpPr>
          <p:cNvPr id="4" name="Slide Number Placeholder 3">
            <a:extLst>
              <a:ext uri="{FF2B5EF4-FFF2-40B4-BE49-F238E27FC236}">
                <a16:creationId xmlns:a16="http://schemas.microsoft.com/office/drawing/2014/main" id="{6AA9F190-FF99-4465-BB7E-54B4A0422D7C}"/>
              </a:ext>
            </a:extLst>
          </p:cNvPr>
          <p:cNvSpPr>
            <a:spLocks noGrp="1"/>
          </p:cNvSpPr>
          <p:nvPr>
            <p:ph type="sldNum" sz="quarter" idx="12"/>
          </p:nvPr>
        </p:nvSpPr>
        <p:spPr/>
        <p:txBody>
          <a:bodyPr/>
          <a:lstStyle/>
          <a:p>
            <a:fld id="{F9FC0DFB-2F5A-B040-99F3-7606BEB8FB84}" type="slidenum">
              <a:rPr lang="en-US" smtClean="0"/>
              <a:t>9</a:t>
            </a:fld>
            <a:endParaRPr lang="en-US"/>
          </a:p>
        </p:txBody>
      </p:sp>
    </p:spTree>
    <p:extLst>
      <p:ext uri="{BB962C8B-B14F-4D97-AF65-F5344CB8AC3E}">
        <p14:creationId xmlns:p14="http://schemas.microsoft.com/office/powerpoint/2010/main" val="3768841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1_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600</TotalTime>
  <Words>2220</Words>
  <Application>Microsoft Office PowerPoint</Application>
  <PresentationFormat>On-screen Show (4:3)</PresentationFormat>
  <Paragraphs>214</Paragraphs>
  <Slides>35</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35</vt:i4>
      </vt:variant>
    </vt:vector>
  </HeadingPairs>
  <TitlesOfParts>
    <vt:vector size="43" baseType="lpstr">
      <vt:lpstr>Arial</vt:lpstr>
      <vt:lpstr>Broadway</vt:lpstr>
      <vt:lpstr>Calibri</vt:lpstr>
      <vt:lpstr>Century Gothic</vt:lpstr>
      <vt:lpstr>Times New Roman</vt:lpstr>
      <vt:lpstr>Wingdings 3</vt:lpstr>
      <vt:lpstr>Ion</vt:lpstr>
      <vt:lpstr>1_Ion</vt:lpstr>
      <vt:lpstr>O‘Neal church of Christ</vt:lpstr>
      <vt:lpstr>Working As Members</vt:lpstr>
      <vt:lpstr>Establishing the Context</vt:lpstr>
      <vt:lpstr>Nehemiah 1:1-4 (NIV)</vt:lpstr>
      <vt:lpstr>God’s Workers Care When They See Work that Needs Doing</vt:lpstr>
      <vt:lpstr>O'Neal Members Should Care When We See Work That Needs Doing</vt:lpstr>
      <vt:lpstr>God’s Workers Pray for Help               In Doing God’s work</vt:lpstr>
      <vt:lpstr>Nehemiah 1:8-10 (NIV)</vt:lpstr>
      <vt:lpstr>God’s Workers Pray for Help               In Doing God’s work</vt:lpstr>
      <vt:lpstr>O'Neal Members Should Pray for Help In Doing God’s work</vt:lpstr>
      <vt:lpstr>God’s Workers Take Initiative And Seize The Opportunity</vt:lpstr>
      <vt:lpstr>Nehemiah 2:4-6 (NIV)</vt:lpstr>
      <vt:lpstr>God’s Workers Take Initiative And Seize The Opportunity</vt:lpstr>
      <vt:lpstr>O'Neal Members Should Take Initiative And Seize The Opportunity</vt:lpstr>
      <vt:lpstr>God’s Workers Make A Plan, Recruit Workers And Get To Work!</vt:lpstr>
      <vt:lpstr>Nehemiah 2:16-18 (NIV)</vt:lpstr>
      <vt:lpstr>God’s Workers Make A Plan, Recruit Workers And Get To Work!</vt:lpstr>
      <vt:lpstr>O'Neal Members Should Make A Plan And Get To Work!</vt:lpstr>
      <vt:lpstr>O'Neal Members Should Make A Plan And Get To Work!</vt:lpstr>
      <vt:lpstr>Some Think That They Are Exempt From Work 3:5, 27</vt:lpstr>
      <vt:lpstr>Nehemiah 3:5; 27 (NIV)</vt:lpstr>
      <vt:lpstr>Some Think That They Are Exempt From Work 3:5, 27</vt:lpstr>
      <vt:lpstr>Some members can’t find a ministry work.</vt:lpstr>
      <vt:lpstr>Some members can’t find a ministry work.</vt:lpstr>
      <vt:lpstr>Some members can’t find a ministry work.</vt:lpstr>
      <vt:lpstr>Some members can’t find a ministry work.</vt:lpstr>
      <vt:lpstr>God’s Workers Ignore Outside Ridicule (Nehemiah 4:1-6)</vt:lpstr>
      <vt:lpstr>Nehemiah 4:1-3 (NKJV)</vt:lpstr>
      <vt:lpstr>God’s Workers Ignore Outside Ridicule (Nehemiah 4:1-6)</vt:lpstr>
      <vt:lpstr>O'Neal Members Should Ignore Outside Ridicule.</vt:lpstr>
      <vt:lpstr>God Will Help His Workers Finish The Work (Nehemiah 6:15-19)</vt:lpstr>
      <vt:lpstr>Nehemiah 6:15, 16 (NIV)</vt:lpstr>
      <vt:lpstr>God Will Help His Workers Finish The Work (Nehemiah 6:15-19)</vt:lpstr>
      <vt:lpstr>God Will Help O’Neal Finish The Work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O‘Neal church of Christ</dc:title>
  <dc:creator>Auditorium</dc:creator>
  <cp:lastModifiedBy>Auditorium</cp:lastModifiedBy>
  <cp:revision>47</cp:revision>
  <dcterms:created xsi:type="dcterms:W3CDTF">2018-04-28T11:25:23Z</dcterms:created>
  <dcterms:modified xsi:type="dcterms:W3CDTF">2018-04-29T22:09:39Z</dcterms:modified>
</cp:coreProperties>
</file>