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5143500" type="screen16x9"/>
  <p:notesSz cx="6858000" cy="9144000"/>
  <p:embeddedFontLst>
    <p:embeddedFont>
      <p:font typeface="Roboto Slab" panose="020B0604020202020204" charset="0"/>
      <p:regular r:id="rId21"/>
      <p:bold r:id="rId22"/>
    </p:embeddedFont>
    <p:embeddedFont>
      <p:font typeface="Roboto" panose="020B060402020202020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126" y="5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 name="Shape 13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 name="Shape 1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Shape 8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p:nvPr/>
        </p:nvSpPr>
        <p:spPr>
          <a:xfrm>
            <a:off x="1524800" y="672606"/>
            <a:ext cx="1081625" cy="1124950"/>
          </a:xfrm>
          <a:custGeom>
            <a:avLst/>
            <a:gdLst/>
            <a:ahLst/>
            <a:cxnLst/>
            <a:rect l="0" t="0" r="0" b="0"/>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1" name="Shape 11"/>
          <p:cNvSpPr/>
          <p:nvPr/>
        </p:nvSpPr>
        <p:spPr>
          <a:xfrm rot="10800000">
            <a:off x="6537563" y="3342925"/>
            <a:ext cx="1081625" cy="1124950"/>
          </a:xfrm>
          <a:custGeom>
            <a:avLst/>
            <a:gdLst/>
            <a:ahLst/>
            <a:cxnLst/>
            <a:rect l="0" t="0" r="0" b="0"/>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2" name="Shape 12"/>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3" name="Shape 13"/>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4" name="Shape 14"/>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53" name="Shape 53"/>
          <p:cNvSpPr/>
          <p:nvPr/>
        </p:nvSpPr>
        <p:spPr>
          <a:xfrm>
            <a:off x="150" y="5076825"/>
            <a:ext cx="9143700" cy="66600"/>
          </a:xfrm>
          <a:prstGeom prst="rect">
            <a:avLst/>
          </a:prstGeom>
          <a:solidFill>
            <a:schemeClr val="accent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 name="Shape 54"/>
          <p:cNvSpPr txBox="1">
            <a:spLocks noGrp="1"/>
          </p:cNvSpPr>
          <p:nvPr>
            <p:ph type="title"/>
          </p:nvPr>
        </p:nvSpPr>
        <p:spPr>
          <a:xfrm>
            <a:off x="387900" y="1152450"/>
            <a:ext cx="8368200" cy="1538400"/>
          </a:xfrm>
          <a:prstGeom prst="rect">
            <a:avLst/>
          </a:prstGeom>
        </p:spPr>
        <p:txBody>
          <a:bodyPr spcFirstLastPara="1" wrap="square" lIns="91425" tIns="91425" rIns="91425" bIns="91425" anchor="ctr" anchorCtr="0"/>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endParaRPr/>
          </a:p>
        </p:txBody>
      </p:sp>
      <p:sp>
        <p:nvSpPr>
          <p:cNvPr id="55" name="Shape 55"/>
          <p:cNvSpPr txBox="1">
            <a:spLocks noGrp="1"/>
          </p:cNvSpPr>
          <p:nvPr>
            <p:ph type="body" idx="1"/>
          </p:nvPr>
        </p:nvSpPr>
        <p:spPr>
          <a:xfrm>
            <a:off x="387900" y="2919450"/>
            <a:ext cx="8368200" cy="10716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6" name="Shape 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Shape 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cxnSp>
        <p:nvCxnSpPr>
          <p:cNvPr id="17" name="Shape 17"/>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8" name="Shape 18"/>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cxnSp>
        <p:nvCxnSpPr>
          <p:cNvPr id="21" name="Shape 21"/>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2" name="Shape 22"/>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Shape 23"/>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cxnSp>
        <p:nvCxnSpPr>
          <p:cNvPr id="26" name="Shape 26"/>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7" name="Shape 27"/>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Shape 28"/>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Shape 29"/>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Shape 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 name="Shape 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cxnSp>
        <p:nvCxnSpPr>
          <p:cNvPr id="35" name="Shape 35"/>
          <p:cNvCxnSpPr/>
          <p:nvPr/>
        </p:nvCxnSpPr>
        <p:spPr>
          <a:xfrm>
            <a:off x="489218" y="1412277"/>
            <a:ext cx="331500" cy="0"/>
          </a:xfrm>
          <a:prstGeom prst="straightConnector1">
            <a:avLst/>
          </a:prstGeom>
          <a:noFill/>
          <a:ln w="38100" cap="flat" cmpd="sng">
            <a:solidFill>
              <a:schemeClr val="accent4"/>
            </a:solidFill>
            <a:prstDash val="solid"/>
            <a:round/>
            <a:headEnd type="none" w="sm" len="sm"/>
            <a:tailEnd type="none" w="sm" len="sm"/>
          </a:ln>
        </p:spPr>
      </p:cxnSp>
      <p:sp>
        <p:nvSpPr>
          <p:cNvPr id="36" name="Shape 36"/>
          <p:cNvSpPr txBox="1">
            <a:spLocks noGrp="1"/>
          </p:cNvSpPr>
          <p:nvPr>
            <p:ph type="title"/>
          </p:nvPr>
        </p:nvSpPr>
        <p:spPr>
          <a:xfrm>
            <a:off x="3879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7" name="Shape 37"/>
          <p:cNvSpPr txBox="1">
            <a:spLocks noGrp="1"/>
          </p:cNvSpPr>
          <p:nvPr>
            <p:ph type="body" idx="1"/>
          </p:nvPr>
        </p:nvSpPr>
        <p:spPr>
          <a:xfrm>
            <a:off x="387900" y="1594025"/>
            <a:ext cx="2808000" cy="26811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8" name="Shape 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1" name="Shape 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sp>
        <p:nvSpPr>
          <p:cNvPr id="43" name="Shape 43"/>
          <p:cNvSpPr/>
          <p:nvPr/>
        </p:nvSpPr>
        <p:spPr>
          <a:xfrm>
            <a:off x="4572000" y="-7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44" name="Shape 44"/>
          <p:cNvCxnSpPr/>
          <p:nvPr/>
        </p:nvCxnSpPr>
        <p:spPr>
          <a:xfrm>
            <a:off x="5029675" y="4495503"/>
            <a:ext cx="540900" cy="0"/>
          </a:xfrm>
          <a:prstGeom prst="straightConnector1">
            <a:avLst/>
          </a:prstGeom>
          <a:noFill/>
          <a:ln w="38100" cap="flat" cmpd="sng">
            <a:solidFill>
              <a:schemeClr val="accent5"/>
            </a:solidFill>
            <a:prstDash val="solid"/>
            <a:round/>
            <a:headEnd type="none" w="sm" len="sm"/>
            <a:tailEnd type="none" w="sm" len="sm"/>
          </a:ln>
        </p:spPr>
      </p:cxnSp>
      <p:sp>
        <p:nvSpPr>
          <p:cNvPr id="45" name="Shape 45"/>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6" name="Shape 46"/>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47" name="Shape 47"/>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8" name="Shape 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Shape 50"/>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51" name="Shape 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7" name="Shape 7"/>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Shape 63"/>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endParaRPr/>
          </a:p>
        </p:txBody>
      </p:sp>
      <p:sp>
        <p:nvSpPr>
          <p:cNvPr id="64" name="Shape 64"/>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Realize what you are worth. </a:t>
            </a:r>
            <a:endParaRPr/>
          </a:p>
        </p:txBody>
      </p:sp>
      <p:sp>
        <p:nvSpPr>
          <p:cNvPr id="125" name="Shape 125"/>
          <p:cNvSpPr txBox="1">
            <a:spLocks noGrp="1"/>
          </p:cNvSpPr>
          <p:nvPr>
            <p:ph type="body" idx="1"/>
          </p:nvPr>
        </p:nvSpPr>
        <p:spPr>
          <a:xfrm>
            <a:off x="0" y="1043709"/>
            <a:ext cx="9003825" cy="3913366"/>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For you have been bought with a price: therefore glorify God in your body. I Cor. 6:20</a:t>
            </a:r>
            <a:endParaRPr dirty="0"/>
          </a:p>
          <a:p>
            <a:pPr marL="0" lvl="0" indent="0">
              <a:spcBef>
                <a:spcPts val="1600"/>
              </a:spcBef>
              <a:spcAft>
                <a:spcPts val="0"/>
              </a:spcAft>
              <a:buNone/>
            </a:pPr>
            <a:r>
              <a:rPr lang="en" dirty="0"/>
              <a:t>For God so loved the world, that He gave His only begotten Son, that whoever believes in Him shall not perish, but have eternal life. John 3:16</a:t>
            </a:r>
            <a:endParaRPr dirty="0"/>
          </a:p>
          <a:p>
            <a:pPr marL="0" lvl="0" indent="0">
              <a:spcBef>
                <a:spcPts val="1600"/>
              </a:spcBef>
              <a:spcAft>
                <a:spcPts val="1600"/>
              </a:spcAft>
              <a:buNone/>
            </a:pPr>
            <a:r>
              <a:rPr lang="en" dirty="0"/>
              <a:t>But God, being rich in mercy, because of His great love with which He loved us, even when we were dead in our transgressions, made us alive together with Christ (by grace you have been saved), and raised us up with Him, and seated us with Him in the heavenly places in Christ Jesus, so that in the ages to come He might show the surpassing riches of His grace in kindness toward us in Christ Jesus. For by grace you have been saved through faith; and that not of yourselves, it is the gift of God … Ephesians 2:4-8</a:t>
            </a:r>
            <a:endParaRPr dirty="0"/>
          </a:p>
        </p:txBody>
      </p:sp>
      <p:pic>
        <p:nvPicPr>
          <p:cNvPr id="126" name="Shape 126"/>
          <p:cNvPicPr preferRelativeResize="0"/>
          <p:nvPr/>
        </p:nvPicPr>
        <p:blipFill>
          <a:blip r:embed="rId3">
            <a:alphaModFix/>
          </a:blip>
          <a:stretch>
            <a:fillRect/>
          </a:stretch>
        </p:blipFill>
        <p:spPr>
          <a:xfrm>
            <a:off x="8060476" y="137475"/>
            <a:ext cx="943349" cy="10066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Realize that you have a purpose! </a:t>
            </a:r>
            <a:endParaRPr/>
          </a:p>
        </p:txBody>
      </p:sp>
      <p:sp>
        <p:nvSpPr>
          <p:cNvPr id="132" name="Shape 132"/>
          <p:cNvSpPr txBox="1">
            <a:spLocks noGrp="1"/>
          </p:cNvSpPr>
          <p:nvPr>
            <p:ph type="body" idx="1"/>
          </p:nvPr>
        </p:nvSpPr>
        <p:spPr>
          <a:xfrm>
            <a:off x="387900" y="1894600"/>
            <a:ext cx="8451300" cy="3037618"/>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sz="2000" dirty="0"/>
              <a:t>For You formed my inward parts; You wove me in my mother’s womb.</a:t>
            </a:r>
            <a:br>
              <a:rPr lang="en" sz="2000" dirty="0"/>
            </a:br>
            <a:r>
              <a:rPr lang="en" sz="2000" dirty="0"/>
              <a:t>I will give thanks to You, for I am fearfully and wonderfully made; Wonderful are Your works, And my soul knows it very well.</a:t>
            </a:r>
            <a:br>
              <a:rPr lang="en" sz="2000" dirty="0"/>
            </a:br>
            <a:r>
              <a:rPr lang="en" sz="2000" dirty="0"/>
              <a:t>My frame was not hidden from You. When I was made in secret, And skillfully wrought in the depths of the earth; Your eyes have seen my unformed substance;</a:t>
            </a:r>
            <a:br>
              <a:rPr lang="en" sz="2000" dirty="0"/>
            </a:br>
            <a:r>
              <a:rPr lang="en" sz="2000" dirty="0"/>
              <a:t>And in Your book were all written, The days that were ordained for me,</a:t>
            </a:r>
            <a:br>
              <a:rPr lang="en" sz="2000" dirty="0"/>
            </a:br>
            <a:r>
              <a:rPr lang="en" sz="2000" dirty="0"/>
              <a:t>When as yet there was not one of them. Psalm 139:13-16</a:t>
            </a:r>
            <a:endParaRPr sz="2000" dirty="0"/>
          </a:p>
        </p:txBody>
      </p:sp>
      <p:pic>
        <p:nvPicPr>
          <p:cNvPr id="133" name="Shape 133"/>
          <p:cNvPicPr preferRelativeResize="0"/>
          <p:nvPr/>
        </p:nvPicPr>
        <p:blipFill>
          <a:blip r:embed="rId3">
            <a:alphaModFix/>
          </a:blip>
          <a:stretch>
            <a:fillRect/>
          </a:stretch>
        </p:blipFill>
        <p:spPr>
          <a:xfrm>
            <a:off x="7006550" y="120625"/>
            <a:ext cx="1983101" cy="16560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a:spLocks noGrp="1"/>
          </p:cNvSpPr>
          <p:nvPr>
            <p:ph type="title"/>
          </p:nvPr>
        </p:nvSpPr>
        <p:spPr>
          <a:xfrm>
            <a:off x="387900" y="259500"/>
            <a:ext cx="7990800" cy="755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3000"/>
              <a:t>Realize that we are meant to grow! </a:t>
            </a:r>
            <a:endParaRPr sz="3000"/>
          </a:p>
        </p:txBody>
      </p:sp>
      <p:sp>
        <p:nvSpPr>
          <p:cNvPr id="139" name="Shape 139"/>
          <p:cNvSpPr txBox="1">
            <a:spLocks noGrp="1"/>
          </p:cNvSpPr>
          <p:nvPr>
            <p:ph type="body" idx="1"/>
          </p:nvPr>
        </p:nvSpPr>
        <p:spPr>
          <a:xfrm>
            <a:off x="480291" y="1422400"/>
            <a:ext cx="4424217" cy="3635375"/>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n" sz="2000" dirty="0"/>
              <a:t>The Kingdom of Heaven is like a mustard seed, which, when sown upon the soil, though it is the least of all the seeds that are upon the soil, yet when it is sown, it grows up and becomes larger than all the garden plants and forms large branches; so that even the birds of the air can nest under its shade.” Mark 4:31-32</a:t>
            </a:r>
            <a:endParaRPr sz="2000" dirty="0"/>
          </a:p>
        </p:txBody>
      </p:sp>
      <p:pic>
        <p:nvPicPr>
          <p:cNvPr id="140" name="Shape 140"/>
          <p:cNvPicPr preferRelativeResize="0"/>
          <p:nvPr/>
        </p:nvPicPr>
        <p:blipFill>
          <a:blip r:embed="rId3">
            <a:alphaModFix/>
          </a:blip>
          <a:stretch>
            <a:fillRect/>
          </a:stretch>
        </p:blipFill>
        <p:spPr>
          <a:xfrm>
            <a:off x="5164751" y="1015200"/>
            <a:ext cx="3872200" cy="40425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500 less...</a:t>
            </a:r>
            <a:endParaRPr/>
          </a:p>
        </p:txBody>
      </p:sp>
      <p:sp>
        <p:nvSpPr>
          <p:cNvPr id="146" name="Shape 146"/>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147" name="Shape 147"/>
          <p:cNvPicPr preferRelativeResize="0"/>
          <p:nvPr/>
        </p:nvPicPr>
        <p:blipFill>
          <a:blip r:embed="rId3">
            <a:alphaModFix/>
          </a:blip>
          <a:stretch>
            <a:fillRect/>
          </a:stretch>
        </p:blipFill>
        <p:spPr>
          <a:xfrm>
            <a:off x="5339517" y="139477"/>
            <a:ext cx="2004775" cy="1493575"/>
          </a:xfrm>
          <a:prstGeom prst="rect">
            <a:avLst/>
          </a:prstGeom>
          <a:noFill/>
          <a:ln>
            <a:noFill/>
          </a:ln>
        </p:spPr>
      </p:pic>
      <p:pic>
        <p:nvPicPr>
          <p:cNvPr id="148" name="Shape 148"/>
          <p:cNvPicPr preferRelativeResize="0"/>
          <p:nvPr/>
        </p:nvPicPr>
        <p:blipFill>
          <a:blip r:embed="rId4">
            <a:alphaModFix/>
          </a:blip>
          <a:stretch>
            <a:fillRect/>
          </a:stretch>
        </p:blipFill>
        <p:spPr>
          <a:xfrm>
            <a:off x="113225" y="1323738"/>
            <a:ext cx="3301050" cy="3696125"/>
          </a:xfrm>
          <a:prstGeom prst="rect">
            <a:avLst/>
          </a:prstGeom>
          <a:noFill/>
          <a:ln>
            <a:noFill/>
          </a:ln>
        </p:spPr>
      </p:pic>
      <p:pic>
        <p:nvPicPr>
          <p:cNvPr id="149" name="Shape 149"/>
          <p:cNvPicPr preferRelativeResize="0"/>
          <p:nvPr/>
        </p:nvPicPr>
        <p:blipFill>
          <a:blip r:embed="rId5">
            <a:alphaModFix/>
          </a:blip>
          <a:stretch>
            <a:fillRect/>
          </a:stretch>
        </p:blipFill>
        <p:spPr>
          <a:xfrm>
            <a:off x="3633625" y="1792488"/>
            <a:ext cx="5416599" cy="32273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Are the canaries dying? </a:t>
            </a:r>
            <a:endParaRPr/>
          </a:p>
        </p:txBody>
      </p:sp>
      <p:sp>
        <p:nvSpPr>
          <p:cNvPr id="155" name="Shape 155"/>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156" name="Shape 156"/>
          <p:cNvPicPr preferRelativeResize="0"/>
          <p:nvPr/>
        </p:nvPicPr>
        <p:blipFill>
          <a:blip r:embed="rId3">
            <a:alphaModFix/>
          </a:blip>
          <a:stretch>
            <a:fillRect/>
          </a:stretch>
        </p:blipFill>
        <p:spPr>
          <a:xfrm>
            <a:off x="3355875" y="1266775"/>
            <a:ext cx="5679450" cy="3789000"/>
          </a:xfrm>
          <a:prstGeom prst="rect">
            <a:avLst/>
          </a:prstGeom>
          <a:noFill/>
          <a:ln>
            <a:noFill/>
          </a:ln>
        </p:spPr>
      </p:pic>
      <p:pic>
        <p:nvPicPr>
          <p:cNvPr id="157" name="Shape 157"/>
          <p:cNvPicPr preferRelativeResize="0"/>
          <p:nvPr/>
        </p:nvPicPr>
        <p:blipFill>
          <a:blip r:embed="rId4">
            <a:alphaModFix/>
          </a:blip>
          <a:stretch>
            <a:fillRect/>
          </a:stretch>
        </p:blipFill>
        <p:spPr>
          <a:xfrm>
            <a:off x="218450" y="2621100"/>
            <a:ext cx="3016800" cy="2434675"/>
          </a:xfrm>
          <a:prstGeom prst="rect">
            <a:avLst/>
          </a:prstGeom>
          <a:noFill/>
          <a:ln>
            <a:noFill/>
          </a:ln>
        </p:spPr>
      </p:pic>
      <p:pic>
        <p:nvPicPr>
          <p:cNvPr id="158" name="Shape 158"/>
          <p:cNvPicPr preferRelativeResize="0"/>
          <p:nvPr/>
        </p:nvPicPr>
        <p:blipFill>
          <a:blip r:embed="rId5">
            <a:alphaModFix/>
          </a:blip>
          <a:stretch>
            <a:fillRect/>
          </a:stretch>
        </p:blipFill>
        <p:spPr>
          <a:xfrm>
            <a:off x="944498" y="1489825"/>
            <a:ext cx="1564700" cy="1165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O’Neal Church of Christ...</a:t>
            </a:r>
            <a:endParaRPr/>
          </a:p>
        </p:txBody>
      </p:sp>
      <p:sp>
        <p:nvSpPr>
          <p:cNvPr id="164" name="Shape 16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165" name="Shape 165"/>
          <p:cNvPicPr preferRelativeResize="0"/>
          <p:nvPr/>
        </p:nvPicPr>
        <p:blipFill>
          <a:blip r:embed="rId3">
            <a:alphaModFix/>
          </a:blip>
          <a:stretch>
            <a:fillRect/>
          </a:stretch>
        </p:blipFill>
        <p:spPr>
          <a:xfrm>
            <a:off x="387903" y="1489828"/>
            <a:ext cx="4181875" cy="2656850"/>
          </a:xfrm>
          <a:prstGeom prst="rect">
            <a:avLst/>
          </a:prstGeom>
          <a:noFill/>
          <a:ln>
            <a:noFill/>
          </a:ln>
        </p:spPr>
      </p:pic>
      <p:pic>
        <p:nvPicPr>
          <p:cNvPr id="166" name="Shape 166"/>
          <p:cNvPicPr preferRelativeResize="0"/>
          <p:nvPr/>
        </p:nvPicPr>
        <p:blipFill>
          <a:blip r:embed="rId4">
            <a:alphaModFix/>
          </a:blip>
          <a:stretch>
            <a:fillRect/>
          </a:stretch>
        </p:blipFill>
        <p:spPr>
          <a:xfrm>
            <a:off x="5084350" y="2111300"/>
            <a:ext cx="3886200" cy="29146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Why do we doubt? </a:t>
            </a:r>
            <a:endParaRPr/>
          </a:p>
        </p:txBody>
      </p:sp>
      <p:sp>
        <p:nvSpPr>
          <p:cNvPr id="172" name="Shape 172"/>
          <p:cNvSpPr txBox="1">
            <a:spLocks noGrp="1"/>
          </p:cNvSpPr>
          <p:nvPr>
            <p:ph type="body" idx="1"/>
          </p:nvPr>
        </p:nvSpPr>
        <p:spPr>
          <a:xfrm>
            <a:off x="267855" y="1662545"/>
            <a:ext cx="8488245" cy="3272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But seeing the wind, he became frightened, and beginning to sink, he cried out, “Lord, save me!” Immediately Jesus stretched out His hand and took hold of him, and said to him, “You of little faith, why did you doubt?” Matthew 24:31</a:t>
            </a:r>
            <a:endParaRPr dirty="0"/>
          </a:p>
          <a:p>
            <a:pPr marL="0" lvl="0" indent="0">
              <a:spcBef>
                <a:spcPts val="1600"/>
              </a:spcBef>
              <a:spcAft>
                <a:spcPts val="0"/>
              </a:spcAft>
              <a:buNone/>
            </a:pPr>
            <a:r>
              <a:rPr lang="en" dirty="0"/>
              <a:t>Simon Peter then, having a sword, drew it and struck the high priest’s slave, and cut off his right ear; and the slave’s name was Malchus. John 18:10</a:t>
            </a:r>
            <a:endParaRPr dirty="0"/>
          </a:p>
          <a:p>
            <a:pPr marL="0" lvl="0" indent="0">
              <a:spcBef>
                <a:spcPts val="1600"/>
              </a:spcBef>
              <a:spcAft>
                <a:spcPts val="1600"/>
              </a:spcAft>
              <a:buNone/>
            </a:pPr>
            <a:r>
              <a:rPr lang="en" dirty="0"/>
              <a:t>The Lord turned and looked at Peter. And Peter remembered the word of the Lord, how He had told him, “Before a rooster crows today, you will deny Me three times.” Luke 21:61</a:t>
            </a:r>
            <a:endParaRPr dirty="0"/>
          </a:p>
        </p:txBody>
      </p:sp>
      <p:pic>
        <p:nvPicPr>
          <p:cNvPr id="173" name="Shape 173"/>
          <p:cNvPicPr preferRelativeResize="0"/>
          <p:nvPr/>
        </p:nvPicPr>
        <p:blipFill>
          <a:blip r:embed="rId3">
            <a:alphaModFix/>
          </a:blip>
          <a:stretch>
            <a:fillRect/>
          </a:stretch>
        </p:blipFill>
        <p:spPr>
          <a:xfrm>
            <a:off x="7060925" y="109675"/>
            <a:ext cx="1883650" cy="16340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We doubt because we don’t understand. </a:t>
            </a:r>
            <a:endParaRPr/>
          </a:p>
        </p:txBody>
      </p:sp>
      <p:sp>
        <p:nvSpPr>
          <p:cNvPr id="179" name="Shape 179"/>
          <p:cNvSpPr txBox="1">
            <a:spLocks noGrp="1"/>
          </p:cNvSpPr>
          <p:nvPr>
            <p:ph type="subTitle" idx="1"/>
          </p:nvPr>
        </p:nvSpPr>
        <p:spPr>
          <a:xfrm>
            <a:off x="482550" y="2884300"/>
            <a:ext cx="6981300" cy="15135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n" sz="2000" dirty="0"/>
              <a:t> But you are a chosen race, a royal priesthood, a holy nation, a people for his own possession, that you may proclaim the excellencies of him who called you out of darkness into his marvelous light. I Peter 2:9</a:t>
            </a:r>
            <a:endParaRPr sz="2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title"/>
          </p:nvPr>
        </p:nvSpPr>
        <p:spPr>
          <a:xfrm>
            <a:off x="387900" y="555600"/>
            <a:ext cx="5358900" cy="755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2800" dirty="0"/>
              <a:t>We have a mustard seed! </a:t>
            </a:r>
            <a:endParaRPr sz="2800" dirty="0"/>
          </a:p>
        </p:txBody>
      </p:sp>
      <p:sp>
        <p:nvSpPr>
          <p:cNvPr id="185" name="Shape 185"/>
          <p:cNvSpPr txBox="1">
            <a:spLocks noGrp="1"/>
          </p:cNvSpPr>
          <p:nvPr>
            <p:ph type="body" idx="1"/>
          </p:nvPr>
        </p:nvSpPr>
        <p:spPr>
          <a:xfrm>
            <a:off x="387900" y="1594025"/>
            <a:ext cx="5424600" cy="3286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000" dirty="0"/>
              <a:t>And He said to them, “Because of the littleness of your faith; for truly I say to you, if you have faith the size of a mustard seed, you will say to this mountain, ‘Move from here to there,’ and it will move; and nothing will be impossible to you.</a:t>
            </a:r>
            <a:endParaRPr sz="2000" dirty="0"/>
          </a:p>
          <a:p>
            <a:pPr marL="0" lvl="0" indent="0">
              <a:spcBef>
                <a:spcPts val="1600"/>
              </a:spcBef>
              <a:spcAft>
                <a:spcPts val="0"/>
              </a:spcAft>
              <a:buNone/>
            </a:pPr>
            <a:r>
              <a:rPr lang="en" sz="2000" dirty="0"/>
              <a:t>Matthew 17:20</a:t>
            </a:r>
            <a:endParaRPr sz="2000" dirty="0"/>
          </a:p>
          <a:p>
            <a:pPr marL="0" lvl="0" indent="0">
              <a:spcBef>
                <a:spcPts val="1600"/>
              </a:spcBef>
              <a:spcAft>
                <a:spcPts val="1600"/>
              </a:spcAft>
              <a:buNone/>
            </a:pPr>
            <a:endParaRPr dirty="0"/>
          </a:p>
        </p:txBody>
      </p:sp>
      <p:pic>
        <p:nvPicPr>
          <p:cNvPr id="186" name="Shape 186"/>
          <p:cNvPicPr preferRelativeResize="0"/>
          <p:nvPr/>
        </p:nvPicPr>
        <p:blipFill>
          <a:blip r:embed="rId3">
            <a:alphaModFix/>
          </a:blip>
          <a:stretch>
            <a:fillRect/>
          </a:stretch>
        </p:blipFill>
        <p:spPr>
          <a:xfrm>
            <a:off x="6020875" y="64650"/>
            <a:ext cx="3026701" cy="423973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Shape 69"/>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Autofit/>
          </a:bodyPr>
          <a:lstStyle/>
          <a:p>
            <a:pPr marL="0" lvl="0" indent="0" algn="l">
              <a:spcBef>
                <a:spcPts val="0"/>
              </a:spcBef>
              <a:spcAft>
                <a:spcPts val="0"/>
              </a:spcAft>
              <a:buNone/>
            </a:pPr>
            <a:endParaRPr/>
          </a:p>
        </p:txBody>
      </p:sp>
      <p:sp>
        <p:nvSpPr>
          <p:cNvPr id="70" name="Shape 70"/>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71" name="Shape 71"/>
          <p:cNvPicPr preferRelativeResize="0"/>
          <p:nvPr/>
        </p:nvPicPr>
        <p:blipFill>
          <a:blip r:embed="rId3">
            <a:alphaModFix/>
          </a:blip>
          <a:stretch>
            <a:fillRect/>
          </a:stretch>
        </p:blipFill>
        <p:spPr>
          <a:xfrm>
            <a:off x="2548000" y="119875"/>
            <a:ext cx="3450926" cy="4984650"/>
          </a:xfrm>
          <a:prstGeom prst="rect">
            <a:avLst/>
          </a:prstGeom>
          <a:noFill/>
          <a:ln>
            <a:noFill/>
          </a:ln>
        </p:spPr>
      </p:pic>
      <p:pic>
        <p:nvPicPr>
          <p:cNvPr id="72" name="Shape 72"/>
          <p:cNvPicPr preferRelativeResize="0"/>
          <p:nvPr/>
        </p:nvPicPr>
        <p:blipFill>
          <a:blip r:embed="rId4">
            <a:alphaModFix/>
          </a:blip>
          <a:stretch>
            <a:fillRect/>
          </a:stretch>
        </p:blipFill>
        <p:spPr>
          <a:xfrm>
            <a:off x="115950" y="119875"/>
            <a:ext cx="3674700" cy="3992725"/>
          </a:xfrm>
          <a:prstGeom prst="rect">
            <a:avLst/>
          </a:prstGeom>
          <a:noFill/>
          <a:ln>
            <a:noFill/>
          </a:ln>
        </p:spPr>
      </p:pic>
      <p:pic>
        <p:nvPicPr>
          <p:cNvPr id="73" name="Shape 73"/>
          <p:cNvPicPr preferRelativeResize="0"/>
          <p:nvPr/>
        </p:nvPicPr>
        <p:blipFill>
          <a:blip r:embed="rId5">
            <a:alphaModFix/>
          </a:blip>
          <a:stretch>
            <a:fillRect/>
          </a:stretch>
        </p:blipFill>
        <p:spPr>
          <a:xfrm>
            <a:off x="5536977" y="1016300"/>
            <a:ext cx="3544222" cy="40428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Shape 78"/>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Learning to conquer ourselves.</a:t>
            </a:r>
            <a:endParaRPr/>
          </a:p>
        </p:txBody>
      </p:sp>
      <p:sp>
        <p:nvSpPr>
          <p:cNvPr id="79" name="Shape 79"/>
          <p:cNvSpPr txBox="1">
            <a:spLocks noGrp="1"/>
          </p:cNvSpPr>
          <p:nvPr>
            <p:ph type="subTitle" idx="1"/>
          </p:nvPr>
        </p:nvSpPr>
        <p:spPr>
          <a:xfrm>
            <a:off x="3257175" y="3049450"/>
            <a:ext cx="4206600" cy="909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Matthew 14:26-31</a:t>
            </a:r>
            <a:endParaRPr/>
          </a:p>
        </p:txBody>
      </p:sp>
      <p:pic>
        <p:nvPicPr>
          <p:cNvPr id="80" name="Shape 80"/>
          <p:cNvPicPr preferRelativeResize="0"/>
          <p:nvPr/>
        </p:nvPicPr>
        <p:blipFill>
          <a:blip r:embed="rId3">
            <a:alphaModFix/>
          </a:blip>
          <a:stretch>
            <a:fillRect/>
          </a:stretch>
        </p:blipFill>
        <p:spPr>
          <a:xfrm>
            <a:off x="173725" y="2873350"/>
            <a:ext cx="3189800" cy="21637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Look beneath the surface of this story</a:t>
            </a:r>
            <a:endParaRPr/>
          </a:p>
        </p:txBody>
      </p:sp>
      <p:sp>
        <p:nvSpPr>
          <p:cNvPr id="86" name="Shape 86"/>
          <p:cNvSpPr txBox="1">
            <a:spLocks noGrp="1"/>
          </p:cNvSpPr>
          <p:nvPr>
            <p:ph type="body" idx="1"/>
          </p:nvPr>
        </p:nvSpPr>
        <p:spPr>
          <a:xfrm>
            <a:off x="387900" y="1250225"/>
            <a:ext cx="8368200" cy="37068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sz="2000" dirty="0"/>
              <a:t>When the disciples saw Him walking on the sea, they were terrified, and said, “It is a ghost!” And they cried out in fear. But immediately Jesus spoke to them, saying, “Take courage, it is I; do not be afraid.”Peter said to Him, “Lord, if it is You, command me to come to You on the water.” And He said, “Come!” And Peter got out of the boat, and walked on the water and came toward Jesus. But seeing the wind, he became frightened, and beginning to sink, he cried out, “</a:t>
            </a:r>
            <a:r>
              <a:rPr lang="en" sz="2000" b="1" u="sng" dirty="0"/>
              <a:t>Lord, save me!</a:t>
            </a:r>
            <a:r>
              <a:rPr lang="en" sz="2000" dirty="0"/>
              <a:t>” Immediately Jesus stretched out His hand and took hold of him, and said to him, “You of little faith, why did you doubt?” Matthew 14:26-31</a:t>
            </a:r>
            <a:endParaRPr sz="2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Peter lost faith</a:t>
            </a:r>
            <a:endParaRPr/>
          </a:p>
        </p:txBody>
      </p:sp>
      <p:sp>
        <p:nvSpPr>
          <p:cNvPr id="92" name="Shape 92"/>
          <p:cNvSpPr txBox="1">
            <a:spLocks noGrp="1"/>
          </p:cNvSpPr>
          <p:nvPr>
            <p:ph type="subTitle" idx="1"/>
          </p:nvPr>
        </p:nvSpPr>
        <p:spPr>
          <a:xfrm>
            <a:off x="1680302" y="3049449"/>
            <a:ext cx="5783400" cy="1180805"/>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dirty="0">
                <a:solidFill>
                  <a:schemeClr val="dk1"/>
                </a:solidFill>
                <a:latin typeface="Roboto"/>
                <a:ea typeface="Roboto"/>
                <a:cs typeface="Roboto"/>
                <a:sym typeface="Roboto"/>
              </a:rPr>
              <a:t>“You of little faith, why did you doubt?”</a:t>
            </a:r>
            <a:endParaRPr dirty="0">
              <a:solidFill>
                <a:schemeClr val="dk1"/>
              </a:solidFill>
              <a:latin typeface="Roboto"/>
              <a:ea typeface="Roboto"/>
              <a:cs typeface="Roboto"/>
              <a:sym typeface="Roboto"/>
            </a:endParaRPr>
          </a:p>
          <a:p>
            <a:pPr marL="0" lvl="0" indent="0" algn="l" rtl="0">
              <a:lnSpc>
                <a:spcPct val="115000"/>
              </a:lnSpc>
              <a:spcBef>
                <a:spcPts val="1600"/>
              </a:spcBef>
              <a:spcAft>
                <a:spcPts val="1600"/>
              </a:spcAft>
              <a:buNone/>
            </a:pPr>
            <a:r>
              <a:rPr lang="en" dirty="0">
                <a:solidFill>
                  <a:schemeClr val="dk1"/>
                </a:solidFill>
                <a:latin typeface="Roboto"/>
                <a:ea typeface="Roboto"/>
                <a:cs typeface="Roboto"/>
                <a:sym typeface="Roboto"/>
              </a:rPr>
              <a:t>Matthew 14: 31</a:t>
            </a:r>
            <a:endParaRPr dirty="0"/>
          </a:p>
        </p:txBody>
      </p:sp>
      <p:pic>
        <p:nvPicPr>
          <p:cNvPr id="93" name="Shape 93"/>
          <p:cNvPicPr preferRelativeResize="0"/>
          <p:nvPr/>
        </p:nvPicPr>
        <p:blipFill>
          <a:blip r:embed="rId3">
            <a:alphaModFix/>
          </a:blip>
          <a:stretch>
            <a:fillRect/>
          </a:stretch>
        </p:blipFill>
        <p:spPr>
          <a:xfrm>
            <a:off x="6837350" y="211650"/>
            <a:ext cx="2125775" cy="19159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What or who did Peter lose faith in? </a:t>
            </a:r>
            <a:endParaRPr/>
          </a:p>
        </p:txBody>
      </p:sp>
      <p:sp>
        <p:nvSpPr>
          <p:cNvPr id="99" name="Shape 99"/>
          <p:cNvSpPr txBox="1">
            <a:spLocks noGrp="1"/>
          </p:cNvSpPr>
          <p:nvPr>
            <p:ph type="body" idx="1"/>
          </p:nvPr>
        </p:nvSpPr>
        <p:spPr>
          <a:xfrm>
            <a:off x="387900" y="1459345"/>
            <a:ext cx="8368200" cy="3226129"/>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dirty="0">
                <a:solidFill>
                  <a:schemeClr val="dk1"/>
                </a:solidFill>
                <a:latin typeface="Roboto"/>
                <a:ea typeface="Roboto"/>
                <a:cs typeface="Roboto"/>
                <a:sym typeface="Roboto"/>
              </a:rPr>
              <a:t>And Peter got out of the boat, and walked on the water and came toward Jesus. But seeing the wind, he became frightened, and beginning to sink, he cried out, “</a:t>
            </a:r>
            <a:r>
              <a:rPr lang="en" sz="2400" b="1" u="sng" dirty="0">
                <a:solidFill>
                  <a:schemeClr val="dk1"/>
                </a:solidFill>
                <a:latin typeface="Roboto"/>
                <a:ea typeface="Roboto"/>
                <a:cs typeface="Roboto"/>
                <a:sym typeface="Roboto"/>
              </a:rPr>
              <a:t>Lord, save me!</a:t>
            </a:r>
            <a:r>
              <a:rPr lang="en" sz="2400" dirty="0">
                <a:solidFill>
                  <a:schemeClr val="dk1"/>
                </a:solidFill>
                <a:latin typeface="Roboto"/>
                <a:ea typeface="Roboto"/>
                <a:cs typeface="Roboto"/>
                <a:sym typeface="Roboto"/>
              </a:rPr>
              <a:t>” Immediately Jesus stretched out His hand and took hold of him, and said to him, “You of little faith, why did you doubt?” Matthew 14:26-31</a:t>
            </a:r>
            <a:endParaRPr sz="2400" dirty="0">
              <a:solidFill>
                <a:schemeClr val="dk1"/>
              </a:solidFill>
              <a:latin typeface="Roboto"/>
              <a:ea typeface="Roboto"/>
              <a:cs typeface="Roboto"/>
              <a:sym typeface="Roboto"/>
            </a:endParaRPr>
          </a:p>
          <a:p>
            <a:pPr marL="0" lvl="0" indent="0">
              <a:spcBef>
                <a:spcPts val="1600"/>
              </a:spcBef>
              <a:spcAft>
                <a:spcPts val="1600"/>
              </a:spcAft>
              <a:buNone/>
            </a:pP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Peter lost faith in himself</a:t>
            </a:r>
            <a:endParaRPr/>
          </a:p>
        </p:txBody>
      </p:sp>
      <p:sp>
        <p:nvSpPr>
          <p:cNvPr id="105" name="Shape 105"/>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He lost faith in what he was capable of and what he could do. </a:t>
            </a:r>
            <a:endParaRPr dirty="0"/>
          </a:p>
          <a:p>
            <a:pPr marL="0" lvl="0" indent="0">
              <a:spcBef>
                <a:spcPts val="0"/>
              </a:spcBef>
              <a:spcAft>
                <a:spcPts val="0"/>
              </a:spcAft>
              <a:buNone/>
            </a:pP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387900" y="458025"/>
            <a:ext cx="3790500" cy="6861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Mustard seed faith</a:t>
            </a:r>
            <a:endParaRPr/>
          </a:p>
        </p:txBody>
      </p:sp>
      <p:sp>
        <p:nvSpPr>
          <p:cNvPr id="111" name="Shape 111"/>
          <p:cNvSpPr txBox="1">
            <a:spLocks noGrp="1"/>
          </p:cNvSpPr>
          <p:nvPr>
            <p:ph type="body" idx="1"/>
          </p:nvPr>
        </p:nvSpPr>
        <p:spPr>
          <a:xfrm>
            <a:off x="142575" y="1294100"/>
            <a:ext cx="4177350" cy="3739718"/>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000" dirty="0"/>
              <a:t>And He said to them, “Because of the littleness of your faith; for truly I say to you, if you have faith the size of a mustard seed, you will say to this mountain, ‘Move from here to there,’ and it will move; and nothing will be impossible to you.</a:t>
            </a:r>
            <a:endParaRPr sz="2000" dirty="0"/>
          </a:p>
          <a:p>
            <a:pPr marL="0" lvl="0" indent="0">
              <a:spcBef>
                <a:spcPts val="1600"/>
              </a:spcBef>
              <a:spcAft>
                <a:spcPts val="0"/>
              </a:spcAft>
              <a:buNone/>
            </a:pPr>
            <a:r>
              <a:rPr lang="en" sz="2000" dirty="0"/>
              <a:t>Matthew 17:20</a:t>
            </a:r>
            <a:endParaRPr sz="2000" dirty="0"/>
          </a:p>
          <a:p>
            <a:pPr marL="0" lvl="0" indent="0">
              <a:spcBef>
                <a:spcPts val="1600"/>
              </a:spcBef>
              <a:spcAft>
                <a:spcPts val="1600"/>
              </a:spcAft>
              <a:buNone/>
            </a:pPr>
            <a:endParaRPr dirty="0"/>
          </a:p>
        </p:txBody>
      </p:sp>
      <p:pic>
        <p:nvPicPr>
          <p:cNvPr id="112" name="Shape 112"/>
          <p:cNvPicPr preferRelativeResize="0"/>
          <p:nvPr/>
        </p:nvPicPr>
        <p:blipFill>
          <a:blip r:embed="rId3">
            <a:alphaModFix/>
          </a:blip>
          <a:stretch>
            <a:fillRect/>
          </a:stretch>
        </p:blipFill>
        <p:spPr>
          <a:xfrm>
            <a:off x="4319925" y="1294100"/>
            <a:ext cx="4660724" cy="306276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How can we cultivate this kind of faith? </a:t>
            </a:r>
            <a:endParaRPr/>
          </a:p>
        </p:txBody>
      </p:sp>
      <p:sp>
        <p:nvSpPr>
          <p:cNvPr id="118" name="Shape 118"/>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119" name="Shape 119"/>
          <p:cNvPicPr preferRelativeResize="0"/>
          <p:nvPr/>
        </p:nvPicPr>
        <p:blipFill>
          <a:blip r:embed="rId3">
            <a:alphaModFix/>
          </a:blip>
          <a:stretch>
            <a:fillRect/>
          </a:stretch>
        </p:blipFill>
        <p:spPr>
          <a:xfrm>
            <a:off x="141100" y="2599701"/>
            <a:ext cx="3664427" cy="2434127"/>
          </a:xfrm>
          <a:prstGeom prst="rect">
            <a:avLst/>
          </a:prstGeom>
          <a:noFill/>
          <a:ln>
            <a:noFill/>
          </a:ln>
        </p:spPr>
      </p:pic>
    </p:spTree>
  </p:cSld>
  <p:clrMapOvr>
    <a:masterClrMapping/>
  </p:clrMapOvr>
</p:sld>
</file>

<file path=ppt/theme/theme1.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894</Words>
  <Application>Microsoft Office PowerPoint</Application>
  <PresentationFormat>On-screen Show (16:9)</PresentationFormat>
  <Paragraphs>35</Paragraphs>
  <Slides>18</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Roboto Slab</vt:lpstr>
      <vt:lpstr>Roboto</vt:lpstr>
      <vt:lpstr>Marina</vt:lpstr>
      <vt:lpstr>PowerPoint Presentation</vt:lpstr>
      <vt:lpstr>PowerPoint Presentation</vt:lpstr>
      <vt:lpstr>Learning to conquer ourselves.</vt:lpstr>
      <vt:lpstr>Look beneath the surface of this story</vt:lpstr>
      <vt:lpstr>Peter lost faith</vt:lpstr>
      <vt:lpstr>What or who did Peter lose faith in? </vt:lpstr>
      <vt:lpstr>Peter lost faith in himself</vt:lpstr>
      <vt:lpstr>Mustard seed faith</vt:lpstr>
      <vt:lpstr>How can we cultivate this kind of faith? </vt:lpstr>
      <vt:lpstr>Realize what you are worth. </vt:lpstr>
      <vt:lpstr>Realize that you have a purpose! </vt:lpstr>
      <vt:lpstr>Realize that we are meant to grow! </vt:lpstr>
      <vt:lpstr>500 less...</vt:lpstr>
      <vt:lpstr>Are the canaries dying? </vt:lpstr>
      <vt:lpstr>O’Neal Church of Christ...</vt:lpstr>
      <vt:lpstr>Why do we doubt? </vt:lpstr>
      <vt:lpstr>We doubt because we don’t understand. </vt:lpstr>
      <vt:lpstr>We have a mustard seed!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ONealCOC</dc:creator>
  <cp:lastModifiedBy>Auditorium</cp:lastModifiedBy>
  <cp:revision>1</cp:revision>
  <dcterms:modified xsi:type="dcterms:W3CDTF">2018-04-15T21:27:42Z</dcterms:modified>
</cp:coreProperties>
</file>