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264" r:id="rId3"/>
    <p:sldId id="259" r:id="rId4"/>
    <p:sldId id="261" r:id="rId5"/>
    <p:sldId id="262" r:id="rId6"/>
    <p:sldId id="257" r:id="rId7"/>
    <p:sldId id="278" r:id="rId8"/>
    <p:sldId id="265" r:id="rId9"/>
    <p:sldId id="266" r:id="rId10"/>
    <p:sldId id="27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18289" autoAdjust="0"/>
    <p:restoredTop sz="86415" autoAdjust="0"/>
  </p:normalViewPr>
  <p:slideViewPr>
    <p:cSldViewPr snapToGrid="0">
      <p:cViewPr varScale="1">
        <p:scale>
          <a:sx n="88" d="100"/>
          <a:sy n="88" d="100"/>
        </p:scale>
        <p:origin x="474"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34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934A47-BE3B-4BCC-83D3-1E20807C2C7A}" type="datetimeFigureOut">
              <a:rPr lang="en-US" smtClean="0"/>
              <a:t>1/21/2018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C585AB-303E-482E-86C5-B806B2842824}" type="slidenum">
              <a:rPr lang="en-US" smtClean="0"/>
              <a:t>‹#›</a:t>
            </a:fld>
            <a:endParaRPr lang="en-US"/>
          </a:p>
        </p:txBody>
      </p:sp>
    </p:spTree>
    <p:extLst>
      <p:ext uri="{BB962C8B-B14F-4D97-AF65-F5344CB8AC3E}">
        <p14:creationId xmlns:p14="http://schemas.microsoft.com/office/powerpoint/2010/main" val="4085635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C585AB-303E-482E-86C5-B806B2842824}" type="slidenum">
              <a:rPr lang="en-US" smtClean="0"/>
              <a:t>6</a:t>
            </a:fld>
            <a:endParaRPr lang="en-US"/>
          </a:p>
        </p:txBody>
      </p:sp>
    </p:spTree>
    <p:extLst>
      <p:ext uri="{BB962C8B-B14F-4D97-AF65-F5344CB8AC3E}">
        <p14:creationId xmlns:p14="http://schemas.microsoft.com/office/powerpoint/2010/main" val="6786794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1E7F22A-D110-4BEE-8501-AB68A1EA45BC}" type="datetimeFigureOut">
              <a:rPr lang="en-US" smtClean="0"/>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D81AD2-8642-44D1-AE7E-21E011C80353}"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9273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E7F22A-D110-4BEE-8501-AB68A1EA45BC}" type="datetimeFigureOut">
              <a:rPr lang="en-US" smtClean="0"/>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D81AD2-8642-44D1-AE7E-21E011C80353}" type="slidenum">
              <a:rPr lang="en-US" smtClean="0"/>
              <a:t>‹#›</a:t>
            </a:fld>
            <a:endParaRPr lang="en-US"/>
          </a:p>
        </p:txBody>
      </p:sp>
    </p:spTree>
    <p:extLst>
      <p:ext uri="{BB962C8B-B14F-4D97-AF65-F5344CB8AC3E}">
        <p14:creationId xmlns:p14="http://schemas.microsoft.com/office/powerpoint/2010/main" val="3399611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E7F22A-D110-4BEE-8501-AB68A1EA45BC}" type="datetimeFigureOut">
              <a:rPr lang="en-US" smtClean="0"/>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D81AD2-8642-44D1-AE7E-21E011C80353}" type="slidenum">
              <a:rPr lang="en-US" smtClean="0"/>
              <a:t>‹#›</a:t>
            </a:fld>
            <a:endParaRPr lang="en-US"/>
          </a:p>
        </p:txBody>
      </p:sp>
    </p:spTree>
    <p:extLst>
      <p:ext uri="{BB962C8B-B14F-4D97-AF65-F5344CB8AC3E}">
        <p14:creationId xmlns:p14="http://schemas.microsoft.com/office/powerpoint/2010/main" val="2280529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E7F22A-D110-4BEE-8501-AB68A1EA45BC}" type="datetimeFigureOut">
              <a:rPr lang="en-US" smtClean="0"/>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D81AD2-8642-44D1-AE7E-21E011C80353}" type="slidenum">
              <a:rPr lang="en-US" smtClean="0"/>
              <a:t>‹#›</a:t>
            </a:fld>
            <a:endParaRPr lang="en-US"/>
          </a:p>
        </p:txBody>
      </p:sp>
    </p:spTree>
    <p:extLst>
      <p:ext uri="{BB962C8B-B14F-4D97-AF65-F5344CB8AC3E}">
        <p14:creationId xmlns:p14="http://schemas.microsoft.com/office/powerpoint/2010/main" val="4279316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E7F22A-D110-4BEE-8501-AB68A1EA45BC}" type="datetimeFigureOut">
              <a:rPr lang="en-US" smtClean="0"/>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D81AD2-8642-44D1-AE7E-21E011C80353}"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8877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E7F22A-D110-4BEE-8501-AB68A1EA45BC}" type="datetimeFigureOut">
              <a:rPr lang="en-US" smtClean="0"/>
              <a:t>1/21/2018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D81AD2-8642-44D1-AE7E-21E011C80353}" type="slidenum">
              <a:rPr lang="en-US" smtClean="0"/>
              <a:t>‹#›</a:t>
            </a:fld>
            <a:endParaRPr lang="en-US"/>
          </a:p>
        </p:txBody>
      </p:sp>
    </p:spTree>
    <p:extLst>
      <p:ext uri="{BB962C8B-B14F-4D97-AF65-F5344CB8AC3E}">
        <p14:creationId xmlns:p14="http://schemas.microsoft.com/office/powerpoint/2010/main" val="2527322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E7F22A-D110-4BEE-8501-AB68A1EA45BC}" type="datetimeFigureOut">
              <a:rPr lang="en-US" smtClean="0"/>
              <a:t>1/21/2018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D81AD2-8642-44D1-AE7E-21E011C80353}" type="slidenum">
              <a:rPr lang="en-US" smtClean="0"/>
              <a:t>‹#›</a:t>
            </a:fld>
            <a:endParaRPr lang="en-US"/>
          </a:p>
        </p:txBody>
      </p:sp>
    </p:spTree>
    <p:extLst>
      <p:ext uri="{BB962C8B-B14F-4D97-AF65-F5344CB8AC3E}">
        <p14:creationId xmlns:p14="http://schemas.microsoft.com/office/powerpoint/2010/main" val="1933836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1E7F22A-D110-4BEE-8501-AB68A1EA45BC}" type="datetimeFigureOut">
              <a:rPr lang="en-US" smtClean="0"/>
              <a:t>1/21/2018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D81AD2-8642-44D1-AE7E-21E011C80353}" type="slidenum">
              <a:rPr lang="en-US" smtClean="0"/>
              <a:t>‹#›</a:t>
            </a:fld>
            <a:endParaRPr lang="en-US"/>
          </a:p>
        </p:txBody>
      </p:sp>
    </p:spTree>
    <p:extLst>
      <p:ext uri="{BB962C8B-B14F-4D97-AF65-F5344CB8AC3E}">
        <p14:creationId xmlns:p14="http://schemas.microsoft.com/office/powerpoint/2010/main" val="3030652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1E7F22A-D110-4BEE-8501-AB68A1EA45BC}" type="datetimeFigureOut">
              <a:rPr lang="en-US" smtClean="0"/>
              <a:t>1/21/2018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2BD81AD2-8642-44D1-AE7E-21E011C80353}" type="slidenum">
              <a:rPr lang="en-US" smtClean="0"/>
              <a:t>‹#›</a:t>
            </a:fld>
            <a:endParaRPr lang="en-US"/>
          </a:p>
        </p:txBody>
      </p:sp>
    </p:spTree>
    <p:extLst>
      <p:ext uri="{BB962C8B-B14F-4D97-AF65-F5344CB8AC3E}">
        <p14:creationId xmlns:p14="http://schemas.microsoft.com/office/powerpoint/2010/main" val="4073745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C1E7F22A-D110-4BEE-8501-AB68A1EA45BC}" type="datetimeFigureOut">
              <a:rPr lang="en-US" smtClean="0"/>
              <a:t>1/21/2018</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BD81AD2-8642-44D1-AE7E-21E011C80353}" type="slidenum">
              <a:rPr lang="en-US" smtClean="0"/>
              <a:t>‹#›</a:t>
            </a:fld>
            <a:endParaRPr lang="en-US"/>
          </a:p>
        </p:txBody>
      </p:sp>
    </p:spTree>
    <p:extLst>
      <p:ext uri="{BB962C8B-B14F-4D97-AF65-F5344CB8AC3E}">
        <p14:creationId xmlns:p14="http://schemas.microsoft.com/office/powerpoint/2010/main" val="1940535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E7F22A-D110-4BEE-8501-AB68A1EA45BC}" type="datetimeFigureOut">
              <a:rPr lang="en-US" smtClean="0"/>
              <a:t>1/21/2018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D81AD2-8642-44D1-AE7E-21E011C80353}" type="slidenum">
              <a:rPr lang="en-US" smtClean="0"/>
              <a:t>‹#›</a:t>
            </a:fld>
            <a:endParaRPr lang="en-US"/>
          </a:p>
        </p:txBody>
      </p:sp>
    </p:spTree>
    <p:extLst>
      <p:ext uri="{BB962C8B-B14F-4D97-AF65-F5344CB8AC3E}">
        <p14:creationId xmlns:p14="http://schemas.microsoft.com/office/powerpoint/2010/main" val="1633179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C1E7F22A-D110-4BEE-8501-AB68A1EA45BC}" type="datetimeFigureOut">
              <a:rPr lang="en-US" smtClean="0"/>
              <a:t>1/21/2018</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2BD81AD2-8642-44D1-AE7E-21E011C80353}"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7384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1E0F8-6DAF-4B6D-B735-0B0E0A1D93F8}"/>
              </a:ext>
            </a:extLst>
          </p:cNvPr>
          <p:cNvSpPr>
            <a:spLocks noGrp="1"/>
          </p:cNvSpPr>
          <p:nvPr>
            <p:ph type="ctrTitle"/>
          </p:nvPr>
        </p:nvSpPr>
        <p:spPr/>
        <p:txBody>
          <a:bodyPr/>
          <a:lstStyle/>
          <a:p>
            <a:pPr algn="ctr"/>
            <a:r>
              <a:rPr lang="en-US" dirty="0"/>
              <a:t>Lessons From </a:t>
            </a:r>
            <a:br>
              <a:rPr lang="en-US" dirty="0"/>
            </a:br>
            <a:r>
              <a:rPr lang="en-US" dirty="0"/>
              <a:t>The Pulpit </a:t>
            </a:r>
          </a:p>
        </p:txBody>
      </p:sp>
      <p:sp>
        <p:nvSpPr>
          <p:cNvPr id="3" name="Subtitle 2">
            <a:extLst>
              <a:ext uri="{FF2B5EF4-FFF2-40B4-BE49-F238E27FC236}">
                <a16:creationId xmlns:a16="http://schemas.microsoft.com/office/drawing/2014/main" id="{67299F0E-7782-4C75-A4D1-6187A5A3470A}"/>
              </a:ext>
            </a:extLst>
          </p:cNvPr>
          <p:cNvSpPr>
            <a:spLocks noGrp="1"/>
          </p:cNvSpPr>
          <p:nvPr>
            <p:ph type="subTitle" idx="1"/>
          </p:nvPr>
        </p:nvSpPr>
        <p:spPr/>
        <p:txBody>
          <a:bodyPr/>
          <a:lstStyle/>
          <a:p>
            <a:endParaRPr lang="en-US"/>
          </a:p>
        </p:txBody>
      </p:sp>
      <p:sp>
        <p:nvSpPr>
          <p:cNvPr id="4" name="Sun 3">
            <a:extLst>
              <a:ext uri="{FF2B5EF4-FFF2-40B4-BE49-F238E27FC236}">
                <a16:creationId xmlns:a16="http://schemas.microsoft.com/office/drawing/2014/main" id="{8A4E298A-145F-4CE8-9E78-D29950FE2C7F}"/>
              </a:ext>
            </a:extLst>
          </p:cNvPr>
          <p:cNvSpPr/>
          <p:nvPr/>
        </p:nvSpPr>
        <p:spPr>
          <a:xfrm>
            <a:off x="816013" y="691085"/>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5" name="Rectangle 4">
            <a:extLst>
              <a:ext uri="{FF2B5EF4-FFF2-40B4-BE49-F238E27FC236}">
                <a16:creationId xmlns:a16="http://schemas.microsoft.com/office/drawing/2014/main" id="{346F713F-D5E9-4B66-A25E-775B064170B4}"/>
              </a:ext>
            </a:extLst>
          </p:cNvPr>
          <p:cNvSpPr/>
          <p:nvPr/>
        </p:nvSpPr>
        <p:spPr>
          <a:xfrm>
            <a:off x="1120813" y="995885"/>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400" b="1" kern="0" noProof="0" dirty="0">
                <a:solidFill>
                  <a:prstClr val="black"/>
                </a:solidFill>
              </a:rPr>
              <a:t>A</a:t>
            </a:r>
            <a:endParaRPr kumimoji="0" lang="en-US" sz="2400" b="1" i="0" u="none" strike="noStrike" kern="0" cap="none" spc="0" normalizeH="0" baseline="0" noProof="0" dirty="0">
              <a:ln>
                <a:noFill/>
              </a:ln>
              <a:solidFill>
                <a:prstClr val="black"/>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2400" b="1" kern="0" dirty="0">
                <a:solidFill>
                  <a:prstClr val="black"/>
                </a:solidFill>
              </a:rPr>
              <a:t>12</a:t>
            </a:r>
            <a:endParaRPr kumimoji="0" lang="en-US" sz="2400" b="1"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110539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4"/>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up)">
                                      <p:cBhvr>
                                        <p:cTn id="11" dur="22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34540-C39F-42B6-806C-507C71AED4ED}"/>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9DA18E51-BCED-46FC-95B5-FB9298D20BC0}"/>
              </a:ext>
            </a:extLst>
          </p:cNvPr>
          <p:cNvSpPr>
            <a:spLocks noGrp="1"/>
          </p:cNvSpPr>
          <p:nvPr>
            <p:ph idx="1"/>
          </p:nvPr>
        </p:nvSpPr>
        <p:spPr/>
        <p:txBody>
          <a:bodyPr/>
          <a:lstStyle/>
          <a:p>
            <a:endParaRPr lang="en-US"/>
          </a:p>
        </p:txBody>
      </p:sp>
      <p:sp>
        <p:nvSpPr>
          <p:cNvPr id="5" name="Rectangle 4">
            <a:extLst>
              <a:ext uri="{FF2B5EF4-FFF2-40B4-BE49-F238E27FC236}">
                <a16:creationId xmlns:a16="http://schemas.microsoft.com/office/drawing/2014/main" id="{98643589-A486-457C-A775-F0A600B142E9}"/>
              </a:ext>
            </a:extLst>
          </p:cNvPr>
          <p:cNvSpPr/>
          <p:nvPr/>
        </p:nvSpPr>
        <p:spPr>
          <a:xfrm>
            <a:off x="-115747" y="-127322"/>
            <a:ext cx="9387069" cy="765086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72706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54D20-EFD9-4835-9AE4-983164D70536}"/>
              </a:ext>
            </a:extLst>
          </p:cNvPr>
          <p:cNvSpPr>
            <a:spLocks noGrp="1"/>
          </p:cNvSpPr>
          <p:nvPr>
            <p:ph type="title"/>
          </p:nvPr>
        </p:nvSpPr>
        <p:spPr/>
        <p:txBody>
          <a:bodyPr/>
          <a:lstStyle/>
          <a:p>
            <a:pPr algn="ctr"/>
            <a:r>
              <a:rPr lang="en-US" dirty="0">
                <a:solidFill>
                  <a:schemeClr val="tx1"/>
                </a:solidFill>
              </a:rPr>
              <a:t>Preach to yourself first</a:t>
            </a:r>
          </a:p>
        </p:txBody>
      </p:sp>
      <p:sp>
        <p:nvSpPr>
          <p:cNvPr id="3" name="Content Placeholder 2">
            <a:extLst>
              <a:ext uri="{FF2B5EF4-FFF2-40B4-BE49-F238E27FC236}">
                <a16:creationId xmlns:a16="http://schemas.microsoft.com/office/drawing/2014/main" id="{68D5F5A7-242D-4424-A957-3467F7F72CFF}"/>
              </a:ext>
            </a:extLst>
          </p:cNvPr>
          <p:cNvSpPr>
            <a:spLocks noGrp="1"/>
          </p:cNvSpPr>
          <p:nvPr>
            <p:ph idx="1"/>
          </p:nvPr>
        </p:nvSpPr>
        <p:spPr>
          <a:xfrm>
            <a:off x="628650" y="1825624"/>
            <a:ext cx="7886700" cy="4892809"/>
          </a:xfrm>
        </p:spPr>
        <p:txBody>
          <a:bodyPr/>
          <a:lstStyle/>
          <a:p>
            <a:r>
              <a:rPr lang="en-US" sz="2800" dirty="0">
                <a:solidFill>
                  <a:srgbClr val="000000"/>
                </a:solidFill>
                <a:latin typeface="Times New Roman" panose="02020603050405020304" pitchFamily="18" charset="0"/>
                <a:cs typeface="Times New Roman" panose="02020603050405020304" pitchFamily="18" charset="0"/>
              </a:rPr>
              <a:t>1 Corinthians 9:26-27 (NKJV)</a:t>
            </a:r>
          </a:p>
          <a:p>
            <a:r>
              <a:rPr lang="en-US" sz="2800" b="1" baseline="30000" dirty="0">
                <a:solidFill>
                  <a:srgbClr val="000000"/>
                </a:solidFill>
                <a:latin typeface="Times New Roman" panose="02020603050405020304" pitchFamily="18" charset="0"/>
                <a:cs typeface="Times New Roman" panose="02020603050405020304" pitchFamily="18" charset="0"/>
              </a:rPr>
              <a:t>26 </a:t>
            </a:r>
            <a:r>
              <a:rPr lang="en-US" sz="2800" dirty="0">
                <a:solidFill>
                  <a:srgbClr val="000000"/>
                </a:solidFill>
                <a:latin typeface="Times New Roman" panose="02020603050405020304" pitchFamily="18" charset="0"/>
                <a:cs typeface="Times New Roman" panose="02020603050405020304" pitchFamily="18" charset="0"/>
              </a:rPr>
              <a:t>Therefore I run thus: not with uncertainty. Thus I fight: not as one who beats the air. </a:t>
            </a:r>
            <a:r>
              <a:rPr lang="en-US" sz="2800" b="1" baseline="30000" dirty="0">
                <a:solidFill>
                  <a:srgbClr val="000000"/>
                </a:solidFill>
                <a:latin typeface="Times New Roman" panose="02020603050405020304" pitchFamily="18" charset="0"/>
                <a:cs typeface="Times New Roman" panose="02020603050405020304" pitchFamily="18" charset="0"/>
              </a:rPr>
              <a:t>27 </a:t>
            </a:r>
            <a:r>
              <a:rPr lang="en-US" sz="2800" dirty="0">
                <a:solidFill>
                  <a:srgbClr val="000000"/>
                </a:solidFill>
                <a:latin typeface="Times New Roman" panose="02020603050405020304" pitchFamily="18" charset="0"/>
                <a:cs typeface="Times New Roman" panose="02020603050405020304" pitchFamily="18" charset="0"/>
              </a:rPr>
              <a:t>But I discipline my body and bring it into subjection, lest, when I have preached to others, I myself should become disqualified.</a:t>
            </a:r>
          </a:p>
          <a:p>
            <a:endParaRPr lang="en-US" dirty="0"/>
          </a:p>
          <a:p>
            <a:endParaRPr lang="en-US" dirty="0"/>
          </a:p>
        </p:txBody>
      </p:sp>
      <p:sp>
        <p:nvSpPr>
          <p:cNvPr id="4" name="Sun 3">
            <a:extLst>
              <a:ext uri="{FF2B5EF4-FFF2-40B4-BE49-F238E27FC236}">
                <a16:creationId xmlns:a16="http://schemas.microsoft.com/office/drawing/2014/main" id="{CBE887E8-9E83-4C34-B414-C423D7889BDB}"/>
              </a:ext>
            </a:extLst>
          </p:cNvPr>
          <p:cNvSpPr/>
          <p:nvPr/>
        </p:nvSpPr>
        <p:spPr>
          <a:xfrm>
            <a:off x="3505200" y="4163628"/>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5" name="Rectangle 4">
            <a:extLst>
              <a:ext uri="{FF2B5EF4-FFF2-40B4-BE49-F238E27FC236}">
                <a16:creationId xmlns:a16="http://schemas.microsoft.com/office/drawing/2014/main" id="{4C783DB2-9469-47F5-B47E-E78E8B506A0D}"/>
              </a:ext>
            </a:extLst>
          </p:cNvPr>
          <p:cNvSpPr/>
          <p:nvPr/>
        </p:nvSpPr>
        <p:spPr>
          <a:xfrm>
            <a:off x="3810000" y="4468428"/>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400" b="1" kern="0" dirty="0">
                <a:solidFill>
                  <a:prstClr val="black"/>
                </a:solidFill>
              </a:rPr>
              <a:t>P</a:t>
            </a:r>
            <a:endParaRPr kumimoji="0" lang="en-US" sz="2400" b="1" i="0" u="none" strike="noStrike" kern="0" cap="none" spc="0" normalizeH="0" baseline="0" noProof="0" dirty="0">
              <a:ln>
                <a:noFill/>
              </a:ln>
              <a:solidFill>
                <a:prstClr val="black"/>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2400" b="1" kern="0" dirty="0">
                <a:solidFill>
                  <a:prstClr val="black"/>
                </a:solidFill>
              </a:rPr>
              <a:t>3</a:t>
            </a:r>
            <a:endParaRPr kumimoji="0" lang="en-US" sz="2400" b="1"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239820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4"/>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20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wipe(up)">
                                      <p:cBhvr>
                                        <p:cTn id="16" dur="1250"/>
                                        <p:tgtEl>
                                          <p:spTgt spid="3">
                                            <p:txEl>
                                              <p:pRg st="0" end="0"/>
                                            </p:txEl>
                                          </p:spTgt>
                                        </p:tgtEl>
                                      </p:cBhvr>
                                    </p:animEffect>
                                  </p:childTnLst>
                                </p:cTn>
                              </p:par>
                              <p:par>
                                <p:cTn id="17" presetID="22" presetClass="entr" presetSubtype="1"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up)">
                                      <p:cBhvr>
                                        <p:cTn id="19"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BABCE-85D2-42CA-915C-F7999F68241E}"/>
              </a:ext>
            </a:extLst>
          </p:cNvPr>
          <p:cNvSpPr>
            <a:spLocks noGrp="1"/>
          </p:cNvSpPr>
          <p:nvPr>
            <p:ph type="title"/>
          </p:nvPr>
        </p:nvSpPr>
        <p:spPr>
          <a:xfrm>
            <a:off x="548639" y="253947"/>
            <a:ext cx="8092440" cy="1450757"/>
          </a:xfrm>
        </p:spPr>
        <p:txBody>
          <a:bodyPr>
            <a:noAutofit/>
          </a:bodyPr>
          <a:lstStyle/>
          <a:p>
            <a:pPr marL="228600" lvl="0" indent="-228600" algn="ctr">
              <a:spcBef>
                <a:spcPts val="1000"/>
              </a:spcBef>
            </a:pPr>
            <a:r>
              <a:rPr lang="en-US" sz="4000" dirty="0">
                <a:solidFill>
                  <a:prstClr val="black"/>
                </a:solidFill>
                <a:latin typeface="Calibri" panose="020F0502020204030204"/>
                <a:ea typeface="+mn-ea"/>
                <a:cs typeface="+mn-cs"/>
              </a:rPr>
              <a:t>Being a preacher doesn't mean you're a better person than someone else</a:t>
            </a:r>
            <a:endParaRPr lang="en-US" sz="6600" dirty="0"/>
          </a:p>
        </p:txBody>
      </p:sp>
      <p:sp>
        <p:nvSpPr>
          <p:cNvPr id="3" name="Content Placeholder 2">
            <a:extLst>
              <a:ext uri="{FF2B5EF4-FFF2-40B4-BE49-F238E27FC236}">
                <a16:creationId xmlns:a16="http://schemas.microsoft.com/office/drawing/2014/main" id="{9838240E-F13F-45A6-959F-52D8870B38DB}"/>
              </a:ext>
            </a:extLst>
          </p:cNvPr>
          <p:cNvSpPr>
            <a:spLocks noGrp="1"/>
          </p:cNvSpPr>
          <p:nvPr>
            <p:ph idx="1"/>
          </p:nvPr>
        </p:nvSpPr>
        <p:spPr/>
        <p:txBody>
          <a:bodyPr>
            <a:normAutofit/>
          </a:bodyPr>
          <a:lstStyle/>
          <a:p>
            <a:r>
              <a:rPr lang="en-US" sz="2800" dirty="0">
                <a:solidFill>
                  <a:srgbClr val="000000"/>
                </a:solidFill>
                <a:latin typeface="Times New Roman" panose="02020603050405020304" pitchFamily="18" charset="0"/>
                <a:cs typeface="Times New Roman" panose="02020603050405020304" pitchFamily="18" charset="0"/>
              </a:rPr>
              <a:t>Philippians 2:3 (NASB)</a:t>
            </a:r>
          </a:p>
          <a:p>
            <a:r>
              <a:rPr lang="en-US" sz="2800" b="1" baseline="30000" dirty="0">
                <a:solidFill>
                  <a:srgbClr val="000000"/>
                </a:solidFill>
                <a:latin typeface="Times New Roman" panose="02020603050405020304" pitchFamily="18" charset="0"/>
                <a:cs typeface="Times New Roman" panose="02020603050405020304" pitchFamily="18" charset="0"/>
              </a:rPr>
              <a:t>3 </a:t>
            </a:r>
            <a:r>
              <a:rPr lang="en-US" sz="2800" dirty="0">
                <a:solidFill>
                  <a:srgbClr val="000000"/>
                </a:solidFill>
                <a:latin typeface="Times New Roman" panose="02020603050405020304" pitchFamily="18" charset="0"/>
                <a:cs typeface="Times New Roman" panose="02020603050405020304" pitchFamily="18" charset="0"/>
              </a:rPr>
              <a:t>Do nothing from selfishness or empty conceit, but with humility of mind regard one another as more important than yourselves;</a:t>
            </a:r>
          </a:p>
          <a:p>
            <a:endParaRPr lang="en-US" sz="2800" dirty="0">
              <a:latin typeface="Times New Roman" panose="02020603050405020304" pitchFamily="18" charset="0"/>
              <a:cs typeface="Times New Roman" panose="02020603050405020304" pitchFamily="18" charset="0"/>
            </a:endParaRPr>
          </a:p>
        </p:txBody>
      </p:sp>
      <p:sp>
        <p:nvSpPr>
          <p:cNvPr id="4" name="Sun 3">
            <a:extLst>
              <a:ext uri="{FF2B5EF4-FFF2-40B4-BE49-F238E27FC236}">
                <a16:creationId xmlns:a16="http://schemas.microsoft.com/office/drawing/2014/main" id="{EED26E81-94F3-4700-8C75-5E5BCB1A2D45}"/>
              </a:ext>
            </a:extLst>
          </p:cNvPr>
          <p:cNvSpPr/>
          <p:nvPr/>
        </p:nvSpPr>
        <p:spPr>
          <a:xfrm>
            <a:off x="822959" y="4725610"/>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5" name="Rectangle 4">
            <a:extLst>
              <a:ext uri="{FF2B5EF4-FFF2-40B4-BE49-F238E27FC236}">
                <a16:creationId xmlns:a16="http://schemas.microsoft.com/office/drawing/2014/main" id="{83E29358-43CD-49DE-B3AD-23CD66E2101A}"/>
              </a:ext>
            </a:extLst>
          </p:cNvPr>
          <p:cNvSpPr/>
          <p:nvPr/>
        </p:nvSpPr>
        <p:spPr>
          <a:xfrm>
            <a:off x="1127759" y="5030410"/>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400" b="1" kern="0" dirty="0">
                <a:solidFill>
                  <a:prstClr val="black"/>
                </a:solidFill>
              </a:rPr>
              <a:t>H</a:t>
            </a:r>
            <a:endParaRPr kumimoji="0" lang="en-US" sz="2400" b="1" i="0" u="none" strike="noStrike" kern="0" cap="none" spc="0" normalizeH="0" baseline="0" noProof="0" dirty="0">
              <a:ln>
                <a:noFill/>
              </a:ln>
              <a:solidFill>
                <a:prstClr val="black"/>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2</a:t>
            </a:r>
          </a:p>
        </p:txBody>
      </p:sp>
    </p:spTree>
    <p:extLst>
      <p:ext uri="{BB962C8B-B14F-4D97-AF65-F5344CB8AC3E}">
        <p14:creationId xmlns:p14="http://schemas.microsoft.com/office/powerpoint/2010/main" val="2432837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4"/>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175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wipe(up)">
                                      <p:cBhvr>
                                        <p:cTn id="16" dur="1250"/>
                                        <p:tgtEl>
                                          <p:spTgt spid="3">
                                            <p:txEl>
                                              <p:pRg st="0" end="0"/>
                                            </p:txEl>
                                          </p:spTgt>
                                        </p:tgtEl>
                                      </p:cBhvr>
                                    </p:animEffect>
                                  </p:childTnLst>
                                </p:cTn>
                              </p:par>
                              <p:par>
                                <p:cTn id="17" presetID="22" presetClass="entr" presetSubtype="1"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up)">
                                      <p:cBhvr>
                                        <p:cTn id="19"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34E16-7AA2-4BFA-83CF-FB880CFD69D7}"/>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450C3A0F-F290-4351-BE03-7E7622E8B98D}"/>
              </a:ext>
            </a:extLst>
          </p:cNvPr>
          <p:cNvSpPr>
            <a:spLocks noGrp="1"/>
          </p:cNvSpPr>
          <p:nvPr>
            <p:ph idx="1"/>
          </p:nvPr>
        </p:nvSpPr>
        <p:spPr>
          <a:xfrm>
            <a:off x="822960" y="1838755"/>
            <a:ext cx="7543801" cy="4023360"/>
          </a:xfrm>
        </p:spPr>
        <p:txBody>
          <a:bodyPr/>
          <a:lstStyle/>
          <a:p>
            <a:r>
              <a:rPr lang="en-US" sz="2800" dirty="0">
                <a:solidFill>
                  <a:srgbClr val="000000"/>
                </a:solidFill>
                <a:latin typeface="Times New Roman" panose="02020603050405020304" pitchFamily="18" charset="0"/>
                <a:cs typeface="Times New Roman" panose="02020603050405020304" pitchFamily="18" charset="0"/>
              </a:rPr>
              <a:t>2 Corinthians 10:12 (NKJV)</a:t>
            </a:r>
          </a:p>
          <a:p>
            <a:r>
              <a:rPr lang="en-US" sz="2800" b="1" baseline="30000" dirty="0">
                <a:solidFill>
                  <a:srgbClr val="000000"/>
                </a:solidFill>
                <a:latin typeface="Times New Roman" panose="02020603050405020304" pitchFamily="18" charset="0"/>
                <a:cs typeface="Times New Roman" panose="02020603050405020304" pitchFamily="18" charset="0"/>
              </a:rPr>
              <a:t>12 </a:t>
            </a:r>
            <a:r>
              <a:rPr lang="en-US" sz="2800" dirty="0">
                <a:solidFill>
                  <a:srgbClr val="000000"/>
                </a:solidFill>
                <a:latin typeface="Times New Roman" panose="02020603050405020304" pitchFamily="18" charset="0"/>
                <a:cs typeface="Times New Roman" panose="02020603050405020304" pitchFamily="18" charset="0"/>
              </a:rPr>
              <a:t>For we dare not class ourselves or compare ourselves with those who commend themselves. But they, measuring themselves by themselves, and comparing themselves among themselves, are not wise.</a:t>
            </a:r>
          </a:p>
          <a:p>
            <a:endParaRPr lang="en-US" dirty="0"/>
          </a:p>
        </p:txBody>
      </p:sp>
      <p:sp>
        <p:nvSpPr>
          <p:cNvPr id="4" name="Sun 3">
            <a:extLst>
              <a:ext uri="{FF2B5EF4-FFF2-40B4-BE49-F238E27FC236}">
                <a16:creationId xmlns:a16="http://schemas.microsoft.com/office/drawing/2014/main" id="{6C054BCB-66FD-4D3C-AE39-03E729BFADF2}"/>
              </a:ext>
            </a:extLst>
          </p:cNvPr>
          <p:cNvSpPr/>
          <p:nvPr/>
        </p:nvSpPr>
        <p:spPr>
          <a:xfrm>
            <a:off x="2329127" y="286604"/>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5" name="Rectangle 4">
            <a:extLst>
              <a:ext uri="{FF2B5EF4-FFF2-40B4-BE49-F238E27FC236}">
                <a16:creationId xmlns:a16="http://schemas.microsoft.com/office/drawing/2014/main" id="{FBA9C0D7-F8DA-428E-8357-0496F6812D8E}"/>
              </a:ext>
            </a:extLst>
          </p:cNvPr>
          <p:cNvSpPr/>
          <p:nvPr/>
        </p:nvSpPr>
        <p:spPr>
          <a:xfrm>
            <a:off x="2633927" y="591404"/>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400" b="1" kern="0" dirty="0">
                <a:solidFill>
                  <a:prstClr val="black"/>
                </a:solidFill>
              </a:rPr>
              <a:t>O</a:t>
            </a:r>
            <a:endParaRPr kumimoji="0" lang="en-US" sz="2400" b="1" i="0" u="none" strike="noStrike" kern="0" cap="none" spc="0" normalizeH="0" baseline="0" noProof="0" dirty="0">
              <a:ln>
                <a:noFill/>
              </a:ln>
              <a:solidFill>
                <a:prstClr val="black"/>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2400" b="1" kern="0" dirty="0">
                <a:solidFill>
                  <a:prstClr val="black"/>
                </a:solidFill>
              </a:rPr>
              <a:t>15</a:t>
            </a:r>
            <a:endParaRPr kumimoji="0" lang="en-US" sz="2400" b="1"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3828119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1E349-61CA-4971-BF80-EC32C5B4CBDB}"/>
              </a:ext>
            </a:extLst>
          </p:cNvPr>
          <p:cNvSpPr>
            <a:spLocks noGrp="1"/>
          </p:cNvSpPr>
          <p:nvPr>
            <p:ph type="title"/>
          </p:nvPr>
        </p:nvSpPr>
        <p:spPr/>
        <p:txBody>
          <a:bodyPr/>
          <a:lstStyle/>
          <a:p>
            <a:pPr algn="ctr"/>
            <a:r>
              <a:rPr lang="en-US" dirty="0">
                <a:solidFill>
                  <a:schemeClr val="tx1"/>
                </a:solidFill>
              </a:rPr>
              <a:t>People know who you are</a:t>
            </a:r>
          </a:p>
        </p:txBody>
      </p:sp>
      <p:sp>
        <p:nvSpPr>
          <p:cNvPr id="3" name="Content Placeholder 2">
            <a:extLst>
              <a:ext uri="{FF2B5EF4-FFF2-40B4-BE49-F238E27FC236}">
                <a16:creationId xmlns:a16="http://schemas.microsoft.com/office/drawing/2014/main" id="{54F1B222-D3A2-4E4E-8266-04A5DD59248B}"/>
              </a:ext>
            </a:extLst>
          </p:cNvPr>
          <p:cNvSpPr>
            <a:spLocks noGrp="1"/>
          </p:cNvSpPr>
          <p:nvPr>
            <p:ph idx="1"/>
          </p:nvPr>
        </p:nvSpPr>
        <p:spPr/>
        <p:txBody>
          <a:bodyPr/>
          <a:lstStyle/>
          <a:p>
            <a:endParaRPr lang="en-US" sz="2800" dirty="0">
              <a:solidFill>
                <a:srgbClr val="000000"/>
              </a:solidFill>
              <a:latin typeface="Times New Roman" panose="02020603050405020304" pitchFamily="18" charset="0"/>
              <a:cs typeface="Times New Roman" panose="02020603050405020304" pitchFamily="18" charset="0"/>
            </a:endParaRPr>
          </a:p>
          <a:p>
            <a:r>
              <a:rPr lang="en-US" sz="2800" dirty="0">
                <a:solidFill>
                  <a:srgbClr val="000000"/>
                </a:solidFill>
                <a:latin typeface="Times New Roman" panose="02020603050405020304" pitchFamily="18" charset="0"/>
                <a:cs typeface="Times New Roman" panose="02020603050405020304" pitchFamily="18" charset="0"/>
              </a:rPr>
              <a:t>Philippians 3:17 (NIV)</a:t>
            </a:r>
          </a:p>
          <a:p>
            <a:r>
              <a:rPr lang="en-US" sz="2800" b="1" baseline="30000" dirty="0">
                <a:solidFill>
                  <a:srgbClr val="000000"/>
                </a:solidFill>
                <a:latin typeface="Times New Roman" panose="02020603050405020304" pitchFamily="18" charset="0"/>
                <a:cs typeface="Times New Roman" panose="02020603050405020304" pitchFamily="18" charset="0"/>
              </a:rPr>
              <a:t>17 </a:t>
            </a:r>
            <a:r>
              <a:rPr lang="en-US" sz="2800" dirty="0">
                <a:solidFill>
                  <a:srgbClr val="000000"/>
                </a:solidFill>
                <a:latin typeface="Times New Roman" panose="02020603050405020304" pitchFamily="18" charset="0"/>
                <a:cs typeface="Times New Roman" panose="02020603050405020304" pitchFamily="18" charset="0"/>
              </a:rPr>
              <a:t>Join together in following my example, brothers and sisters, and just as you have us as a model, keep your eyes on those who live as we do.</a:t>
            </a:r>
          </a:p>
        </p:txBody>
      </p:sp>
      <p:sp>
        <p:nvSpPr>
          <p:cNvPr id="4" name="Sun 3">
            <a:extLst>
              <a:ext uri="{FF2B5EF4-FFF2-40B4-BE49-F238E27FC236}">
                <a16:creationId xmlns:a16="http://schemas.microsoft.com/office/drawing/2014/main" id="{F5922F37-0D91-4C26-B995-584D0F2FD3CA}"/>
              </a:ext>
            </a:extLst>
          </p:cNvPr>
          <p:cNvSpPr/>
          <p:nvPr/>
        </p:nvSpPr>
        <p:spPr>
          <a:xfrm>
            <a:off x="3646299" y="4185400"/>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5" name="Rectangle 4">
            <a:extLst>
              <a:ext uri="{FF2B5EF4-FFF2-40B4-BE49-F238E27FC236}">
                <a16:creationId xmlns:a16="http://schemas.microsoft.com/office/drawing/2014/main" id="{D92989A0-7F72-48BD-97A5-5F1703B938CD}"/>
              </a:ext>
            </a:extLst>
          </p:cNvPr>
          <p:cNvSpPr/>
          <p:nvPr/>
        </p:nvSpPr>
        <p:spPr>
          <a:xfrm>
            <a:off x="3951099" y="4490200"/>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400" b="1" kern="0" dirty="0">
                <a:solidFill>
                  <a:prstClr val="black"/>
                </a:solidFill>
              </a:rPr>
              <a:t>D</a:t>
            </a:r>
            <a:endParaRPr kumimoji="0" lang="en-US" sz="2400" b="1" i="0" u="none" strike="noStrike" kern="0" cap="none" spc="0" normalizeH="0" baseline="0" noProof="0" dirty="0">
              <a:ln>
                <a:noFill/>
              </a:ln>
              <a:solidFill>
                <a:prstClr val="black"/>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2400" b="1" kern="0" dirty="0">
                <a:solidFill>
                  <a:prstClr val="black"/>
                </a:solidFill>
              </a:rPr>
              <a:t>1</a:t>
            </a:r>
            <a:endParaRPr kumimoji="0" lang="en-US" sz="2400" b="1"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1240543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4"/>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20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up)">
                                      <p:cBhvr>
                                        <p:cTn id="16" dur="1500"/>
                                        <p:tgtEl>
                                          <p:spTgt spid="3">
                                            <p:txEl>
                                              <p:pRg st="1" end="1"/>
                                            </p:txEl>
                                          </p:spTgt>
                                        </p:tgtEl>
                                      </p:cBhvr>
                                    </p:animEffect>
                                  </p:childTnLst>
                                </p:cTn>
                              </p:par>
                              <p:par>
                                <p:cTn id="17" presetID="22" presetClass="entr" presetSubtype="1"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up)">
                                      <p:cBhvr>
                                        <p:cTn id="19" dur="1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596AF-32E6-44EF-8855-0064471A942A}"/>
              </a:ext>
            </a:extLst>
          </p:cNvPr>
          <p:cNvSpPr>
            <a:spLocks noGrp="1"/>
          </p:cNvSpPr>
          <p:nvPr>
            <p:ph type="title"/>
          </p:nvPr>
        </p:nvSpPr>
        <p:spPr/>
        <p:txBody>
          <a:bodyPr/>
          <a:lstStyle/>
          <a:p>
            <a:pPr algn="ctr"/>
            <a:r>
              <a:rPr lang="en-US" dirty="0">
                <a:solidFill>
                  <a:schemeClr val="tx1"/>
                </a:solidFill>
              </a:rPr>
              <a:t>You May Not Get The</a:t>
            </a:r>
            <a:br>
              <a:rPr lang="en-US" dirty="0">
                <a:solidFill>
                  <a:schemeClr val="tx1"/>
                </a:solidFill>
              </a:rPr>
            </a:br>
            <a:r>
              <a:rPr lang="en-US" dirty="0">
                <a:solidFill>
                  <a:schemeClr val="tx1"/>
                </a:solidFill>
              </a:rPr>
              <a:t> Credit You Deserve</a:t>
            </a:r>
          </a:p>
        </p:txBody>
      </p:sp>
      <p:sp>
        <p:nvSpPr>
          <p:cNvPr id="3" name="Content Placeholder 2">
            <a:extLst>
              <a:ext uri="{FF2B5EF4-FFF2-40B4-BE49-F238E27FC236}">
                <a16:creationId xmlns:a16="http://schemas.microsoft.com/office/drawing/2014/main" id="{AE25E211-31D3-4029-B121-37C07D793CDE}"/>
              </a:ext>
            </a:extLst>
          </p:cNvPr>
          <p:cNvSpPr>
            <a:spLocks noGrp="1"/>
          </p:cNvSpPr>
          <p:nvPr>
            <p:ph idx="1"/>
          </p:nvPr>
        </p:nvSpPr>
        <p:spPr/>
        <p:txBody>
          <a:bodyPr/>
          <a:lstStyle/>
          <a:p>
            <a:endParaRPr lang="en-US" sz="2800" dirty="0">
              <a:solidFill>
                <a:srgbClr val="000000"/>
              </a:solidFill>
              <a:latin typeface="Times New Roman" panose="02020603050405020304" pitchFamily="18" charset="0"/>
              <a:cs typeface="Times New Roman" panose="02020603050405020304" pitchFamily="18" charset="0"/>
            </a:endParaRPr>
          </a:p>
          <a:p>
            <a:r>
              <a:rPr lang="en-US" sz="2800" dirty="0">
                <a:solidFill>
                  <a:srgbClr val="000000"/>
                </a:solidFill>
                <a:latin typeface="Times New Roman" panose="02020603050405020304" pitchFamily="18" charset="0"/>
                <a:cs typeface="Times New Roman" panose="02020603050405020304" pitchFamily="18" charset="0"/>
              </a:rPr>
              <a:t>1 Peter 2:20 (NKJV)</a:t>
            </a:r>
          </a:p>
          <a:p>
            <a:r>
              <a:rPr lang="en-US" sz="2800" b="1" baseline="30000" dirty="0">
                <a:solidFill>
                  <a:srgbClr val="000000"/>
                </a:solidFill>
                <a:latin typeface="Times New Roman" panose="02020603050405020304" pitchFamily="18" charset="0"/>
                <a:cs typeface="Times New Roman" panose="02020603050405020304" pitchFamily="18" charset="0"/>
              </a:rPr>
              <a:t>20 </a:t>
            </a:r>
            <a:r>
              <a:rPr lang="en-US" sz="2800" dirty="0">
                <a:solidFill>
                  <a:srgbClr val="000000"/>
                </a:solidFill>
                <a:latin typeface="Times New Roman" panose="02020603050405020304" pitchFamily="18" charset="0"/>
                <a:cs typeface="Times New Roman" panose="02020603050405020304" pitchFamily="18" charset="0"/>
              </a:rPr>
              <a:t>For what credit is it if, when you are beaten for your faults, you take it patiently? But when you do good and suffer, if you take it patiently, this is commendable before God.</a:t>
            </a:r>
          </a:p>
          <a:p>
            <a:endParaRPr lang="en-US" dirty="0"/>
          </a:p>
        </p:txBody>
      </p:sp>
      <p:sp>
        <p:nvSpPr>
          <p:cNvPr id="4" name="Sun 3">
            <a:extLst>
              <a:ext uri="{FF2B5EF4-FFF2-40B4-BE49-F238E27FC236}">
                <a16:creationId xmlns:a16="http://schemas.microsoft.com/office/drawing/2014/main" id="{72302BEB-AD0A-4B35-9491-A299F8744ACD}"/>
              </a:ext>
            </a:extLst>
          </p:cNvPr>
          <p:cNvSpPr/>
          <p:nvPr/>
        </p:nvSpPr>
        <p:spPr>
          <a:xfrm>
            <a:off x="1022841" y="4802294"/>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5" name="Rectangle 4">
            <a:extLst>
              <a:ext uri="{FF2B5EF4-FFF2-40B4-BE49-F238E27FC236}">
                <a16:creationId xmlns:a16="http://schemas.microsoft.com/office/drawing/2014/main" id="{DB6AF09E-3E88-4C3F-B213-0704188F398C}"/>
              </a:ext>
            </a:extLst>
          </p:cNvPr>
          <p:cNvSpPr/>
          <p:nvPr/>
        </p:nvSpPr>
        <p:spPr>
          <a:xfrm>
            <a:off x="1327641" y="5107094"/>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400" b="1" kern="0" dirty="0">
                <a:solidFill>
                  <a:prstClr val="black"/>
                </a:solidFill>
              </a:rPr>
              <a:t>A</a:t>
            </a:r>
            <a:endParaRPr kumimoji="0" lang="en-US" sz="2400" b="1" i="0" u="none" strike="noStrike" kern="0" cap="none" spc="0" normalizeH="0" baseline="0" noProof="0" dirty="0">
              <a:ln>
                <a:noFill/>
              </a:ln>
              <a:solidFill>
                <a:prstClr val="black"/>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2400" b="1" kern="0" dirty="0">
                <a:solidFill>
                  <a:prstClr val="black"/>
                </a:solidFill>
              </a:rPr>
              <a:t>14</a:t>
            </a:r>
            <a:endParaRPr kumimoji="0" lang="en-US" sz="2400" b="1" i="0" u="none" strike="noStrike" kern="0" cap="none" spc="0" normalizeH="0" baseline="0" noProof="0" dirty="0">
              <a:ln>
                <a:noFill/>
              </a:ln>
              <a:solidFill>
                <a:prstClr val="black"/>
              </a:solidFill>
              <a:effectLst/>
              <a:uLnTx/>
              <a:uFillTx/>
            </a:endParaRPr>
          </a:p>
        </p:txBody>
      </p:sp>
      <p:sp>
        <p:nvSpPr>
          <p:cNvPr id="8" name="Sun 7">
            <a:extLst>
              <a:ext uri="{FF2B5EF4-FFF2-40B4-BE49-F238E27FC236}">
                <a16:creationId xmlns:a16="http://schemas.microsoft.com/office/drawing/2014/main" id="{377A6A6E-2152-4B80-9C40-804C4F73F6E8}"/>
              </a:ext>
            </a:extLst>
          </p:cNvPr>
          <p:cNvSpPr/>
          <p:nvPr/>
        </p:nvSpPr>
        <p:spPr>
          <a:xfrm>
            <a:off x="7499841" y="328453"/>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9" name="Rectangle 8">
            <a:extLst>
              <a:ext uri="{FF2B5EF4-FFF2-40B4-BE49-F238E27FC236}">
                <a16:creationId xmlns:a16="http://schemas.microsoft.com/office/drawing/2014/main" id="{A4C8C73D-8A88-47DC-AC51-E6AA174F0D96}"/>
              </a:ext>
            </a:extLst>
          </p:cNvPr>
          <p:cNvSpPr/>
          <p:nvPr/>
        </p:nvSpPr>
        <p:spPr>
          <a:xfrm>
            <a:off x="7804641" y="633253"/>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400" b="1" kern="0" noProof="0" dirty="0">
                <a:solidFill>
                  <a:prstClr val="black"/>
                </a:solidFill>
              </a:rPr>
              <a:t>C</a:t>
            </a:r>
            <a:endParaRPr kumimoji="0" lang="en-US" sz="2400" b="1" i="0" u="none" strike="noStrike" kern="0" cap="none" spc="0" normalizeH="0" baseline="0" noProof="0" dirty="0">
              <a:ln>
                <a:noFill/>
              </a:ln>
              <a:solidFill>
                <a:prstClr val="black"/>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2400" b="1" kern="0" dirty="0">
                <a:solidFill>
                  <a:prstClr val="black"/>
                </a:solidFill>
              </a:rPr>
              <a:t>11</a:t>
            </a:r>
            <a:endParaRPr kumimoji="0" lang="en-US" sz="2400" b="1"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3952350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4"/>
                                        </p:tgtEl>
                                        <p:attrNameLst>
                                          <p:attrName>r</p:attrName>
                                        </p:attrNameLst>
                                      </p:cBhvr>
                                    </p:animRot>
                                  </p:childTnLst>
                                </p:cTn>
                              </p:par>
                              <p:par>
                                <p:cTn id="7" presetID="8" presetClass="emph" presetSubtype="0" repeatCount="indefinite" fill="hold" grpId="0" nodeType="withEffect">
                                  <p:stCondLst>
                                    <p:cond delay="0"/>
                                  </p:stCondLst>
                                  <p:childTnLst>
                                    <p:animRot by="21600000">
                                      <p:cBhvr>
                                        <p:cTn id="8" dur="10000" fill="hold"/>
                                        <p:tgtEl>
                                          <p:spTgt spid="8"/>
                                        </p:tgtEl>
                                        <p:attrNameLst>
                                          <p:attrName>r</p:attrName>
                                        </p:attrNameLst>
                                      </p:cBhvr>
                                    </p:animRot>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ipe(left)">
                                      <p:cBhvr>
                                        <p:cTn id="13" dur="175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1"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wipe(up)">
                                      <p:cBhvr>
                                        <p:cTn id="18" dur="2000"/>
                                        <p:tgtEl>
                                          <p:spTgt spid="3">
                                            <p:txEl>
                                              <p:pRg st="1" end="1"/>
                                            </p:txEl>
                                          </p:spTgt>
                                        </p:tgtEl>
                                      </p:cBhvr>
                                    </p:animEffect>
                                  </p:childTnLst>
                                </p:cTn>
                              </p:par>
                              <p:par>
                                <p:cTn id="19" presetID="22" presetClass="entr" presetSubtype="1"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wipe(up)">
                                      <p:cBhvr>
                                        <p:cTn id="21"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DD934-2F32-43DC-8A62-E751CABA1341}"/>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D63C56C4-B6A2-4A7A-A0CA-0C65168A1860}"/>
              </a:ext>
            </a:extLst>
          </p:cNvPr>
          <p:cNvSpPr>
            <a:spLocks noGrp="1"/>
          </p:cNvSpPr>
          <p:nvPr>
            <p:ph idx="1"/>
          </p:nvPr>
        </p:nvSpPr>
        <p:spPr/>
        <p:txBody>
          <a:bodyPr/>
          <a:lstStyle/>
          <a:p>
            <a:endParaRPr lang="en-US" dirty="0">
              <a:solidFill>
                <a:srgbClr val="B34B2C"/>
              </a:solidFill>
              <a:latin typeface="&amp;quot"/>
            </a:endParaRPr>
          </a:p>
          <a:p>
            <a:r>
              <a:rPr lang="en-US" sz="2800" dirty="0">
                <a:solidFill>
                  <a:srgbClr val="000000"/>
                </a:solidFill>
                <a:latin typeface="Times New Roman" panose="02020603050405020304" pitchFamily="18" charset="0"/>
                <a:cs typeface="Times New Roman" panose="02020603050405020304" pitchFamily="18" charset="0"/>
              </a:rPr>
              <a:t>Colossians 3:23 (NKJV)</a:t>
            </a:r>
          </a:p>
          <a:p>
            <a:r>
              <a:rPr lang="en-US" sz="2800" b="1" baseline="30000" dirty="0">
                <a:solidFill>
                  <a:srgbClr val="000000"/>
                </a:solidFill>
                <a:latin typeface="Times New Roman" panose="02020603050405020304" pitchFamily="18" charset="0"/>
                <a:cs typeface="Times New Roman" panose="02020603050405020304" pitchFamily="18" charset="0"/>
              </a:rPr>
              <a:t>23 </a:t>
            </a:r>
            <a:r>
              <a:rPr lang="en-US" sz="2800" dirty="0">
                <a:solidFill>
                  <a:srgbClr val="000000"/>
                </a:solidFill>
                <a:latin typeface="Times New Roman" panose="02020603050405020304" pitchFamily="18" charset="0"/>
                <a:cs typeface="Times New Roman" panose="02020603050405020304" pitchFamily="18" charset="0"/>
              </a:rPr>
              <a:t>And whatever you do, do it heartily, as to the Lord and not to men,</a:t>
            </a:r>
          </a:p>
          <a:p>
            <a:endParaRPr lang="en-US" dirty="0"/>
          </a:p>
        </p:txBody>
      </p:sp>
      <p:sp>
        <p:nvSpPr>
          <p:cNvPr id="4" name="Sun 3">
            <a:extLst>
              <a:ext uri="{FF2B5EF4-FFF2-40B4-BE49-F238E27FC236}">
                <a16:creationId xmlns:a16="http://schemas.microsoft.com/office/drawing/2014/main" id="{BDDE118C-2A79-450F-9D12-7819FF8C4646}"/>
              </a:ext>
            </a:extLst>
          </p:cNvPr>
          <p:cNvSpPr/>
          <p:nvPr/>
        </p:nvSpPr>
        <p:spPr>
          <a:xfrm>
            <a:off x="2350898" y="4497494"/>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5" name="Rectangle 4">
            <a:extLst>
              <a:ext uri="{FF2B5EF4-FFF2-40B4-BE49-F238E27FC236}">
                <a16:creationId xmlns:a16="http://schemas.microsoft.com/office/drawing/2014/main" id="{94B8200A-0723-4A32-AF94-62CEACBFF488}"/>
              </a:ext>
            </a:extLst>
          </p:cNvPr>
          <p:cNvSpPr/>
          <p:nvPr/>
        </p:nvSpPr>
        <p:spPr>
          <a:xfrm>
            <a:off x="2655698" y="4802294"/>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400" b="1" kern="0" dirty="0">
                <a:solidFill>
                  <a:prstClr val="black"/>
                </a:solidFill>
              </a:rPr>
              <a:t>N</a:t>
            </a:r>
            <a:endParaRPr kumimoji="0" lang="en-US" sz="2400" b="1" i="0" u="none" strike="noStrike" kern="0" cap="none" spc="0" normalizeH="0" baseline="0" noProof="0" dirty="0">
              <a:ln>
                <a:noFill/>
              </a:ln>
              <a:solidFill>
                <a:prstClr val="black"/>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2400" b="1" kern="0" dirty="0">
                <a:solidFill>
                  <a:prstClr val="black"/>
                </a:solidFill>
              </a:rPr>
              <a:t>8</a:t>
            </a:r>
            <a:endParaRPr kumimoji="0" lang="en-US" sz="2400" b="1"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908348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C4882-5908-4C43-985D-BE702B2503EB}"/>
              </a:ext>
            </a:extLst>
          </p:cNvPr>
          <p:cNvSpPr>
            <a:spLocks noGrp="1"/>
          </p:cNvSpPr>
          <p:nvPr>
            <p:ph type="title"/>
          </p:nvPr>
        </p:nvSpPr>
        <p:spPr>
          <a:xfrm>
            <a:off x="1062029" y="394977"/>
            <a:ext cx="7543800" cy="1450757"/>
          </a:xfrm>
        </p:spPr>
        <p:txBody>
          <a:bodyPr/>
          <a:lstStyle/>
          <a:p>
            <a:pPr algn="ctr"/>
            <a:r>
              <a:rPr lang="en-US" dirty="0">
                <a:solidFill>
                  <a:schemeClr val="tx1"/>
                </a:solidFill>
              </a:rPr>
              <a:t>Don’t Stop Working</a:t>
            </a:r>
          </a:p>
        </p:txBody>
      </p:sp>
      <p:sp>
        <p:nvSpPr>
          <p:cNvPr id="3" name="Content Placeholder 2">
            <a:extLst>
              <a:ext uri="{FF2B5EF4-FFF2-40B4-BE49-F238E27FC236}">
                <a16:creationId xmlns:a16="http://schemas.microsoft.com/office/drawing/2014/main" id="{3249D978-B88D-441A-8013-8AC642B0F60A}"/>
              </a:ext>
            </a:extLst>
          </p:cNvPr>
          <p:cNvSpPr>
            <a:spLocks noGrp="1"/>
          </p:cNvSpPr>
          <p:nvPr>
            <p:ph idx="1"/>
          </p:nvPr>
        </p:nvSpPr>
        <p:spPr/>
        <p:txBody>
          <a:bodyPr/>
          <a:lstStyle/>
          <a:p>
            <a:pPr algn="ctr"/>
            <a:endParaRPr lang="en-US" sz="3200" dirty="0"/>
          </a:p>
          <a:p>
            <a:pPr algn="ctr"/>
            <a:r>
              <a:rPr lang="en-US" sz="3200" dirty="0">
                <a:solidFill>
                  <a:schemeClr val="tx1"/>
                </a:solidFill>
              </a:rPr>
              <a:t>Without vision, people perish. </a:t>
            </a:r>
          </a:p>
          <a:p>
            <a:pPr algn="ctr"/>
            <a:r>
              <a:rPr lang="en-US" sz="3200" dirty="0">
                <a:solidFill>
                  <a:schemeClr val="tx1"/>
                </a:solidFill>
              </a:rPr>
              <a:t>Without people, the vision perishes</a:t>
            </a:r>
            <a:r>
              <a:rPr lang="en-US" sz="3200" dirty="0"/>
              <a:t>.</a:t>
            </a:r>
          </a:p>
          <a:p>
            <a:endParaRPr lang="en-US" dirty="0"/>
          </a:p>
        </p:txBody>
      </p:sp>
      <p:sp>
        <p:nvSpPr>
          <p:cNvPr id="4" name="Sun 3">
            <a:extLst>
              <a:ext uri="{FF2B5EF4-FFF2-40B4-BE49-F238E27FC236}">
                <a16:creationId xmlns:a16="http://schemas.microsoft.com/office/drawing/2014/main" id="{FB0FDC62-E447-43FF-8C03-1BE530FC9036}"/>
              </a:ext>
            </a:extLst>
          </p:cNvPr>
          <p:cNvSpPr/>
          <p:nvPr/>
        </p:nvSpPr>
        <p:spPr>
          <a:xfrm>
            <a:off x="6269755" y="4561114"/>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5" name="Rectangle 4">
            <a:extLst>
              <a:ext uri="{FF2B5EF4-FFF2-40B4-BE49-F238E27FC236}">
                <a16:creationId xmlns:a16="http://schemas.microsoft.com/office/drawing/2014/main" id="{32432180-E832-4572-A2BE-6C3D5D5766B1}"/>
              </a:ext>
            </a:extLst>
          </p:cNvPr>
          <p:cNvSpPr/>
          <p:nvPr/>
        </p:nvSpPr>
        <p:spPr>
          <a:xfrm>
            <a:off x="6574555" y="4865914"/>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400" b="1" kern="0" dirty="0">
                <a:solidFill>
                  <a:prstClr val="black"/>
                </a:solidFill>
              </a:rPr>
              <a:t>G</a:t>
            </a:r>
            <a:endParaRPr kumimoji="0" lang="en-US" sz="2400" b="1" i="0" u="none" strike="noStrike" kern="0" cap="none" spc="0" normalizeH="0" baseline="0" noProof="0" dirty="0">
              <a:ln>
                <a:noFill/>
              </a:ln>
              <a:solidFill>
                <a:prstClr val="black"/>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2400" b="1" kern="0" dirty="0">
                <a:solidFill>
                  <a:prstClr val="black"/>
                </a:solidFill>
              </a:rPr>
              <a:t>7</a:t>
            </a:r>
            <a:endParaRPr kumimoji="0" lang="en-US" sz="2400" b="1"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2147739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4"/>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20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left)">
                                      <p:cBhvr>
                                        <p:cTn id="16"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5A264-0862-4DB7-AF51-2C56DE2ED1CF}"/>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FBC0AE83-6BC5-4877-8CC9-C5ED916997AE}"/>
              </a:ext>
            </a:extLst>
          </p:cNvPr>
          <p:cNvSpPr>
            <a:spLocks noGrp="1"/>
          </p:cNvSpPr>
          <p:nvPr>
            <p:ph idx="1"/>
          </p:nvPr>
        </p:nvSpPr>
        <p:spPr/>
        <p:txBody>
          <a:bodyPr>
            <a:normAutofit/>
          </a:bodyPr>
          <a:lstStyle/>
          <a:p>
            <a:r>
              <a:rPr lang="en-US" sz="2800" dirty="0">
                <a:solidFill>
                  <a:srgbClr val="000000"/>
                </a:solidFill>
                <a:latin typeface="Times New Roman" panose="02020603050405020304" pitchFamily="18" charset="0"/>
                <a:cs typeface="Times New Roman" panose="02020603050405020304" pitchFamily="18" charset="0"/>
              </a:rPr>
              <a:t>Mark 16:15-16 (NKJV)</a:t>
            </a:r>
          </a:p>
          <a:p>
            <a:r>
              <a:rPr lang="en-US" sz="2800" b="1" baseline="30000" dirty="0">
                <a:solidFill>
                  <a:srgbClr val="000000"/>
                </a:solidFill>
                <a:latin typeface="Times New Roman" panose="02020603050405020304" pitchFamily="18" charset="0"/>
                <a:cs typeface="Times New Roman" panose="02020603050405020304" pitchFamily="18" charset="0"/>
              </a:rPr>
              <a:t>15 </a:t>
            </a:r>
            <a:r>
              <a:rPr lang="en-US" sz="2800" dirty="0">
                <a:solidFill>
                  <a:srgbClr val="000000"/>
                </a:solidFill>
                <a:latin typeface="Times New Roman" panose="02020603050405020304" pitchFamily="18" charset="0"/>
                <a:cs typeface="Times New Roman" panose="02020603050405020304" pitchFamily="18" charset="0"/>
              </a:rPr>
              <a:t>And He said to them, “Go into all the world and preach the gospel to every creature. </a:t>
            </a:r>
            <a:r>
              <a:rPr lang="en-US" sz="2800" b="1" baseline="30000" dirty="0">
                <a:solidFill>
                  <a:srgbClr val="000000"/>
                </a:solidFill>
                <a:latin typeface="Times New Roman" panose="02020603050405020304" pitchFamily="18" charset="0"/>
                <a:cs typeface="Times New Roman" panose="02020603050405020304" pitchFamily="18" charset="0"/>
              </a:rPr>
              <a:t>16 </a:t>
            </a:r>
            <a:r>
              <a:rPr lang="en-US" sz="2800" dirty="0">
                <a:solidFill>
                  <a:srgbClr val="000000"/>
                </a:solidFill>
                <a:latin typeface="Times New Roman" panose="02020603050405020304" pitchFamily="18" charset="0"/>
                <a:cs typeface="Times New Roman" panose="02020603050405020304" pitchFamily="18" charset="0"/>
              </a:rPr>
              <a:t>He who believes and is baptized will be saved; but he who does not believe will be condemned.</a:t>
            </a:r>
          </a:p>
          <a:p>
            <a:endParaRPr lang="en-US" sz="2800" dirty="0">
              <a:latin typeface="Times New Roman" panose="02020603050405020304" pitchFamily="18" charset="0"/>
              <a:cs typeface="Times New Roman" panose="02020603050405020304" pitchFamily="18" charset="0"/>
            </a:endParaRPr>
          </a:p>
        </p:txBody>
      </p:sp>
      <p:sp>
        <p:nvSpPr>
          <p:cNvPr id="4" name="Sun 3">
            <a:extLst>
              <a:ext uri="{FF2B5EF4-FFF2-40B4-BE49-F238E27FC236}">
                <a16:creationId xmlns:a16="http://schemas.microsoft.com/office/drawing/2014/main" id="{74CD0269-D5BA-451A-953D-B8C090861169}"/>
              </a:ext>
            </a:extLst>
          </p:cNvPr>
          <p:cNvSpPr/>
          <p:nvPr/>
        </p:nvSpPr>
        <p:spPr>
          <a:xfrm>
            <a:off x="6661642" y="4305142"/>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5" name="Rectangle 4">
            <a:extLst>
              <a:ext uri="{FF2B5EF4-FFF2-40B4-BE49-F238E27FC236}">
                <a16:creationId xmlns:a16="http://schemas.microsoft.com/office/drawing/2014/main" id="{63426473-B206-4707-A26F-0270EF308644}"/>
              </a:ext>
            </a:extLst>
          </p:cNvPr>
          <p:cNvSpPr/>
          <p:nvPr/>
        </p:nvSpPr>
        <p:spPr>
          <a:xfrm>
            <a:off x="6966442" y="4609942"/>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400" b="1" kern="0" dirty="0">
                <a:solidFill>
                  <a:prstClr val="black"/>
                </a:solidFill>
              </a:rPr>
              <a:t>R</a:t>
            </a:r>
            <a:endParaRPr kumimoji="0" lang="en-US" sz="2400" b="1" i="0" u="none" strike="noStrike" kern="0" cap="none" spc="0" normalizeH="0" baseline="0" noProof="0" dirty="0">
              <a:ln>
                <a:noFill/>
              </a:ln>
              <a:solidFill>
                <a:prstClr val="black"/>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2400" b="1" kern="0" dirty="0">
                <a:solidFill>
                  <a:prstClr val="black"/>
                </a:solidFill>
              </a:rPr>
              <a:t>10</a:t>
            </a:r>
            <a:endParaRPr kumimoji="0" lang="en-US" sz="2400" b="1"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4095897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Retrospec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1243</TotalTime>
  <Words>110</Words>
  <Application>Microsoft Office PowerPoint</Application>
  <PresentationFormat>On-screen Show (4:3)</PresentationFormat>
  <Paragraphs>47</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&amp;quot</vt:lpstr>
      <vt:lpstr>Calibri</vt:lpstr>
      <vt:lpstr>Calibri Light</vt:lpstr>
      <vt:lpstr>Times New Roman</vt:lpstr>
      <vt:lpstr>Retrospect</vt:lpstr>
      <vt:lpstr>Lessons From  The Pulpit </vt:lpstr>
      <vt:lpstr>Preach to yourself first</vt:lpstr>
      <vt:lpstr>Being a preacher doesn't mean you're a better person than someone else</vt:lpstr>
      <vt:lpstr>PowerPoint Presentation</vt:lpstr>
      <vt:lpstr>People know who you are</vt:lpstr>
      <vt:lpstr>You May Not Get The  Credit You Deserve</vt:lpstr>
      <vt:lpstr>PowerPoint Presentation</vt:lpstr>
      <vt:lpstr>Don’t Stop Working</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Auditorium</dc:creator>
  <cp:lastModifiedBy>Auditorium</cp:lastModifiedBy>
  <cp:revision>35</cp:revision>
  <dcterms:created xsi:type="dcterms:W3CDTF">2018-01-20T18:16:03Z</dcterms:created>
  <dcterms:modified xsi:type="dcterms:W3CDTF">2018-01-21T21:26:14Z</dcterms:modified>
</cp:coreProperties>
</file>