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30"/>
  </p:notesMasterIdLst>
  <p:sldIdLst>
    <p:sldId id="341" r:id="rId2"/>
    <p:sldId id="256" r:id="rId3"/>
    <p:sldId id="360" r:id="rId4"/>
    <p:sldId id="361" r:id="rId5"/>
    <p:sldId id="342" r:id="rId6"/>
    <p:sldId id="379" r:id="rId7"/>
    <p:sldId id="380" r:id="rId8"/>
    <p:sldId id="386" r:id="rId9"/>
    <p:sldId id="385" r:id="rId10"/>
    <p:sldId id="345" r:id="rId11"/>
    <p:sldId id="387" r:id="rId12"/>
    <p:sldId id="378" r:id="rId13"/>
    <p:sldId id="397" r:id="rId14"/>
    <p:sldId id="370" r:id="rId15"/>
    <p:sldId id="393" r:id="rId16"/>
    <p:sldId id="383" r:id="rId17"/>
    <p:sldId id="390" r:id="rId18"/>
    <p:sldId id="394" r:id="rId19"/>
    <p:sldId id="395" r:id="rId20"/>
    <p:sldId id="382" r:id="rId21"/>
    <p:sldId id="388" r:id="rId22"/>
    <p:sldId id="392" r:id="rId23"/>
    <p:sldId id="389" r:id="rId24"/>
    <p:sldId id="391" r:id="rId25"/>
    <p:sldId id="363" r:id="rId26"/>
    <p:sldId id="364" r:id="rId27"/>
    <p:sldId id="349" r:id="rId28"/>
    <p:sldId id="3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4DAB2-BA9F-4DD4-8843-D010FC9680D6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B6963-0B6B-4757-8A1D-B1D2CDAB3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0F25C-E0F1-4025-A738-119A3AF351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61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04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19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7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0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8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83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43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8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271D7C-FDDB-44A5-9CD1-99D896C42B0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343CA83-8531-4F50-B7BF-C3DD754E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78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70980A-DFA3-472D-AC7B-87B2FF40FBE5}"/>
              </a:ext>
            </a:extLst>
          </p:cNvPr>
          <p:cNvSpPr/>
          <p:nvPr/>
        </p:nvSpPr>
        <p:spPr>
          <a:xfrm>
            <a:off x="0" y="0"/>
            <a:ext cx="9144000" cy="685799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AB559-7FAA-4199-BEAD-AF350970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116" y="1"/>
            <a:ext cx="4625862" cy="7315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Sunday’s sermons…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75F1-C05A-4E5E-B24B-3F136A02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885" y="914400"/>
            <a:ext cx="4306359" cy="578478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Church’s choice!</a:t>
            </a:r>
          </a:p>
          <a:p>
            <a:pPr marL="0" indent="0">
              <a:buNone/>
            </a:pPr>
            <a:endParaRPr lang="en-US" sz="13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742950" indent="-742950">
              <a:buAutoNum type="alphaLcPeriod"/>
            </a:pP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Spiritual Shrugs</a:t>
            </a:r>
          </a:p>
          <a:p>
            <a:pPr marL="742950" indent="-742950">
              <a:buAutoNum type="alphaLcPeriod"/>
            </a:pP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Resentment </a:t>
            </a:r>
            <a:endParaRPr lang="en-US" sz="33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742950" indent="-742950">
              <a:buAutoNum type="alphaLcPeriod"/>
            </a:pP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 I know enough to become a Christian?</a:t>
            </a:r>
          </a:p>
          <a:p>
            <a:pPr marL="742950" indent="-742950">
              <a:buAutoNum type="alphaLcPeriod"/>
            </a:pP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journey through the Red Sea </a:t>
            </a:r>
          </a:p>
          <a:p>
            <a:pPr marL="742950" indent="-742950">
              <a:buAutoNum type="alphaLcPeriod"/>
            </a:pP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742950" indent="-742950">
              <a:buAutoNum type="alphaLcPeriod"/>
            </a:pP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742950" indent="-742950">
              <a:buAutoNum type="alphaLcPeriod"/>
            </a:pP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742950" indent="-742950">
              <a:buAutoNum type="alphaLcPeriod"/>
            </a:pP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40853-9154-420E-8D50-A153B76264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4FB4C1-E87B-46DE-AAE6-B48B04EB09E3}"/>
              </a:ext>
            </a:extLst>
          </p:cNvPr>
          <p:cNvSpPr/>
          <p:nvPr/>
        </p:nvSpPr>
        <p:spPr>
          <a:xfrm>
            <a:off x="3560781" y="1706470"/>
            <a:ext cx="1011217" cy="6344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13%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8BD83-F1BC-4887-B0E2-1292BA429CE0}"/>
              </a:ext>
            </a:extLst>
          </p:cNvPr>
          <p:cNvSpPr/>
          <p:nvPr/>
        </p:nvSpPr>
        <p:spPr>
          <a:xfrm>
            <a:off x="2485016" y="4527241"/>
            <a:ext cx="2089081" cy="63448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25%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419AC-60BB-403D-BFBC-2AB5BCED65E5}"/>
              </a:ext>
            </a:extLst>
          </p:cNvPr>
          <p:cNvSpPr/>
          <p:nvPr/>
        </p:nvSpPr>
        <p:spPr>
          <a:xfrm>
            <a:off x="53903" y="2600587"/>
            <a:ext cx="4518095" cy="63448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60%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E37C3-F460-4E6C-9DEF-D3C02C4FDCD6}"/>
              </a:ext>
            </a:extLst>
          </p:cNvPr>
          <p:cNvSpPr/>
          <p:nvPr/>
        </p:nvSpPr>
        <p:spPr>
          <a:xfrm>
            <a:off x="3898232" y="3553483"/>
            <a:ext cx="674259" cy="63448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97002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968500"/>
            <a:ext cx="7765322" cy="3822701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Resentment is NEVER justified.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it can FEEL justified.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sin of one person can cause resentment in another person.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4500880"/>
            <a:ext cx="7773308" cy="12573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12:4 An excellent wife is the crown of her husband,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she who shames him is like rottenness in his bones.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Resentment…</a:t>
            </a:r>
          </a:p>
          <a:p>
            <a:pPr lvl="0" algn="ctr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Can </a:t>
            </a:r>
            <a:r>
              <a:rPr lang="en-US" sz="3600" b="1" i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FEEL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 justified.</a:t>
            </a:r>
            <a:endParaRPr lang="en-US" sz="4400" b="1" dirty="0">
              <a:ln>
                <a:solidFill>
                  <a:srgbClr val="C00000"/>
                </a:solidFill>
              </a:ln>
              <a:latin typeface="Copperplate Gothic Bold" panose="020E0705020206020404" pitchFamily="34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5C419E72-3BCD-4659-A44B-FE20FD054F80}"/>
              </a:ext>
            </a:extLst>
          </p:cNvPr>
          <p:cNvSpPr/>
          <p:nvPr/>
        </p:nvSpPr>
        <p:spPr>
          <a:xfrm>
            <a:off x="7306235" y="2417018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2FA38-DD04-452E-ACE5-F51409AA40D1}"/>
              </a:ext>
            </a:extLst>
          </p:cNvPr>
          <p:cNvSpPr/>
          <p:nvPr/>
        </p:nvSpPr>
        <p:spPr>
          <a:xfrm>
            <a:off x="7611035" y="2721818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342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44064"/>
            <a:ext cx="7765322" cy="3955698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Absalom was the 3</a:t>
            </a:r>
            <a:r>
              <a:rPr lang="en-US" sz="32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child born to David while he was reigning in Hebron…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Can build up for years.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69103-D3B1-446C-AA30-2FD979BF4154}"/>
              </a:ext>
            </a:extLst>
          </p:cNvPr>
          <p:cNvSpPr/>
          <p:nvPr/>
        </p:nvSpPr>
        <p:spPr>
          <a:xfrm>
            <a:off x="685346" y="4653877"/>
            <a:ext cx="7773308" cy="159979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5:4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was thirty years old when he became king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he reigned forty years. 5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Hebron he reigned over Judah seven years and six months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in Jerusalem he reigned thirty-three years over all Israel and Judah.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91246-A5EA-4C5D-A8B7-1881011CC994}"/>
              </a:ext>
            </a:extLst>
          </p:cNvPr>
          <p:cNvSpPr/>
          <p:nvPr/>
        </p:nvSpPr>
        <p:spPr>
          <a:xfrm>
            <a:off x="693332" y="2954619"/>
            <a:ext cx="7773308" cy="159979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3:2 Sons were born to David at Hebron: his firstborn was Amnon, by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Ahinoam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Jezreelitess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 and his second,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Chileab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by Abigail the widow of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Nabal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Carmelite;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third, Absalom the son of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Maacah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748F10F2-11ED-46A3-B1E5-569903FABE62}"/>
              </a:ext>
            </a:extLst>
          </p:cNvPr>
          <p:cNvSpPr/>
          <p:nvPr/>
        </p:nvSpPr>
        <p:spPr>
          <a:xfrm>
            <a:off x="152400" y="152400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C5D326-7025-495D-8918-F9AE7EA6684D}"/>
              </a:ext>
            </a:extLst>
          </p:cNvPr>
          <p:cNvSpPr/>
          <p:nvPr/>
        </p:nvSpPr>
        <p:spPr>
          <a:xfrm>
            <a:off x="457200" y="457200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546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968500"/>
            <a:ext cx="7765322" cy="3822701"/>
          </a:xfrm>
          <a:effectLst/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Absalom would’ve been less than 7 years old when David moves to Jerusalem.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 after moving, David sees Bathsheba.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time Ahithophel supports Absalom’s rebellion, Absalom is now a grown man.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Ahithophel’s resentment likely grew over several years!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happened to the prodigal’s brother also…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Can build up for years.</a:t>
            </a: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787DD629-1AE3-4CCB-B2CB-5A44F2EA7102}"/>
              </a:ext>
            </a:extLst>
          </p:cNvPr>
          <p:cNvSpPr/>
          <p:nvPr/>
        </p:nvSpPr>
        <p:spPr>
          <a:xfrm>
            <a:off x="7682753" y="3874546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FFA9C-59E0-4F09-9DC6-86F40B627315}"/>
              </a:ext>
            </a:extLst>
          </p:cNvPr>
          <p:cNvSpPr/>
          <p:nvPr/>
        </p:nvSpPr>
        <p:spPr>
          <a:xfrm>
            <a:off x="7987553" y="4179346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972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A07EAF-323A-4A6F-8A37-5F7620F18C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F8BBB-537C-4F73-AD26-7FC08162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9086"/>
            <a:ext cx="7765322" cy="970450"/>
          </a:xfrm>
          <a:effectLst/>
        </p:spPr>
        <p:txBody>
          <a:bodyPr/>
          <a:lstStyle/>
          <a:p>
            <a:r>
              <a:rPr lang="en-US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Luke 15:25-30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4C8C-9386-4E93-84C1-E9067C11A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188622"/>
            <a:ext cx="7765322" cy="5318056"/>
          </a:xfrm>
          <a:effectLst/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 “Now his older son was in the field. And as he came and drew near to the house, he heard music and dancing. </a:t>
            </a:r>
          </a:p>
          <a:p>
            <a:pPr marL="36900" indent="0">
              <a:buNone/>
            </a:pP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So he called one of the servants and asked what these things meant. </a:t>
            </a:r>
          </a:p>
          <a:p>
            <a:pPr marL="36900" indent="0">
              <a:buNone/>
            </a:pP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 And he said to him, ‘Your brother has come, and because he has received him safe and sound, your father has killed the fatted calf.’ </a:t>
            </a:r>
          </a:p>
          <a:p>
            <a:pPr marL="36900" indent="0">
              <a:buNone/>
            </a:pP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“But he was angry and would not go in. Therefore his father came out and pleaded with him. </a:t>
            </a:r>
          </a:p>
        </p:txBody>
      </p:sp>
    </p:spTree>
    <p:extLst>
      <p:ext uri="{BB962C8B-B14F-4D97-AF65-F5344CB8AC3E}">
        <p14:creationId xmlns:p14="http://schemas.microsoft.com/office/powerpoint/2010/main" val="139052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A07EAF-323A-4A6F-8A37-5F7620F18C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F8BBB-537C-4F73-AD26-7FC08162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9086"/>
            <a:ext cx="7765322" cy="970450"/>
          </a:xfrm>
          <a:effectLst/>
        </p:spPr>
        <p:txBody>
          <a:bodyPr/>
          <a:lstStyle/>
          <a:p>
            <a:r>
              <a:rPr lang="en-US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Luke 15:25-30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4C8C-9386-4E93-84C1-E9067C11A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188622"/>
            <a:ext cx="7765322" cy="5318056"/>
          </a:xfrm>
          <a:effectLst/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 So he answered and said to his father, </a:t>
            </a:r>
            <a:r>
              <a:rPr lang="en-US" sz="28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‘Lo, these many years I have been serving you; I never transgressed your commandment at any time; and yet you never gave me a young goat, that I might make merry with my friends. </a:t>
            </a:r>
          </a:p>
          <a:p>
            <a:pPr marL="36900" indent="0">
              <a:buNone/>
            </a:pPr>
            <a:r>
              <a:rPr lang="en-US" sz="28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But as soon as this son of yours came, who has devoured your livelihood with harlots, you killed the fatted calf for him.’</a:t>
            </a: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5148C25F-78BA-4372-9BCF-72AEEBA67B80}"/>
              </a:ext>
            </a:extLst>
          </p:cNvPr>
          <p:cNvSpPr/>
          <p:nvPr/>
        </p:nvSpPr>
        <p:spPr>
          <a:xfrm>
            <a:off x="5703346" y="4976261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F24CB-F0FD-4F0D-8D1F-1B9F1EE9DD39}"/>
              </a:ext>
            </a:extLst>
          </p:cNvPr>
          <p:cNvSpPr/>
          <p:nvPr/>
        </p:nvSpPr>
        <p:spPr>
          <a:xfrm>
            <a:off x="6008146" y="5281061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6763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0" y="1968500"/>
            <a:ext cx="3751668" cy="3822701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have trouble letting go of the past…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Resentment can remain for a lifetime.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Can build up for years.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6FAEE-0634-4050-A7A8-1356C5A97B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35" y="1835503"/>
            <a:ext cx="3679666" cy="4259340"/>
          </a:xfrm>
          <a:prstGeom prst="rect">
            <a:avLst/>
          </a:prstGeom>
        </p:spPr>
      </p:pic>
      <p:sp>
        <p:nvSpPr>
          <p:cNvPr id="6" name="Sun 5">
            <a:extLst>
              <a:ext uri="{FF2B5EF4-FFF2-40B4-BE49-F238E27FC236}">
                <a16:creationId xmlns:a16="http://schemas.microsoft.com/office/drawing/2014/main" id="{96537442-0BE7-4536-B38D-5F6AFA2ECF09}"/>
              </a:ext>
            </a:extLst>
          </p:cNvPr>
          <p:cNvSpPr/>
          <p:nvPr/>
        </p:nvSpPr>
        <p:spPr>
          <a:xfrm>
            <a:off x="7087054" y="4928616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137A5-2506-44BA-B61C-E4286FA087F7}"/>
              </a:ext>
            </a:extLst>
          </p:cNvPr>
          <p:cNvSpPr/>
          <p:nvPr/>
        </p:nvSpPr>
        <p:spPr>
          <a:xfrm>
            <a:off x="7391854" y="5233416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3222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835504"/>
            <a:ext cx="7765322" cy="3955698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the closest of relationships.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2517008"/>
            <a:ext cx="7773308" cy="977624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41:9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my close friend in whom I trusted, Who ate my bread,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lifted up his heel against 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471638" y="25603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Ruins relationships.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C29C3-4AE9-4D19-8AAE-E4DDE6A7EBA3}"/>
              </a:ext>
            </a:extLst>
          </p:cNvPr>
          <p:cNvSpPr/>
          <p:nvPr/>
        </p:nvSpPr>
        <p:spPr>
          <a:xfrm>
            <a:off x="699784" y="3662680"/>
            <a:ext cx="7773308" cy="245604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55:12 For it is not an enemy who reproaches me, Then I could bear it; Nor is it one who hates me who has exalted himself against me, Then I could hide myself from him. 13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it is you, a man my equal, My companion and my familiar friend; 14 We who had sweet fellowship together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Walked in the house of God in the throng.</a:t>
            </a: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56865DE3-1222-418D-970E-E1B28AE65996}"/>
              </a:ext>
            </a:extLst>
          </p:cNvPr>
          <p:cNvSpPr/>
          <p:nvPr/>
        </p:nvSpPr>
        <p:spPr>
          <a:xfrm>
            <a:off x="7551019" y="670356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4E0891-40A3-4508-89FC-92C1E4C8BEF5}"/>
              </a:ext>
            </a:extLst>
          </p:cNvPr>
          <p:cNvSpPr/>
          <p:nvPr/>
        </p:nvSpPr>
        <p:spPr>
          <a:xfrm>
            <a:off x="7855819" y="975156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709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53496"/>
            <a:ext cx="8015892" cy="5104504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ruin the marriage relationship.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she’s resentful? Had he changed her?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471638" y="25603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Ruins relationships.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23675-D0A1-4AC9-A044-A2D00A49C1DE}"/>
              </a:ext>
            </a:extLst>
          </p:cNvPr>
          <p:cNvSpPr/>
          <p:nvPr/>
        </p:nvSpPr>
        <p:spPr>
          <a:xfrm>
            <a:off x="685346" y="2345167"/>
            <a:ext cx="7773308" cy="157793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Samuel 25:3 (now the man’s name was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Nabal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his wife’s name was Abigail. And the woman was intelligent and beautiful in appearance, but the man was harsh and evil in his dealings, and he was 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Calebite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2C1FD-F28F-4F15-8E6D-0EFB6E5AD897}"/>
              </a:ext>
            </a:extLst>
          </p:cNvPr>
          <p:cNvSpPr/>
          <p:nvPr/>
        </p:nvSpPr>
        <p:spPr>
          <a:xfrm>
            <a:off x="699784" y="4079238"/>
            <a:ext cx="7773308" cy="166370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Samuel 25:25 Please do not let my lord pay attention to this worthless man,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Nabal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as his name is, so is he.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Nabal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his name and folly is with him; but I your maidservant did not see the young men of my lord whom you sent.</a:t>
            </a:r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54D88C86-62E3-401B-A226-164A91319BE7}"/>
              </a:ext>
            </a:extLst>
          </p:cNvPr>
          <p:cNvSpPr/>
          <p:nvPr/>
        </p:nvSpPr>
        <p:spPr>
          <a:xfrm>
            <a:off x="324522" y="376554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49B6E-02B1-4777-AFEF-852472A80116}"/>
              </a:ext>
            </a:extLst>
          </p:cNvPr>
          <p:cNvSpPr/>
          <p:nvPr/>
        </p:nvSpPr>
        <p:spPr>
          <a:xfrm>
            <a:off x="629322" y="681354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5743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816100"/>
            <a:ext cx="7765322" cy="3822701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Ahithophel was extremely smart. Why would he want to put himself in direct conflict with David, a king and warrior?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471638" y="25603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Changes a person.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23675-D0A1-4AC9-A044-A2D00A49C1DE}"/>
              </a:ext>
            </a:extLst>
          </p:cNvPr>
          <p:cNvSpPr/>
          <p:nvPr/>
        </p:nvSpPr>
        <p:spPr>
          <a:xfrm>
            <a:off x="685346" y="3538113"/>
            <a:ext cx="7773308" cy="243327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15:33 David said to him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“If you pass over with me, then you will be a burden to me. 34 But if you return to the city, and say to Absalom, ‘I will be your servant, O king; as I have been your father’s servant in time past, so I will now be your servant,’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you can thwart the counsel of Ahithophel for me.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982CAD0-2F8E-4D20-A630-10D62040E069}"/>
              </a:ext>
            </a:extLst>
          </p:cNvPr>
          <p:cNvSpPr/>
          <p:nvPr/>
        </p:nvSpPr>
        <p:spPr>
          <a:xfrm>
            <a:off x="7650480" y="5396306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84DDCE-D745-4A59-B7DC-C54A1AB4F80B}"/>
              </a:ext>
            </a:extLst>
          </p:cNvPr>
          <p:cNvSpPr/>
          <p:nvPr/>
        </p:nvSpPr>
        <p:spPr>
          <a:xfrm>
            <a:off x="7955280" y="5701106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21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835504"/>
            <a:ext cx="7765322" cy="4576054"/>
          </a:xfrm>
          <a:effectLst/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Resentment made a very smart person act very foolishly.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Resentment makes a kind person turn mean, a compassionate person turn cold, and a happy person turn bitter.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hard to recognize a bitter person? No.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471638" y="25603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Changes a person.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23675-D0A1-4AC9-A044-A2D00A49C1DE}"/>
              </a:ext>
            </a:extLst>
          </p:cNvPr>
          <p:cNvSpPr/>
          <p:nvPr/>
        </p:nvSpPr>
        <p:spPr>
          <a:xfrm>
            <a:off x="685346" y="4397823"/>
            <a:ext cx="7773308" cy="108857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14:10 The heart knows its own bitterness, And a stranger does not share its joy.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57A898C8-7E16-4042-B7CE-B5B7123804C8}"/>
              </a:ext>
            </a:extLst>
          </p:cNvPr>
          <p:cNvSpPr/>
          <p:nvPr/>
        </p:nvSpPr>
        <p:spPr>
          <a:xfrm>
            <a:off x="7424569" y="224545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1DF8D3-B2D9-4E95-9940-06DF3B2A743C}"/>
              </a:ext>
            </a:extLst>
          </p:cNvPr>
          <p:cNvSpPr/>
          <p:nvPr/>
        </p:nvSpPr>
        <p:spPr>
          <a:xfrm>
            <a:off x="7729369" y="529345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267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3986-4484-462E-AB56-3F8C386F1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20" y="2290241"/>
            <a:ext cx="7080026" cy="1828801"/>
          </a:xfrm>
        </p:spPr>
        <p:txBody>
          <a:bodyPr>
            <a:normAutofit/>
          </a:bodyPr>
          <a:lstStyle/>
          <a:p>
            <a:r>
              <a:rPr lang="en-US" sz="6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Handwriting" panose="03010101010101010101" pitchFamily="66" charset="0"/>
              </a:rPr>
              <a:t>RESENTMENT…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AAF7D-BB2F-4D68-AAA0-5A33A8DBA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20" y="4119039"/>
            <a:ext cx="7080026" cy="1049867"/>
          </a:xfrm>
        </p:spPr>
        <p:txBody>
          <a:bodyPr>
            <a:norm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Samuel 15-17</a:t>
            </a: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2F8DC92B-489D-4A8D-963B-B1096852ADA3}"/>
              </a:ext>
            </a:extLst>
          </p:cNvPr>
          <p:cNvSpPr/>
          <p:nvPr/>
        </p:nvSpPr>
        <p:spPr>
          <a:xfrm>
            <a:off x="152400" y="152400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14F8C-9B94-4C04-B36E-76C300B89238}"/>
              </a:ext>
            </a:extLst>
          </p:cNvPr>
          <p:cNvSpPr/>
          <p:nvPr/>
        </p:nvSpPr>
        <p:spPr>
          <a:xfrm>
            <a:off x="457200" y="457200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653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01800"/>
            <a:ext cx="7765322" cy="4806576"/>
          </a:xfrm>
          <a:effectLst/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Ahithophel wants revenge.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900" indent="0">
              <a:buNone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5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advice he gives Absalom is to “steal” David’s wives!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Wonder where he got that idea?!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2231926"/>
            <a:ext cx="7773308" cy="2547754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16:20 Then Absalom said to Ahithophel, “Give your advice. What shall we do?” 21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Ahithophel said to Absalom, “Go in to your father’s concubines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whom he has left to keep the house; then all Israel will hear that you have made yourself odious to your father. The hands of all who are with you will also be strengthened.”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Can grow more destructive. 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73533DBC-4E59-4B11-A49C-44D103B7B764}"/>
              </a:ext>
            </a:extLst>
          </p:cNvPr>
          <p:cNvSpPr/>
          <p:nvPr/>
        </p:nvSpPr>
        <p:spPr>
          <a:xfrm>
            <a:off x="7650480" y="5315324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9B0C2-714D-4398-AF4B-B04021E2BE6D}"/>
              </a:ext>
            </a:extLst>
          </p:cNvPr>
          <p:cNvSpPr/>
          <p:nvPr/>
        </p:nvSpPr>
        <p:spPr>
          <a:xfrm>
            <a:off x="7955280" y="5620124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944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699708"/>
            <a:ext cx="7765322" cy="4902260"/>
          </a:xfrm>
          <a:effectLst/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even when Absalom takes David’s wives, that doesn’t satisfy Ahithophel’s resentment.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3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wasn’t enough to embarrass David in    front of the entire kingdom,             Ahithophel wants him dead!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2712720"/>
            <a:ext cx="7773308" cy="239268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17:1 Furthermore, Ahithophel said to Absalom, “Please let me choose 12,000 men that I may arise and pursue David tonight. 2 I will come upon him while he is weary and exhausted and terrify him, so that all the people who are with him will flee. Then I will strike down the king alone,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Can grow more destructive. 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2976F2C6-3CAE-4CD4-A200-4461CB1638BB}"/>
              </a:ext>
            </a:extLst>
          </p:cNvPr>
          <p:cNvSpPr/>
          <p:nvPr/>
        </p:nvSpPr>
        <p:spPr>
          <a:xfrm>
            <a:off x="7510630" y="5292852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E636D-C2B6-4738-BC81-0796E5AF66BB}"/>
              </a:ext>
            </a:extLst>
          </p:cNvPr>
          <p:cNvSpPr/>
          <p:nvPr/>
        </p:nvSpPr>
        <p:spPr>
          <a:xfrm>
            <a:off x="7815430" y="5597652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959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691641"/>
            <a:ext cx="7765322" cy="49103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 (Satan) is eager to control us.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next verse, he kills his brother!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2331720"/>
            <a:ext cx="7773308" cy="351536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4:4 NLT Abel also brought a gift—the best portions of the firstborn lambs from his flock.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accepted Abel and his gift, 5 but he did not accept Cain and his gift. This made Cain very angry, and he looked dejected.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“Why are you so angry?” the Lord asked Cain. “Why do you look so dejected? 7 You will be accepted if you do what is right.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if you refuse to do what is right, then watch out! Sin is crouching at the door, eager to control you.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you must subdue it and be its master.”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Can grow more destructive. 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6B475268-0890-403A-848A-68A6FBD3C061}"/>
              </a:ext>
            </a:extLst>
          </p:cNvPr>
          <p:cNvSpPr/>
          <p:nvPr/>
        </p:nvSpPr>
        <p:spPr>
          <a:xfrm>
            <a:off x="7628965" y="5342539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4537-A24F-4774-B445-FE2CE39568AC}"/>
              </a:ext>
            </a:extLst>
          </p:cNvPr>
          <p:cNvSpPr/>
          <p:nvPr/>
        </p:nvSpPr>
        <p:spPr>
          <a:xfrm>
            <a:off x="7933765" y="5647339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07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968500"/>
            <a:ext cx="7765322" cy="4508500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“Resentment is like drinking poison and waiting on the other person to die.”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the end for Ahithophel?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3832333"/>
            <a:ext cx="7773308" cy="200165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17:23 NKJV Now when Ahithophel saw that his advice was not followed, he saddled a donkey, and arose and went home to his house, to his city.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he put his household in order, and hanged himself, and died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he was buried in his father’s tomb.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471638" y="25603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Hurts the one who has it most. 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5A4FCA0D-941E-487B-9BFE-CB270FE4613C}"/>
              </a:ext>
            </a:extLst>
          </p:cNvPr>
          <p:cNvSpPr/>
          <p:nvPr/>
        </p:nvSpPr>
        <p:spPr>
          <a:xfrm>
            <a:off x="5316070" y="5426907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86307-FF2D-4372-9BC6-67EF728D9391}"/>
              </a:ext>
            </a:extLst>
          </p:cNvPr>
          <p:cNvSpPr/>
          <p:nvPr/>
        </p:nvSpPr>
        <p:spPr>
          <a:xfrm>
            <a:off x="5620870" y="5731707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139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914862"/>
            <a:ext cx="7765322" cy="2775476"/>
          </a:xfrm>
          <a:effectLst/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couldn’t see a possibility that David could forgive him.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Maybe because he couldn’t forgive David.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if we can’t forgive, then we really shouldn’t expect forgiveness either.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4701095"/>
            <a:ext cx="7773308" cy="11403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6:15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if you do not forgive others, then your Father will not forgive your transgressions.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471638" y="25603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Hurts the one who has it most. 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816EE88E-0D0F-4F32-B489-86CFE304ABDB}"/>
              </a:ext>
            </a:extLst>
          </p:cNvPr>
          <p:cNvSpPr/>
          <p:nvPr/>
        </p:nvSpPr>
        <p:spPr>
          <a:xfrm>
            <a:off x="7628965" y="3532935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D688F-1F2D-4769-AFFC-FE73DAEE9E44}"/>
              </a:ext>
            </a:extLst>
          </p:cNvPr>
          <p:cNvSpPr/>
          <p:nvPr/>
        </p:nvSpPr>
        <p:spPr>
          <a:xfrm>
            <a:off x="7933765" y="3837735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348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968500"/>
            <a:ext cx="7765322" cy="3822701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Job’s friend Eliphaz warned…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matter how much you nurse a grudge, it won’t get better.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2623419"/>
            <a:ext cx="7773308" cy="109728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5:2 NLT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Surely resentment destroys the fool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jealousy kills the simple.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469900" y="256032"/>
            <a:ext cx="821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Resentment…</a:t>
            </a:r>
          </a:p>
          <a:p>
            <a:pPr lvl="0" algn="ctr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Copperplate Gothic Bold" panose="020E0705020206020404" pitchFamily="34" charset="0"/>
              </a:rPr>
              <a:t>Hurts the one who has it most.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69957-8215-4CCB-B1EC-437ABA89C9E5}"/>
              </a:ext>
            </a:extLst>
          </p:cNvPr>
          <p:cNvSpPr/>
          <p:nvPr/>
        </p:nvSpPr>
        <p:spPr>
          <a:xfrm>
            <a:off x="685346" y="4955396"/>
            <a:ext cx="7773308" cy="12573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19:11 GNT If you are sensible, you will control your temper.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someone wrongs you, it is a great virtue to ignore it.</a:t>
            </a: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64DB5892-DD08-4FB0-8F76-EE7873CC7CF5}"/>
              </a:ext>
            </a:extLst>
          </p:cNvPr>
          <p:cNvSpPr/>
          <p:nvPr/>
        </p:nvSpPr>
        <p:spPr>
          <a:xfrm>
            <a:off x="7585934" y="1610160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177482-9BD2-4392-BAC3-26B23608C0AE}"/>
              </a:ext>
            </a:extLst>
          </p:cNvPr>
          <p:cNvSpPr/>
          <p:nvPr/>
        </p:nvSpPr>
        <p:spPr>
          <a:xfrm>
            <a:off x="7890734" y="1914960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440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281506"/>
            <a:ext cx="7765322" cy="4509696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the only person you can change.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And… ONLY YOU CAN CHANGE YOU.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Resentment can be a lifetime wasted with regret and anger… a lifetime burdened.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carry the unnecessary weight.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3829720"/>
            <a:ext cx="7773308" cy="1165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Proverbs 27:3 NLT A stone is heavy and sand is weighty,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resentment caused by a fool is even heavier.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Conclusion 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25E213D7-2C91-4D2D-A15E-FC4CB0A35E20}"/>
              </a:ext>
            </a:extLst>
          </p:cNvPr>
          <p:cNvSpPr/>
          <p:nvPr/>
        </p:nvSpPr>
        <p:spPr>
          <a:xfrm>
            <a:off x="7553661" y="5333999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32202-3347-4EE2-9F6C-53DC24918E2D}"/>
              </a:ext>
            </a:extLst>
          </p:cNvPr>
          <p:cNvSpPr/>
          <p:nvPr/>
        </p:nvSpPr>
        <p:spPr>
          <a:xfrm>
            <a:off x="7858461" y="5638799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366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549102"/>
            <a:ext cx="7765322" cy="4668818"/>
          </a:xfrm>
          <a:effectLst/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willing to be the Lord’s servants?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Resentment is a corrosive emotion        that has no place in the Christian life. How can we who have been given so much have resentment in our hearts?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to let it go. We have to forgive.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2130011"/>
            <a:ext cx="7773308" cy="123249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Timothy 2:24 (NIV) And the Lord’s servant must not be quarrelsome but must be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to everyone, able to teach, not resentful.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Conclusion</a:t>
            </a: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2A47657B-8626-4D71-9408-5C2F5D228648}"/>
              </a:ext>
            </a:extLst>
          </p:cNvPr>
          <p:cNvSpPr/>
          <p:nvPr/>
        </p:nvSpPr>
        <p:spPr>
          <a:xfrm rot="69321">
            <a:off x="7465691" y="116172"/>
            <a:ext cx="1508760" cy="150876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6F47AD-B742-4FD4-9D2B-DBEE1BC64E27}"/>
              </a:ext>
            </a:extLst>
          </p:cNvPr>
          <p:cNvSpPr/>
          <p:nvPr/>
        </p:nvSpPr>
        <p:spPr>
          <a:xfrm>
            <a:off x="7665827" y="306591"/>
            <a:ext cx="1097280" cy="1097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A4513-35FA-40A9-B67F-1D7360F6DEB1}"/>
              </a:ext>
            </a:extLst>
          </p:cNvPr>
          <p:cNvSpPr txBox="1"/>
          <p:nvPr/>
        </p:nvSpPr>
        <p:spPr>
          <a:xfrm rot="69321">
            <a:off x="7428935" y="4147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kern="0" dirty="0">
                <a:solidFill>
                  <a:prstClr val="black"/>
                </a:solidFill>
                <a:latin typeface="Calibri" panose="020F0502020204030204"/>
              </a:rPr>
              <a:t>Puzzle Answer</a:t>
            </a:r>
          </a:p>
        </p:txBody>
      </p:sp>
    </p:spTree>
    <p:extLst>
      <p:ext uri="{BB962C8B-B14F-4D97-AF65-F5344CB8AC3E}">
        <p14:creationId xmlns:p14="http://schemas.microsoft.com/office/powerpoint/2010/main" val="19602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6EA8-D97D-4F1F-8884-8F1A53ED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CFB7-8F91-4BA0-91A2-3D9CF946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E67AC5-327E-49CB-B115-D12521CCF7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zoom dir="in"/>
      </p:transition>
    </mc:Choice>
    <mc:Fallback xmlns="">
      <p:transition spd="slow">
        <p:zoom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968500"/>
            <a:ext cx="7765322" cy="3822701"/>
          </a:xfrm>
          <a:effectLst/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 word “resentment” does not appear in the KJV, NKJV, or NASB, it’s effects are clearly seen throughout 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Resentment </a:t>
            </a: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BEGINS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most passive reaction to anger…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left unchecked, continued resentment can grow into bitterness, hostility, and the desire to lash back.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454152"/>
            <a:ext cx="7773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What is Resentment?</a:t>
            </a: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D82D93EA-5C98-49EA-BBED-E0F325943690}"/>
              </a:ext>
            </a:extLst>
          </p:cNvPr>
          <p:cNvSpPr/>
          <p:nvPr/>
        </p:nvSpPr>
        <p:spPr>
          <a:xfrm>
            <a:off x="7532146" y="5251525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2D200-B87D-4412-AC0F-EDEF0524C3E8}"/>
              </a:ext>
            </a:extLst>
          </p:cNvPr>
          <p:cNvSpPr/>
          <p:nvPr/>
        </p:nvSpPr>
        <p:spPr>
          <a:xfrm>
            <a:off x="7836946" y="5556325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47344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55140"/>
            <a:ext cx="7765322" cy="3822701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Resentment is having ill feelings towards a person or event that we see as unfair.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old is the problem of resentment?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old as the story of Cain and Abel.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4242335"/>
            <a:ext cx="6431595" cy="176043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4:4 And the Lord respected Abel and his offering, 5 but He did not respect Cain and his offering. And Cain was very angry, and his countenance fell.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454152"/>
            <a:ext cx="7773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What is Resentment?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335B3BA4-C60F-4824-BAD9-46AE62F118CD}"/>
              </a:ext>
            </a:extLst>
          </p:cNvPr>
          <p:cNvSpPr/>
          <p:nvPr/>
        </p:nvSpPr>
        <p:spPr>
          <a:xfrm>
            <a:off x="7421741" y="4571521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E4E38-8194-49CF-881B-C481B08EC573}"/>
              </a:ext>
            </a:extLst>
          </p:cNvPr>
          <p:cNvSpPr/>
          <p:nvPr/>
        </p:nvSpPr>
        <p:spPr>
          <a:xfrm>
            <a:off x="7726541" y="4876321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630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835504"/>
            <a:ext cx="7765322" cy="3955698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was Ahithophel?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one of David’s best counselors.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7602-CDC7-460E-8274-D308AE392C0A}"/>
              </a:ext>
            </a:extLst>
          </p:cNvPr>
          <p:cNvSpPr/>
          <p:nvPr/>
        </p:nvSpPr>
        <p:spPr>
          <a:xfrm>
            <a:off x="685346" y="2475297"/>
            <a:ext cx="7773308" cy="11454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Chronicles 27:33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Ahithophel was counselor to the king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the king’s friend.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Was the fall of Ahithophel.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F4182-B78E-44FB-BBBB-0C8D1C427C74}"/>
              </a:ext>
            </a:extLst>
          </p:cNvPr>
          <p:cNvSpPr/>
          <p:nvPr/>
        </p:nvSpPr>
        <p:spPr>
          <a:xfrm>
            <a:off x="693332" y="4298481"/>
            <a:ext cx="7773308" cy="174875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16:23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advice of Ahithophel, which he gave in those days, was as if one inquired of the word of God;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was all the advice of Ahithophel regarded by both David and Absalom.</a:t>
            </a: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16C6C1BD-8C94-4B9B-902F-39E12A2253FE}"/>
              </a:ext>
            </a:extLst>
          </p:cNvPr>
          <p:cNvSpPr/>
          <p:nvPr/>
        </p:nvSpPr>
        <p:spPr>
          <a:xfrm>
            <a:off x="7682753" y="1463441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FD286-508D-4CC3-872B-51163DB3420F}"/>
              </a:ext>
            </a:extLst>
          </p:cNvPr>
          <p:cNvSpPr/>
          <p:nvPr/>
        </p:nvSpPr>
        <p:spPr>
          <a:xfrm>
            <a:off x="7987553" y="1768241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53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835504"/>
            <a:ext cx="8001454" cy="3955698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Absalom conspired to steal the throne, he calls for Ahithophel to join him…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he did!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The fall of Ahithophel.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F4182-B78E-44FB-BBBB-0C8D1C427C74}"/>
              </a:ext>
            </a:extLst>
          </p:cNvPr>
          <p:cNvSpPr/>
          <p:nvPr/>
        </p:nvSpPr>
        <p:spPr>
          <a:xfrm>
            <a:off x="693332" y="2973675"/>
            <a:ext cx="7773308" cy="170849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15:12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Absalom sent for Ahithophel the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Gilonite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David’s counselor, from his city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Giloh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while he was offering the sacrifices.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conspiracy was strong, for the people increased continually with Absalom.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F6B350-7007-4E42-8B0E-0FD7ABFCAEA5}"/>
              </a:ext>
            </a:extLst>
          </p:cNvPr>
          <p:cNvSpPr/>
          <p:nvPr/>
        </p:nvSpPr>
        <p:spPr>
          <a:xfrm>
            <a:off x="669374" y="5357262"/>
            <a:ext cx="7773308" cy="94248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15:31 Now someone told David, saying, “Ahithophel is among the conspirators with Absalom.”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B90E4E16-B458-4AB2-AD38-4D84BD12C03B}"/>
              </a:ext>
            </a:extLst>
          </p:cNvPr>
          <p:cNvSpPr/>
          <p:nvPr/>
        </p:nvSpPr>
        <p:spPr>
          <a:xfrm>
            <a:off x="152400" y="152400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A190E9-2217-45BA-86CB-2A58C798DF97}"/>
              </a:ext>
            </a:extLst>
          </p:cNvPr>
          <p:cNvSpPr/>
          <p:nvPr/>
        </p:nvSpPr>
        <p:spPr>
          <a:xfrm>
            <a:off x="457200" y="457200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601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835502"/>
            <a:ext cx="7765322" cy="4690425"/>
          </a:xfrm>
          <a:effectLst/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Ahithophel’s endorsement surely validated Absalom’s reign in the eyes of the people.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6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why would Ahithophel abandon David? Didn’t he already have status and power and influence? Wasn’t he David’s friend? What more does he want?!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The fall of Ahithophel.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F4182-B78E-44FB-BBBB-0C8D1C427C74}"/>
              </a:ext>
            </a:extLst>
          </p:cNvPr>
          <p:cNvSpPr/>
          <p:nvPr/>
        </p:nvSpPr>
        <p:spPr>
          <a:xfrm>
            <a:off x="693332" y="2881350"/>
            <a:ext cx="7773308" cy="166016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15:12 And Absalom sent for Ahithophel the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Gilonite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David’s counselor, from his city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Giloh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while he was offering the sacrifices.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conspiracy was strong, for the people increased continually with Absalom.</a:t>
            </a: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01D50268-A060-4DA3-884E-6A5CB1C16BFC}"/>
              </a:ext>
            </a:extLst>
          </p:cNvPr>
          <p:cNvSpPr/>
          <p:nvPr/>
        </p:nvSpPr>
        <p:spPr>
          <a:xfrm>
            <a:off x="7607450" y="131829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76B139-1951-4809-B61C-4A7C3633C1ED}"/>
              </a:ext>
            </a:extLst>
          </p:cNvPr>
          <p:cNvSpPr/>
          <p:nvPr/>
        </p:nvSpPr>
        <p:spPr>
          <a:xfrm>
            <a:off x="7912250" y="436629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179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668907"/>
            <a:ext cx="7765322" cy="4510512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verses help us understand his motives…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David’s mighty men are listed in 2 Sam. 23.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other verse is in 2 Sam. 11. Remember when David saw a woman bathing…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The fall of Ahithophel.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F4182-B78E-44FB-BBBB-0C8D1C427C74}"/>
              </a:ext>
            </a:extLst>
          </p:cNvPr>
          <p:cNvSpPr/>
          <p:nvPr/>
        </p:nvSpPr>
        <p:spPr>
          <a:xfrm>
            <a:off x="693332" y="2973902"/>
            <a:ext cx="7773308" cy="93124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23:34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Eliphelet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son of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Ahasbai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son of the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Maacathite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son of Ahithophel the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Gilonite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3A0BF-62D5-4B1A-A1AD-84EF52B5934F}"/>
              </a:ext>
            </a:extLst>
          </p:cNvPr>
          <p:cNvSpPr/>
          <p:nvPr/>
        </p:nvSpPr>
        <p:spPr>
          <a:xfrm>
            <a:off x="693332" y="5067299"/>
            <a:ext cx="7773308" cy="137627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11:3 So David sent and inquired about the woman. And one said,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“Is this not Bathsheba, the daughter of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wife of Uriah the Hittite?”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3B395B98-0E96-432D-B7D0-8A591118522F}"/>
              </a:ext>
            </a:extLst>
          </p:cNvPr>
          <p:cNvSpPr/>
          <p:nvPr/>
        </p:nvSpPr>
        <p:spPr>
          <a:xfrm>
            <a:off x="152400" y="152400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BA0FD0-C431-47D6-9E57-AACB055D9390}"/>
              </a:ext>
            </a:extLst>
          </p:cNvPr>
          <p:cNvSpPr/>
          <p:nvPr/>
        </p:nvSpPr>
        <p:spPr>
          <a:xfrm>
            <a:off x="457200" y="457200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48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19C55-8A6A-4E89-A254-F6EE8D8B61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1097-2E85-4FA3-8F53-3018D76B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668907"/>
            <a:ext cx="7765322" cy="4510512"/>
          </a:xfrm>
          <a:effectLst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story of Ahithophel begins to become pretty clear. Bathsheba was his granddaughter.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had watched years ago as David murdered her husband and had taken her for himself. David brought violence, destruction and shame into his family…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now it’s time for payback!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52B0-7C11-4191-98DC-753A8775D5F0}"/>
              </a:ext>
            </a:extLst>
          </p:cNvPr>
          <p:cNvSpPr txBox="1"/>
          <p:nvPr/>
        </p:nvSpPr>
        <p:spPr>
          <a:xfrm>
            <a:off x="685346" y="256032"/>
            <a:ext cx="777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Resentment…</a:t>
            </a: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latin typeface="Copperplate Gothic Bold" panose="020E0705020206020404" pitchFamily="34" charset="0"/>
              </a:rPr>
              <a:t>The fall of Ahithophel.</a:t>
            </a: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B61F399E-4AC9-4BC2-9EEF-39864C80D6B0}"/>
              </a:ext>
            </a:extLst>
          </p:cNvPr>
          <p:cNvSpPr/>
          <p:nvPr/>
        </p:nvSpPr>
        <p:spPr>
          <a:xfrm>
            <a:off x="7433266" y="2357718"/>
            <a:ext cx="1371600" cy="1371600"/>
          </a:xfrm>
          <a:prstGeom prst="sun">
            <a:avLst>
              <a:gd name="adj" fmla="val 18841"/>
            </a:avLst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50000">
                <a:srgbClr val="FFC000">
                  <a:alpha val="0"/>
                </a:srgbClr>
              </a:gs>
              <a:gs pos="56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25998-0A24-481D-8FB3-45B457C44E49}"/>
              </a:ext>
            </a:extLst>
          </p:cNvPr>
          <p:cNvSpPr/>
          <p:nvPr/>
        </p:nvSpPr>
        <p:spPr>
          <a:xfrm>
            <a:off x="7738066" y="2662518"/>
            <a:ext cx="7620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913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2184</Words>
  <Application>Microsoft Office PowerPoint</Application>
  <PresentationFormat>On-screen Show (4:3)</PresentationFormat>
  <Paragraphs>236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Calisto MT</vt:lpstr>
      <vt:lpstr>Copperplate Gothic Bold</vt:lpstr>
      <vt:lpstr>Lucida Handwriting</vt:lpstr>
      <vt:lpstr>Times New Roman</vt:lpstr>
      <vt:lpstr>Wingdings 2</vt:lpstr>
      <vt:lpstr>Slate</vt:lpstr>
      <vt:lpstr>Sunday’s sermons…</vt:lpstr>
      <vt:lpstr>RESENTMENT…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Luke 15:25-30</vt:lpstr>
      <vt:lpstr>Luke 15:25-30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Auditorium</dc:creator>
  <cp:lastModifiedBy>Auditorium</cp:lastModifiedBy>
  <cp:revision>79</cp:revision>
  <dcterms:created xsi:type="dcterms:W3CDTF">2019-06-26T23:58:46Z</dcterms:created>
  <dcterms:modified xsi:type="dcterms:W3CDTF">2019-06-30T13:05:19Z</dcterms:modified>
</cp:coreProperties>
</file>