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9" r:id="rId1"/>
  </p:sldMasterIdLst>
  <p:sldIdLst>
    <p:sldId id="261" r:id="rId2"/>
    <p:sldId id="286" r:id="rId3"/>
    <p:sldId id="256" r:id="rId4"/>
    <p:sldId id="257" r:id="rId5"/>
    <p:sldId id="258" r:id="rId6"/>
    <p:sldId id="287" r:id="rId7"/>
    <p:sldId id="293" r:id="rId8"/>
    <p:sldId id="288" r:id="rId9"/>
    <p:sldId id="284" r:id="rId10"/>
    <p:sldId id="289" r:id="rId11"/>
    <p:sldId id="259" r:id="rId12"/>
    <p:sldId id="290" r:id="rId13"/>
    <p:sldId id="260" r:id="rId14"/>
    <p:sldId id="292" r:id="rId15"/>
    <p:sldId id="291" r:id="rId16"/>
    <p:sldId id="268" r:id="rId17"/>
    <p:sldId id="29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75" d="100"/>
          <a:sy n="75" d="100"/>
        </p:scale>
        <p:origin x="66" y="504"/>
      </p:cViewPr>
      <p:guideLst/>
    </p:cSldViewPr>
  </p:slideViewPr>
  <p:outlineViewPr>
    <p:cViewPr>
      <p:scale>
        <a:sx n="33" d="100"/>
        <a:sy n="33" d="100"/>
      </p:scale>
      <p:origin x="0" y="-100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374456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5228140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679462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867963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5035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6563421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7314261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5660173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0571121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8A87A34-81AB-432B-8DAE-1953F412C126}" type="datetimeFigureOut">
              <a:rPr lang="en-US" smtClean="0"/>
              <a:t>9/22/2019</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84281657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686692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9/22/2019</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3274890"/>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Lst>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
        <p:nvSpPr>
          <p:cNvPr id="4" name="Rectangle 3"/>
          <p:cNvSpPr/>
          <p:nvPr/>
        </p:nvSpPr>
        <p:spPr>
          <a:xfrm>
            <a:off x="-130629" y="0"/>
            <a:ext cx="9405258" cy="71726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00245912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93" y="547269"/>
            <a:ext cx="8882743" cy="1172349"/>
          </a:xfrm>
        </p:spPr>
        <p:txBody>
          <a:bodyPr>
            <a:normAutofit/>
          </a:bodyPr>
          <a:lstStyle/>
          <a:p>
            <a:pPr algn="ctr"/>
            <a:r>
              <a:rPr lang="en-US" sz="4000" dirty="0">
                <a:solidFill>
                  <a:prstClr val="black"/>
                </a:solidFill>
                <a:latin typeface="+mn-lt"/>
              </a:rPr>
              <a:t>Consistency in the example we set</a:t>
            </a:r>
            <a:endParaRPr lang="en-US" sz="6600" dirty="0">
              <a:latin typeface="+mn-lt"/>
            </a:endParaRPr>
          </a:p>
        </p:txBody>
      </p:sp>
      <p:sp>
        <p:nvSpPr>
          <p:cNvPr id="3" name="Content Placeholder 2"/>
          <p:cNvSpPr>
            <a:spLocks noGrp="1"/>
          </p:cNvSpPr>
          <p:nvPr>
            <p:ph idx="1"/>
          </p:nvPr>
        </p:nvSpPr>
        <p:spPr/>
        <p:txBody>
          <a:bodyPr/>
          <a:lstStyle/>
          <a:p>
            <a:pPr lvl="0">
              <a:buClr>
                <a:prstClr val="black"/>
              </a:buClr>
            </a:pPr>
            <a:endParaRPr lang="en-US" sz="2800" b="1" dirty="0">
              <a:solidFill>
                <a:prstClr val="black"/>
              </a:solidFill>
            </a:endParaRPr>
          </a:p>
          <a:p>
            <a:pPr lvl="0">
              <a:buClr>
                <a:prstClr val="black"/>
              </a:buClr>
            </a:pPr>
            <a:r>
              <a:rPr lang="en-US" sz="2800" b="1" dirty="0">
                <a:solidFill>
                  <a:prstClr val="black"/>
                </a:solidFill>
              </a:rPr>
              <a:t>Matthew 7:3</a:t>
            </a:r>
          </a:p>
          <a:p>
            <a:pPr lvl="0">
              <a:buClr>
                <a:prstClr val="black"/>
              </a:buClr>
            </a:pPr>
            <a:r>
              <a:rPr lang="en-US" sz="2800" baseline="30000" dirty="0">
                <a:solidFill>
                  <a:prstClr val="black"/>
                </a:solidFill>
              </a:rPr>
              <a:t>3</a:t>
            </a:r>
            <a:r>
              <a:rPr lang="en-US" sz="2800" cap="none" baseline="30000" dirty="0">
                <a:solidFill>
                  <a:prstClr val="black"/>
                </a:solidFill>
              </a:rPr>
              <a:t> </a:t>
            </a:r>
            <a:r>
              <a:rPr lang="en-US" sz="2800" cap="none" dirty="0">
                <a:solidFill>
                  <a:prstClr val="black"/>
                </a:solidFill>
              </a:rPr>
              <a:t>And why do you look at the speck in your brother’s eye, but do not consider the plank in your own eye? </a:t>
            </a:r>
          </a:p>
          <a:p>
            <a:endParaRPr lang="en-US" dirty="0"/>
          </a:p>
        </p:txBody>
      </p:sp>
    </p:spTree>
    <p:extLst>
      <p:ext uri="{BB962C8B-B14F-4D97-AF65-F5344CB8AC3E}">
        <p14:creationId xmlns:p14="http://schemas.microsoft.com/office/powerpoint/2010/main" val="197622596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par>
                          <p:cTn id="8" fill="hold">
                            <p:stCondLst>
                              <p:cond delay="500"/>
                            </p:stCondLst>
                            <p:childTnLst>
                              <p:par>
                                <p:cTn id="9" presetID="22" presetClass="entr" presetSubtype="1" fill="hold" grpId="0"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93" y="523520"/>
            <a:ext cx="8882743" cy="1223394"/>
          </a:xfrm>
        </p:spPr>
        <p:txBody>
          <a:bodyPr>
            <a:normAutofit/>
          </a:bodyPr>
          <a:lstStyle/>
          <a:p>
            <a:pPr algn="ctr"/>
            <a:r>
              <a:rPr lang="en-US" sz="4000" dirty="0">
                <a:solidFill>
                  <a:prstClr val="black"/>
                </a:solidFill>
                <a:latin typeface="+mn-lt"/>
              </a:rPr>
              <a:t>Consistency in the example we set</a:t>
            </a:r>
            <a:endParaRPr lang="en-US" sz="4400" dirty="0">
              <a:latin typeface="+mn-lt"/>
            </a:endParaRPr>
          </a:p>
        </p:txBody>
      </p:sp>
      <p:sp>
        <p:nvSpPr>
          <p:cNvPr id="3" name="Content Placeholder 2"/>
          <p:cNvSpPr>
            <a:spLocks noGrp="1"/>
          </p:cNvSpPr>
          <p:nvPr>
            <p:ph idx="1"/>
          </p:nvPr>
        </p:nvSpPr>
        <p:spPr/>
        <p:txBody>
          <a:bodyPr>
            <a:normAutofit/>
          </a:bodyPr>
          <a:lstStyle/>
          <a:p>
            <a:endParaRPr lang="en-US" sz="2800" b="1" cap="none" dirty="0"/>
          </a:p>
          <a:p>
            <a:r>
              <a:rPr lang="en-US" sz="2800" b="1" cap="none" dirty="0">
                <a:solidFill>
                  <a:schemeClr val="tx1"/>
                </a:solidFill>
              </a:rPr>
              <a:t>Titus 1:16</a:t>
            </a:r>
          </a:p>
          <a:p>
            <a:r>
              <a:rPr lang="en-US" sz="2800" cap="none" baseline="30000" dirty="0">
                <a:solidFill>
                  <a:schemeClr val="tx1"/>
                </a:solidFill>
              </a:rPr>
              <a:t>16 </a:t>
            </a:r>
            <a:r>
              <a:rPr lang="en-US" sz="2800" cap="none" dirty="0">
                <a:solidFill>
                  <a:schemeClr val="tx1"/>
                </a:solidFill>
              </a:rPr>
              <a:t>they profess to know God, but in works they deny Him, being abominable, disobedient, and disqualified for every good work. </a:t>
            </a:r>
          </a:p>
          <a:p>
            <a:endParaRPr lang="en-US" sz="2400" cap="none" dirty="0">
              <a:latin typeface="Arial Black" panose="020B0A04020102020204" pitchFamily="34" charset="0"/>
            </a:endParaRPr>
          </a:p>
        </p:txBody>
      </p:sp>
    </p:spTree>
    <p:extLst>
      <p:ext uri="{BB962C8B-B14F-4D97-AF65-F5344CB8AC3E}">
        <p14:creationId xmlns:p14="http://schemas.microsoft.com/office/powerpoint/2010/main" val="208979391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750"/>
                                        <p:tgtEl>
                                          <p:spTgt spid="3">
                                            <p:txEl>
                                              <p:pRg st="1" end="1"/>
                                            </p:txEl>
                                          </p:spTgt>
                                        </p:tgtEl>
                                      </p:cBhvr>
                                    </p:animEffect>
                                  </p:childTnLst>
                                </p:cTn>
                              </p:par>
                            </p:childTnLst>
                          </p:cTn>
                        </p:par>
                        <p:par>
                          <p:cTn id="8" fill="hold">
                            <p:stCondLst>
                              <p:cond delay="750"/>
                            </p:stCondLst>
                            <p:childTnLst>
                              <p:par>
                                <p:cTn id="9" presetID="22" presetClass="entr" presetSubtype="1" fill="hold" grpId="0"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206" y="582897"/>
            <a:ext cx="8847117" cy="1136722"/>
          </a:xfrm>
        </p:spPr>
        <p:txBody>
          <a:bodyPr>
            <a:normAutofit/>
          </a:bodyPr>
          <a:lstStyle/>
          <a:p>
            <a:pPr algn="ctr"/>
            <a:r>
              <a:rPr lang="en-US" sz="4000" dirty="0">
                <a:solidFill>
                  <a:prstClr val="black"/>
                </a:solidFill>
                <a:latin typeface="+mn-lt"/>
              </a:rPr>
              <a:t>Consistency in the example we set</a:t>
            </a:r>
            <a:endParaRPr lang="en-US" sz="6600" dirty="0">
              <a:latin typeface="+mn-lt"/>
            </a:endParaRPr>
          </a:p>
        </p:txBody>
      </p:sp>
      <p:sp>
        <p:nvSpPr>
          <p:cNvPr id="3" name="Content Placeholder 2"/>
          <p:cNvSpPr>
            <a:spLocks noGrp="1"/>
          </p:cNvSpPr>
          <p:nvPr>
            <p:ph idx="1"/>
          </p:nvPr>
        </p:nvSpPr>
        <p:spPr/>
        <p:txBody>
          <a:bodyPr/>
          <a:lstStyle/>
          <a:p>
            <a:pPr lvl="0">
              <a:buClr>
                <a:prstClr val="black"/>
              </a:buClr>
            </a:pPr>
            <a:endParaRPr lang="en-US" sz="2800" b="1" dirty="0">
              <a:solidFill>
                <a:prstClr val="black"/>
              </a:solidFill>
            </a:endParaRPr>
          </a:p>
          <a:p>
            <a:pPr lvl="0">
              <a:buClr>
                <a:prstClr val="black"/>
              </a:buClr>
            </a:pPr>
            <a:r>
              <a:rPr lang="en-US" sz="2800" b="1" dirty="0">
                <a:solidFill>
                  <a:prstClr val="black"/>
                </a:solidFill>
              </a:rPr>
              <a:t>Luke 9:23</a:t>
            </a:r>
          </a:p>
          <a:p>
            <a:pPr lvl="0">
              <a:buClr>
                <a:prstClr val="black"/>
              </a:buClr>
            </a:pPr>
            <a:r>
              <a:rPr lang="en-US" sz="2800" baseline="30000" dirty="0">
                <a:solidFill>
                  <a:prstClr val="black"/>
                </a:solidFill>
              </a:rPr>
              <a:t>23 </a:t>
            </a:r>
            <a:r>
              <a:rPr lang="en-US" sz="2800" cap="none" dirty="0">
                <a:solidFill>
                  <a:prstClr val="black"/>
                </a:solidFill>
              </a:rPr>
              <a:t>Then he said to them all, “if anyone desires to come after Me, let him deny himself, and take up his cross daily, and follow Me. </a:t>
            </a:r>
          </a:p>
          <a:p>
            <a:endParaRPr lang="en-US" dirty="0"/>
          </a:p>
        </p:txBody>
      </p:sp>
    </p:spTree>
    <p:extLst>
      <p:ext uri="{BB962C8B-B14F-4D97-AF65-F5344CB8AC3E}">
        <p14:creationId xmlns:p14="http://schemas.microsoft.com/office/powerpoint/2010/main" val="366284242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750"/>
                                        <p:tgtEl>
                                          <p:spTgt spid="3">
                                            <p:txEl>
                                              <p:pRg st="1" end="1"/>
                                            </p:txEl>
                                          </p:spTgt>
                                        </p:tgtEl>
                                      </p:cBhvr>
                                    </p:animEffect>
                                  </p:childTnLst>
                                </p:cTn>
                              </p:par>
                            </p:childTnLst>
                          </p:cTn>
                        </p:par>
                        <p:par>
                          <p:cTn id="8" fill="hold">
                            <p:stCondLst>
                              <p:cond delay="750"/>
                            </p:stCondLst>
                            <p:childTnLst>
                              <p:par>
                                <p:cTn id="9" presetID="22" presetClass="entr" presetSubtype="1" fill="hold" grpId="0"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solidFill>
                  <a:schemeClr val="tx1"/>
                </a:solidFill>
                <a:latin typeface="+mn-lt"/>
              </a:rPr>
              <a:t>Consistency defines us</a:t>
            </a:r>
          </a:p>
        </p:txBody>
      </p:sp>
      <p:sp>
        <p:nvSpPr>
          <p:cNvPr id="3" name="Content Placeholder 2"/>
          <p:cNvSpPr>
            <a:spLocks noGrp="1"/>
          </p:cNvSpPr>
          <p:nvPr>
            <p:ph idx="1"/>
          </p:nvPr>
        </p:nvSpPr>
        <p:spPr/>
        <p:txBody>
          <a:bodyPr>
            <a:normAutofit/>
          </a:bodyPr>
          <a:lstStyle/>
          <a:p>
            <a:endParaRPr lang="en-US" sz="2800" b="1" dirty="0">
              <a:solidFill>
                <a:schemeClr val="tx1"/>
              </a:solidFill>
            </a:endParaRPr>
          </a:p>
          <a:p>
            <a:r>
              <a:rPr lang="en-US" sz="2800" b="1" dirty="0">
                <a:solidFill>
                  <a:schemeClr val="tx1"/>
                </a:solidFill>
              </a:rPr>
              <a:t>Matthew 5:37</a:t>
            </a:r>
          </a:p>
          <a:p>
            <a:r>
              <a:rPr lang="en-US" sz="2800" baseline="30000" dirty="0">
                <a:solidFill>
                  <a:schemeClr val="tx1"/>
                </a:solidFill>
              </a:rPr>
              <a:t>37</a:t>
            </a:r>
            <a:r>
              <a:rPr lang="en-US" sz="2800" cap="none" baseline="30000" dirty="0">
                <a:solidFill>
                  <a:schemeClr val="tx1"/>
                </a:solidFill>
              </a:rPr>
              <a:t> </a:t>
            </a:r>
            <a:r>
              <a:rPr lang="en-US" sz="2800" cap="none" dirty="0">
                <a:solidFill>
                  <a:schemeClr val="tx1"/>
                </a:solidFill>
              </a:rPr>
              <a:t>But let your ‘yes’ be ‘yes,’ and your ‘no,’ ‘no.’ For whatever is more than these is from the evil one.</a:t>
            </a:r>
          </a:p>
          <a:p>
            <a:endParaRPr lang="en-US" sz="2400" dirty="0">
              <a:latin typeface="Arial Black" panose="020B0A04020102020204" pitchFamily="34" charset="0"/>
            </a:endParaRPr>
          </a:p>
        </p:txBody>
      </p:sp>
    </p:spTree>
    <p:extLst>
      <p:ext uri="{BB962C8B-B14F-4D97-AF65-F5344CB8AC3E}">
        <p14:creationId xmlns:p14="http://schemas.microsoft.com/office/powerpoint/2010/main" val="178540942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000"/>
                                        <p:tgtEl>
                                          <p:spTgt spid="3">
                                            <p:txEl>
                                              <p:pRg st="1" end="1"/>
                                            </p:txEl>
                                          </p:spTgt>
                                        </p:tgtEl>
                                      </p:cBhvr>
                                    </p:animEffect>
                                  </p:childTnLst>
                                </p:cTn>
                              </p:par>
                            </p:childTnLst>
                          </p:cTn>
                        </p:par>
                        <p:par>
                          <p:cTn id="13" fill="hold">
                            <p:stCondLst>
                              <p:cond delay="1000"/>
                            </p:stCondLst>
                            <p:childTnLst>
                              <p:par>
                                <p:cTn id="14" presetID="22" presetClass="entr" presetSubtype="1" fill="hold" grpId="0"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up)">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solidFill>
                  <a:prstClr val="black"/>
                </a:solidFill>
                <a:latin typeface="+mn-lt"/>
              </a:rPr>
              <a:t>Consistency defines us</a:t>
            </a:r>
            <a:endParaRPr lang="en-US" sz="6000" dirty="0">
              <a:latin typeface="+mn-lt"/>
            </a:endParaRPr>
          </a:p>
        </p:txBody>
      </p:sp>
      <p:sp>
        <p:nvSpPr>
          <p:cNvPr id="3" name="Content Placeholder 2"/>
          <p:cNvSpPr>
            <a:spLocks noGrp="1"/>
          </p:cNvSpPr>
          <p:nvPr>
            <p:ph idx="1"/>
          </p:nvPr>
        </p:nvSpPr>
        <p:spPr/>
        <p:txBody>
          <a:bodyPr/>
          <a:lstStyle/>
          <a:p>
            <a:pPr lvl="0">
              <a:buClr>
                <a:prstClr val="black"/>
              </a:buClr>
            </a:pPr>
            <a:endParaRPr lang="en-US" sz="2800" b="1" cap="none" dirty="0">
              <a:solidFill>
                <a:prstClr val="black"/>
              </a:solidFill>
            </a:endParaRPr>
          </a:p>
          <a:p>
            <a:pPr lvl="0">
              <a:buClr>
                <a:prstClr val="black"/>
              </a:buClr>
            </a:pPr>
            <a:r>
              <a:rPr lang="en-US" sz="2800" b="1" cap="none" dirty="0">
                <a:solidFill>
                  <a:prstClr val="black"/>
                </a:solidFill>
              </a:rPr>
              <a:t>Revelation 3:15-16</a:t>
            </a:r>
          </a:p>
          <a:p>
            <a:pPr lvl="0">
              <a:buClr>
                <a:prstClr val="black"/>
              </a:buClr>
            </a:pPr>
            <a:r>
              <a:rPr lang="en-US" sz="2800" cap="none" baseline="30000" dirty="0">
                <a:solidFill>
                  <a:prstClr val="black"/>
                </a:solidFill>
              </a:rPr>
              <a:t>15 </a:t>
            </a:r>
            <a:r>
              <a:rPr lang="en-US" sz="2800" cap="none" dirty="0">
                <a:solidFill>
                  <a:prstClr val="black"/>
                </a:solidFill>
              </a:rPr>
              <a:t>“I know your works, that you are neither cold nor hot. I could wish you were cold or hot. </a:t>
            </a:r>
            <a:r>
              <a:rPr lang="en-US" sz="2800" cap="none" baseline="30000" dirty="0">
                <a:solidFill>
                  <a:prstClr val="black"/>
                </a:solidFill>
              </a:rPr>
              <a:t>16 </a:t>
            </a:r>
            <a:r>
              <a:rPr lang="en-US" sz="2800" cap="none" dirty="0">
                <a:solidFill>
                  <a:prstClr val="black"/>
                </a:solidFill>
              </a:rPr>
              <a:t>so then, because you are lukewarm, and neither cold nor hot, I will vomit you out of my mouth. </a:t>
            </a:r>
          </a:p>
          <a:p>
            <a:endParaRPr lang="en-US" dirty="0"/>
          </a:p>
        </p:txBody>
      </p:sp>
    </p:spTree>
    <p:extLst>
      <p:ext uri="{BB962C8B-B14F-4D97-AF65-F5344CB8AC3E}">
        <p14:creationId xmlns:p14="http://schemas.microsoft.com/office/powerpoint/2010/main" val="55914599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750"/>
                                        <p:tgtEl>
                                          <p:spTgt spid="3">
                                            <p:txEl>
                                              <p:pRg st="1" end="1"/>
                                            </p:txEl>
                                          </p:spTgt>
                                        </p:tgtEl>
                                      </p:cBhvr>
                                    </p:animEffect>
                                  </p:childTnLst>
                                </p:cTn>
                              </p:par>
                            </p:childTnLst>
                          </p:cTn>
                        </p:par>
                        <p:par>
                          <p:cTn id="8" fill="hold">
                            <p:stCondLst>
                              <p:cond delay="750"/>
                            </p:stCondLst>
                            <p:childTnLst>
                              <p:par>
                                <p:cTn id="9" presetID="22" presetClass="entr" presetSubtype="1" fill="hold" grpId="0"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solidFill>
                  <a:prstClr val="black"/>
                </a:solidFill>
                <a:latin typeface="+mn-lt"/>
              </a:rPr>
              <a:t>Consistency defines us</a:t>
            </a:r>
            <a:endParaRPr lang="en-US" sz="6000" dirty="0">
              <a:latin typeface="+mn-lt"/>
            </a:endParaRPr>
          </a:p>
        </p:txBody>
      </p:sp>
      <p:sp>
        <p:nvSpPr>
          <p:cNvPr id="3" name="Content Placeholder 2"/>
          <p:cNvSpPr>
            <a:spLocks noGrp="1"/>
          </p:cNvSpPr>
          <p:nvPr>
            <p:ph idx="1"/>
          </p:nvPr>
        </p:nvSpPr>
        <p:spPr>
          <a:xfrm>
            <a:off x="685330" y="2214699"/>
            <a:ext cx="7772870" cy="3912969"/>
          </a:xfrm>
        </p:spPr>
        <p:txBody>
          <a:bodyPr>
            <a:normAutofit/>
          </a:bodyPr>
          <a:lstStyle/>
          <a:p>
            <a:pPr lvl="0">
              <a:buClr>
                <a:prstClr val="black"/>
              </a:buClr>
            </a:pPr>
            <a:r>
              <a:rPr lang="en-US" sz="2800" b="1" cap="none" dirty="0">
                <a:solidFill>
                  <a:prstClr val="black"/>
                </a:solidFill>
              </a:rPr>
              <a:t>Revelation 2:18-19</a:t>
            </a:r>
          </a:p>
          <a:p>
            <a:pPr lvl="0">
              <a:buClr>
                <a:prstClr val="black"/>
              </a:buClr>
            </a:pPr>
            <a:r>
              <a:rPr lang="en-US" sz="2800" cap="none" baseline="30000" dirty="0">
                <a:solidFill>
                  <a:prstClr val="black"/>
                </a:solidFill>
              </a:rPr>
              <a:t>18 </a:t>
            </a:r>
            <a:r>
              <a:rPr lang="en-US" sz="2800" cap="none" dirty="0">
                <a:solidFill>
                  <a:prstClr val="black"/>
                </a:solidFill>
              </a:rPr>
              <a:t>“and to the angel of the church in Thyatira write, ‘These things says the son of God, who has eyes like a flame of fire, and his feet like fine brass: </a:t>
            </a:r>
            <a:r>
              <a:rPr lang="en-US" sz="2800" cap="none" baseline="30000" dirty="0">
                <a:solidFill>
                  <a:prstClr val="black"/>
                </a:solidFill>
              </a:rPr>
              <a:t>19 </a:t>
            </a:r>
            <a:r>
              <a:rPr lang="en-US" sz="2800" cap="none" dirty="0">
                <a:solidFill>
                  <a:prstClr val="black"/>
                </a:solidFill>
              </a:rPr>
              <a:t>“I know your works, love, service, faith,</a:t>
            </a:r>
            <a:r>
              <a:rPr lang="en-US" sz="2800" cap="none" baseline="30000" dirty="0">
                <a:solidFill>
                  <a:prstClr val="black"/>
                </a:solidFill>
              </a:rPr>
              <a:t> </a:t>
            </a:r>
            <a:r>
              <a:rPr lang="en-US" sz="2800" cap="none" dirty="0">
                <a:solidFill>
                  <a:prstClr val="black"/>
                </a:solidFill>
              </a:rPr>
              <a:t>and your patience; and as for your works, the last are more than the first. </a:t>
            </a:r>
            <a:r>
              <a:rPr lang="en-US" sz="2800" cap="none" baseline="30000" dirty="0"/>
              <a:t>20 </a:t>
            </a:r>
            <a:r>
              <a:rPr lang="en-US" sz="2800" cap="none" dirty="0"/>
              <a:t>Notwithstanding </a:t>
            </a:r>
            <a:endParaRPr lang="en-US" sz="2800" cap="none" dirty="0">
              <a:solidFill>
                <a:prstClr val="black"/>
              </a:solidFill>
            </a:endParaRPr>
          </a:p>
          <a:p>
            <a:endParaRPr lang="en-US" dirty="0"/>
          </a:p>
        </p:txBody>
      </p:sp>
    </p:spTree>
    <p:extLst>
      <p:ext uri="{BB962C8B-B14F-4D97-AF65-F5344CB8AC3E}">
        <p14:creationId xmlns:p14="http://schemas.microsoft.com/office/powerpoint/2010/main" val="318588509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a:solidFill>
                  <a:schemeClr val="tx1"/>
                </a:solidFill>
                <a:latin typeface="Calibri" panose="020F0502020204030204"/>
              </a:rPr>
              <a:t>It is going to take work</a:t>
            </a:r>
            <a:endParaRPr lang="en-US" dirty="0">
              <a:solidFill>
                <a:schemeClr val="tx1"/>
              </a:solidFill>
            </a:endParaRPr>
          </a:p>
        </p:txBody>
      </p:sp>
      <p:sp>
        <p:nvSpPr>
          <p:cNvPr id="3" name="Content Placeholder 2"/>
          <p:cNvSpPr>
            <a:spLocks noGrp="1"/>
          </p:cNvSpPr>
          <p:nvPr>
            <p:ph idx="1"/>
          </p:nvPr>
        </p:nvSpPr>
        <p:spPr>
          <a:xfrm>
            <a:off x="685801" y="2047164"/>
            <a:ext cx="7772870" cy="4472389"/>
          </a:xfrm>
        </p:spPr>
        <p:txBody>
          <a:bodyPr>
            <a:noAutofit/>
          </a:bodyPr>
          <a:lstStyle/>
          <a:p>
            <a:r>
              <a:rPr lang="en-US" sz="2800" b="1" dirty="0">
                <a:solidFill>
                  <a:schemeClr val="tx1"/>
                </a:solidFill>
              </a:rPr>
              <a:t>Hebrews 3:12-14</a:t>
            </a:r>
          </a:p>
          <a:p>
            <a:r>
              <a:rPr lang="en-US" sz="2800" baseline="30000" dirty="0">
                <a:solidFill>
                  <a:schemeClr val="tx1"/>
                </a:solidFill>
              </a:rPr>
              <a:t>12 </a:t>
            </a:r>
            <a:r>
              <a:rPr lang="en-US" sz="2800" cap="none" dirty="0">
                <a:solidFill>
                  <a:schemeClr val="tx1"/>
                </a:solidFill>
              </a:rPr>
              <a:t>Beware, brethren, lest there be in any of you an evil heart of unbelief in departing from the living God; </a:t>
            </a:r>
            <a:r>
              <a:rPr lang="en-US" sz="2800" cap="none" baseline="30000" dirty="0">
                <a:solidFill>
                  <a:schemeClr val="tx1"/>
                </a:solidFill>
              </a:rPr>
              <a:t>13 </a:t>
            </a:r>
            <a:r>
              <a:rPr lang="en-US" sz="2800" cap="none" dirty="0">
                <a:solidFill>
                  <a:schemeClr val="tx1"/>
                </a:solidFill>
              </a:rPr>
              <a:t>but exhort one another daily, while it is called “today,” lest any of you be hardened through the deceitfulness of sin. </a:t>
            </a:r>
            <a:r>
              <a:rPr lang="en-US" sz="2800" cap="none" baseline="30000" dirty="0">
                <a:solidFill>
                  <a:schemeClr val="tx1"/>
                </a:solidFill>
              </a:rPr>
              <a:t>14 </a:t>
            </a:r>
            <a:r>
              <a:rPr lang="en-US" sz="2800" cap="none" dirty="0">
                <a:solidFill>
                  <a:schemeClr val="tx1"/>
                </a:solidFill>
              </a:rPr>
              <a:t>for we have become partakers of Christ if we hold the beginning of our confidence steadfast to the end, </a:t>
            </a:r>
          </a:p>
          <a:p>
            <a:endParaRPr lang="en-US" sz="2200" dirty="0"/>
          </a:p>
        </p:txBody>
      </p:sp>
    </p:spTree>
    <p:extLst>
      <p:ext uri="{BB962C8B-B14F-4D97-AF65-F5344CB8AC3E}">
        <p14:creationId xmlns:p14="http://schemas.microsoft.com/office/powerpoint/2010/main" val="129052666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750"/>
                                        <p:tgtEl>
                                          <p:spTgt spid="3">
                                            <p:txEl>
                                              <p:pRg st="0" end="0"/>
                                            </p:txEl>
                                          </p:spTgt>
                                        </p:tgtEl>
                                      </p:cBhvr>
                                    </p:animEffect>
                                  </p:childTnLst>
                                </p:cTn>
                              </p:par>
                            </p:childTnLst>
                          </p:cTn>
                        </p:par>
                        <p:par>
                          <p:cTn id="8" fill="hold">
                            <p:stCondLst>
                              <p:cond delay="750"/>
                            </p:stCondLst>
                            <p:childTnLst>
                              <p:par>
                                <p:cTn id="9" presetID="22" presetClass="entr" presetSubtype="1" fill="hold" grpId="0"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218364" y="0"/>
            <a:ext cx="9635319" cy="7601803"/>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657998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2800" b="1" dirty="0">
                <a:solidFill>
                  <a:schemeClr val="tx1"/>
                </a:solidFill>
                <a:latin typeface="&amp;quot"/>
              </a:rPr>
              <a:t>1 Corinthians 4:14-17  (NKJV)</a:t>
            </a:r>
          </a:p>
          <a:p>
            <a:r>
              <a:rPr lang="en-US" sz="2800" b="1" baseline="30000" dirty="0">
                <a:solidFill>
                  <a:schemeClr val="tx1"/>
                </a:solidFill>
                <a:latin typeface="&amp;quot"/>
              </a:rPr>
              <a:t>14 </a:t>
            </a:r>
            <a:r>
              <a:rPr lang="en-US" sz="2800" dirty="0">
                <a:solidFill>
                  <a:schemeClr val="tx1"/>
                </a:solidFill>
                <a:latin typeface="&amp;quot"/>
              </a:rPr>
              <a:t>I do not write these things to shame you, but as my beloved children I warn you. </a:t>
            </a:r>
            <a:r>
              <a:rPr lang="en-US" sz="2800" b="1" baseline="30000" dirty="0">
                <a:solidFill>
                  <a:schemeClr val="tx1"/>
                </a:solidFill>
                <a:latin typeface="&amp;quot"/>
              </a:rPr>
              <a:t>15 </a:t>
            </a:r>
            <a:r>
              <a:rPr lang="en-US" sz="2800" dirty="0">
                <a:solidFill>
                  <a:schemeClr val="tx1"/>
                </a:solidFill>
                <a:latin typeface="&amp;quot"/>
              </a:rPr>
              <a:t>For though you might have ten thousand instructors in Christ, yet you do not have many fathers; for in Christ Jesus I have begotten you through the gospel. </a:t>
            </a:r>
            <a:r>
              <a:rPr lang="en-US" sz="2800" b="1" baseline="30000" dirty="0">
                <a:solidFill>
                  <a:schemeClr val="tx1"/>
                </a:solidFill>
                <a:latin typeface="&amp;quot"/>
              </a:rPr>
              <a:t>16 </a:t>
            </a:r>
            <a:r>
              <a:rPr lang="en-US" sz="2800" dirty="0">
                <a:solidFill>
                  <a:schemeClr val="tx1"/>
                </a:solidFill>
                <a:latin typeface="&amp;quot"/>
              </a:rPr>
              <a:t>Therefore I urge you, imitate me. </a:t>
            </a:r>
            <a:r>
              <a:rPr lang="en-US" sz="2800" b="1" baseline="30000" dirty="0">
                <a:solidFill>
                  <a:schemeClr val="tx1"/>
                </a:solidFill>
                <a:latin typeface="&amp;quot"/>
              </a:rPr>
              <a:t>17 </a:t>
            </a:r>
            <a:r>
              <a:rPr lang="en-US" sz="2800" dirty="0">
                <a:solidFill>
                  <a:schemeClr val="tx1"/>
                </a:solidFill>
                <a:latin typeface="&amp;quot"/>
              </a:rPr>
              <a:t>For this reason I have sent Timothy to you, who is my beloved and faithful son in the Lord, who will remind you of my ways in Christ, as I teach everywhere in every church.</a:t>
            </a:r>
          </a:p>
          <a:p>
            <a:endParaRPr lang="en-US" dirty="0"/>
          </a:p>
        </p:txBody>
      </p:sp>
    </p:spTree>
    <p:extLst>
      <p:ext uri="{BB962C8B-B14F-4D97-AF65-F5344CB8AC3E}">
        <p14:creationId xmlns:p14="http://schemas.microsoft.com/office/powerpoint/2010/main" val="3449675090"/>
      </p:ext>
    </p:extLst>
  </p:cSld>
  <p:clrMapOvr>
    <a:masterClrMapping/>
  </p:clrMapOvr>
  <mc:AlternateContent xmlns:mc="http://schemas.openxmlformats.org/markup-compatibility/2006">
    <mc:Choice xmlns:p14="http://schemas.microsoft.com/office/powerpoint/2010/main" Requires="p14">
      <p:transition spd="slow" p14:dur="20000">
        <p:dissolve/>
      </p:transition>
    </mc:Choice>
    <mc:Fallback>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5400" dirty="0">
                <a:solidFill>
                  <a:schemeClr val="tx1"/>
                </a:solidFill>
                <a:latin typeface="+mn-lt"/>
              </a:rPr>
              <a:t>Spiritual Consistency</a:t>
            </a:r>
            <a:br>
              <a:rPr lang="en-US" sz="4500" dirty="0">
                <a:latin typeface="+mn-lt"/>
              </a:rPr>
            </a:br>
            <a:endParaRPr lang="en-US" sz="4500" dirty="0">
              <a:latin typeface="+mn-lt"/>
            </a:endParaRPr>
          </a:p>
        </p:txBody>
      </p:sp>
      <p:sp>
        <p:nvSpPr>
          <p:cNvPr id="3" name="Subtitle 2"/>
          <p:cNvSpPr>
            <a:spLocks noGrp="1"/>
          </p:cNvSpPr>
          <p:nvPr>
            <p:ph type="subTitle" idx="1"/>
          </p:nvPr>
        </p:nvSpPr>
        <p:spPr>
          <a:xfrm>
            <a:off x="1313259" y="4325112"/>
            <a:ext cx="6517482" cy="2111314"/>
          </a:xfrm>
        </p:spPr>
        <p:txBody>
          <a:bodyPr/>
          <a:lstStyle/>
          <a:p>
            <a:endParaRPr lang="en-US" sz="2700" dirty="0">
              <a:solidFill>
                <a:schemeClr val="tx1"/>
              </a:solidFill>
              <a:latin typeface="Arial Black" panose="020B0A04020102020204" pitchFamily="34" charset="0"/>
            </a:endParaRPr>
          </a:p>
          <a:p>
            <a:pPr algn="ctr"/>
            <a:r>
              <a:rPr lang="en-US" sz="4000" dirty="0">
                <a:solidFill>
                  <a:schemeClr val="tx1"/>
                </a:solidFill>
                <a:latin typeface="+mn-lt"/>
              </a:rPr>
              <a:t>1 Corinthians 4: 14-17</a:t>
            </a:r>
          </a:p>
          <a:p>
            <a:endParaRPr lang="en-US" dirty="0"/>
          </a:p>
        </p:txBody>
      </p:sp>
    </p:spTree>
    <p:extLst>
      <p:ext uri="{BB962C8B-B14F-4D97-AF65-F5344CB8AC3E}">
        <p14:creationId xmlns:p14="http://schemas.microsoft.com/office/powerpoint/2010/main" val="739368576"/>
      </p:ext>
    </p:extLst>
  </p:cSld>
  <p:clrMapOvr>
    <a:masterClrMapping/>
  </p:clrMapOvr>
  <mc:AlternateContent xmlns:mc="http://schemas.openxmlformats.org/markup-compatibility/2006">
    <mc:Choice xmlns:p14="http://schemas.microsoft.com/office/powerpoint/2010/main" Requires="p14">
      <p:transition spd="slow" p14:dur="1250" advTm="4379">
        <p:dissolve/>
      </p:transition>
    </mc:Choice>
    <mc:Fallback>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2000"/>
                            </p:stCondLst>
                            <p:childTnLst>
                              <p:par>
                                <p:cTn id="10" presetID="10" presetClass="entr" presetSubtype="0"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tint val="84000"/>
                <a:shade val="100000"/>
                <a:hueMod val="92000"/>
                <a:satMod val="180000"/>
                <a:lumMod val="114000"/>
              </a:schemeClr>
            </a:gs>
            <a:gs pos="100000">
              <a:schemeClr val="bg2">
                <a:shade val="92000"/>
                <a:satMod val="170000"/>
                <a:lumMod val="96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58187" y="1599068"/>
            <a:ext cx="3801886" cy="1104803"/>
          </a:xfrm>
        </p:spPr>
        <p:txBody>
          <a:bodyPr>
            <a:normAutofit/>
          </a:bodyPr>
          <a:lstStyle/>
          <a:p>
            <a:pPr algn="l"/>
            <a:r>
              <a:rPr lang="en-US" sz="3150" dirty="0">
                <a:latin typeface="Arial Black" panose="020B0A04020102020204" pitchFamily="34" charset="0"/>
              </a:rPr>
              <a:t> </a:t>
            </a:r>
            <a:r>
              <a:rPr lang="en-US" sz="3600" dirty="0">
                <a:solidFill>
                  <a:schemeClr val="tx1"/>
                </a:solidFill>
                <a:latin typeface="Arial Black" panose="020B0A04020102020204" pitchFamily="34" charset="0"/>
              </a:rPr>
              <a:t>Consistently</a:t>
            </a:r>
            <a:r>
              <a:rPr lang="en-US" sz="3150" dirty="0">
                <a:latin typeface="Arial Black" panose="020B0A04020102020204" pitchFamily="34" charset="0"/>
              </a:rPr>
              <a:t>                               </a:t>
            </a:r>
          </a:p>
        </p:txBody>
      </p:sp>
      <p:sp>
        <p:nvSpPr>
          <p:cNvPr id="3" name="Content Placeholder 2"/>
          <p:cNvSpPr>
            <a:spLocks noGrp="1"/>
          </p:cNvSpPr>
          <p:nvPr>
            <p:ph idx="1"/>
          </p:nvPr>
        </p:nvSpPr>
        <p:spPr>
          <a:xfrm>
            <a:off x="685332" y="3314961"/>
            <a:ext cx="7772870" cy="2568080"/>
          </a:xfrm>
        </p:spPr>
        <p:txBody>
          <a:bodyPr/>
          <a:lstStyle/>
          <a:p>
            <a:pPr marL="0" indent="0">
              <a:buNone/>
            </a:pPr>
            <a:endParaRPr lang="en-US" dirty="0"/>
          </a:p>
          <a:p>
            <a:endParaRPr lang="en-US" dirty="0"/>
          </a:p>
          <a:p>
            <a:endParaRPr lang="en-US" dirty="0"/>
          </a:p>
        </p:txBody>
      </p:sp>
      <p:sp>
        <p:nvSpPr>
          <p:cNvPr id="4" name="Right Arrow 3"/>
          <p:cNvSpPr/>
          <p:nvPr/>
        </p:nvSpPr>
        <p:spPr>
          <a:xfrm rot="5400000">
            <a:off x="3050180" y="3875307"/>
            <a:ext cx="2600693" cy="442481"/>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5" name="Title 1"/>
          <p:cNvSpPr txBox="1">
            <a:spLocks/>
          </p:cNvSpPr>
          <p:nvPr/>
        </p:nvSpPr>
        <p:spPr>
          <a:xfrm>
            <a:off x="2242655" y="5140853"/>
            <a:ext cx="4215740" cy="998229"/>
          </a:xfrm>
          <a:prstGeom prst="rect">
            <a:avLst/>
          </a:prstGeom>
        </p:spPr>
        <p:txBody>
          <a:bodyPr vert="horz" lIns="68580" tIns="34290" rIns="68580" bIns="34290" rtlCol="0" anchor="ctr">
            <a:noAutofit/>
          </a:bodyPr>
          <a:lst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a:lstStyle>
          <a:p>
            <a:r>
              <a:rPr lang="en-US" sz="3200" dirty="0"/>
              <a:t>                        </a:t>
            </a:r>
            <a:r>
              <a:rPr lang="en-US" cap="none" dirty="0">
                <a:latin typeface="Arial Black" panose="020B0A04020102020204" pitchFamily="34" charset="0"/>
              </a:rPr>
              <a:t>Inconsistent</a:t>
            </a:r>
            <a:r>
              <a:rPr lang="en-US" dirty="0">
                <a:latin typeface="Arial Black" panose="020B0A04020102020204" pitchFamily="34" charset="0"/>
              </a:rPr>
              <a:t>          </a:t>
            </a:r>
            <a:endParaRPr lang="en-US" sz="3200" dirty="0">
              <a:latin typeface="Arial Black" panose="020B0A04020102020204" pitchFamily="34" charset="0"/>
            </a:endParaRPr>
          </a:p>
        </p:txBody>
      </p:sp>
    </p:spTree>
    <p:extLst>
      <p:ext uri="{BB962C8B-B14F-4D97-AF65-F5344CB8AC3E}">
        <p14:creationId xmlns:p14="http://schemas.microsoft.com/office/powerpoint/2010/main" val="42768315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up)">
                                      <p:cBhvr>
                                        <p:cTn id="11" dur="1500"/>
                                        <p:tgtEl>
                                          <p:spTgt spid="4"/>
                                        </p:tgtEl>
                                      </p:cBhvr>
                                    </p:animEffect>
                                  </p:childTnLst>
                                </p:cTn>
                              </p:par>
                            </p:childTnLst>
                          </p:cTn>
                        </p:par>
                        <p:par>
                          <p:cTn id="12" fill="hold">
                            <p:stCondLst>
                              <p:cond delay="1500"/>
                            </p:stCondLst>
                            <p:childTnLst>
                              <p:par>
                                <p:cTn id="13" presetID="1" presetClass="entr" presetSubtype="0" fill="hold" nodeType="afterEffect">
                                  <p:stCondLst>
                                    <p:cond delay="250"/>
                                  </p:stCondLst>
                                  <p:childTnLst>
                                    <p:set>
                                      <p:cBhvr>
                                        <p:cTn id="14" dur="1" fill="hold">
                                          <p:stCondLst>
                                            <p:cond delay="249"/>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138" y="618522"/>
            <a:ext cx="7995533" cy="1128391"/>
          </a:xfrm>
        </p:spPr>
        <p:txBody>
          <a:bodyPr>
            <a:normAutofit/>
          </a:bodyPr>
          <a:lstStyle/>
          <a:p>
            <a:pPr algn="ctr"/>
            <a:r>
              <a:rPr lang="en-US" sz="4000" dirty="0">
                <a:solidFill>
                  <a:schemeClr val="tx1"/>
                </a:solidFill>
                <a:latin typeface="+mn-lt"/>
              </a:rPr>
              <a:t>Consistency in who we serve</a:t>
            </a:r>
          </a:p>
        </p:txBody>
      </p:sp>
      <p:sp>
        <p:nvSpPr>
          <p:cNvPr id="3" name="Content Placeholder 2"/>
          <p:cNvSpPr>
            <a:spLocks noGrp="1"/>
          </p:cNvSpPr>
          <p:nvPr>
            <p:ph idx="1"/>
          </p:nvPr>
        </p:nvSpPr>
        <p:spPr>
          <a:xfrm>
            <a:off x="193551" y="2050926"/>
            <a:ext cx="8811490" cy="4542361"/>
          </a:xfrm>
        </p:spPr>
        <p:txBody>
          <a:bodyPr>
            <a:normAutofit/>
          </a:bodyPr>
          <a:lstStyle/>
          <a:p>
            <a:r>
              <a:rPr lang="en-US" sz="2800" b="1" dirty="0">
                <a:solidFill>
                  <a:schemeClr val="tx1"/>
                </a:solidFill>
              </a:rPr>
              <a:t>1 Corinthians 10:21</a:t>
            </a:r>
          </a:p>
          <a:p>
            <a:r>
              <a:rPr lang="en-US" sz="2800" baseline="30000" dirty="0">
                <a:solidFill>
                  <a:schemeClr val="tx1"/>
                </a:solidFill>
              </a:rPr>
              <a:t>21 </a:t>
            </a:r>
            <a:r>
              <a:rPr lang="en-US" sz="2800" cap="none" dirty="0">
                <a:solidFill>
                  <a:schemeClr val="tx1"/>
                </a:solidFill>
              </a:rPr>
              <a:t>You cannot drink the cup of the Lord and the cup of demons; you cannot partake of the Lord’s table and of the table of demons. </a:t>
            </a:r>
          </a:p>
          <a:p>
            <a:endParaRPr lang="en-US" sz="2800" b="1" cap="none" dirty="0">
              <a:solidFill>
                <a:schemeClr val="tx1"/>
              </a:solidFill>
            </a:endParaRPr>
          </a:p>
          <a:p>
            <a:r>
              <a:rPr lang="en-US" sz="2800" b="1" cap="none" dirty="0">
                <a:solidFill>
                  <a:schemeClr val="tx1"/>
                </a:solidFill>
              </a:rPr>
              <a:t>Matthew 6:24</a:t>
            </a:r>
          </a:p>
          <a:p>
            <a:r>
              <a:rPr lang="en-US" sz="2800" cap="none" baseline="30000" dirty="0">
                <a:solidFill>
                  <a:schemeClr val="tx1"/>
                </a:solidFill>
              </a:rPr>
              <a:t>24 </a:t>
            </a:r>
            <a:r>
              <a:rPr lang="en-US" sz="2800" cap="none" dirty="0">
                <a:solidFill>
                  <a:schemeClr val="tx1"/>
                </a:solidFill>
              </a:rPr>
              <a:t>“no one can serve two masters; for either he will hate the one and love the other, or else he will be loyal to the one and despise the other. You cannot serve God and mammon.</a:t>
            </a:r>
          </a:p>
          <a:p>
            <a:endParaRPr lang="en-US" sz="2400" b="1" dirty="0">
              <a:latin typeface="Arial Black" panose="020B0A04020102020204" pitchFamily="34" charset="0"/>
            </a:endParaRPr>
          </a:p>
          <a:p>
            <a:endParaRPr lang="en-US" dirty="0"/>
          </a:p>
        </p:txBody>
      </p:sp>
    </p:spTree>
    <p:extLst>
      <p:ext uri="{BB962C8B-B14F-4D97-AF65-F5344CB8AC3E}">
        <p14:creationId xmlns:p14="http://schemas.microsoft.com/office/powerpoint/2010/main" val="51419029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750"/>
                                        <p:tgtEl>
                                          <p:spTgt spid="3">
                                            <p:txEl>
                                              <p:pRg st="0" end="0"/>
                                            </p:txEl>
                                          </p:spTgt>
                                        </p:tgtEl>
                                      </p:cBhvr>
                                    </p:animEffect>
                                  </p:childTnLst>
                                </p:cTn>
                              </p:par>
                            </p:childTnLst>
                          </p:cTn>
                        </p:par>
                        <p:par>
                          <p:cTn id="13" fill="hold">
                            <p:stCondLst>
                              <p:cond delay="750"/>
                            </p:stCondLst>
                            <p:childTnLst>
                              <p:par>
                                <p:cTn id="14" presetID="22" presetClass="entr" presetSubtype="1" fill="hold" grpId="0" nodeType="afterEffect">
                                  <p:stCondLst>
                                    <p:cond delay="50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up)">
                                      <p:cBhvr>
                                        <p:cTn id="21" dur="1000"/>
                                        <p:tgtEl>
                                          <p:spTgt spid="3">
                                            <p:txEl>
                                              <p:pRg st="3" end="3"/>
                                            </p:txEl>
                                          </p:spTgt>
                                        </p:tgtEl>
                                      </p:cBhvr>
                                    </p:animEffect>
                                  </p:childTnLst>
                                </p:cTn>
                              </p:par>
                            </p:childTnLst>
                          </p:cTn>
                        </p:par>
                        <p:par>
                          <p:cTn id="22" fill="hold">
                            <p:stCondLst>
                              <p:cond delay="1000"/>
                            </p:stCondLst>
                            <p:childTnLst>
                              <p:par>
                                <p:cTn id="23" presetID="22" presetClass="entr" presetSubtype="1" fill="hold" grpId="0" nodeType="afterEffect">
                                  <p:stCondLst>
                                    <p:cond delay="50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up)">
                                      <p:cBhvr>
                                        <p:cTn id="2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488" y="603282"/>
            <a:ext cx="8277101" cy="1129983"/>
          </a:xfrm>
        </p:spPr>
        <p:txBody>
          <a:bodyPr>
            <a:normAutofit/>
          </a:bodyPr>
          <a:lstStyle/>
          <a:p>
            <a:pPr algn="ctr"/>
            <a:r>
              <a:rPr lang="en-US" sz="4000" dirty="0">
                <a:solidFill>
                  <a:prstClr val="black"/>
                </a:solidFill>
                <a:latin typeface="+mn-lt"/>
              </a:rPr>
              <a:t>Consistency in who we serve</a:t>
            </a:r>
            <a:endParaRPr lang="en-US" sz="6000" dirty="0">
              <a:latin typeface="+mn-lt"/>
            </a:endParaRPr>
          </a:p>
        </p:txBody>
      </p:sp>
      <p:sp>
        <p:nvSpPr>
          <p:cNvPr id="3" name="Content Placeholder 2"/>
          <p:cNvSpPr>
            <a:spLocks noGrp="1"/>
          </p:cNvSpPr>
          <p:nvPr>
            <p:ph idx="1"/>
          </p:nvPr>
        </p:nvSpPr>
        <p:spPr/>
        <p:txBody>
          <a:bodyPr/>
          <a:lstStyle/>
          <a:p>
            <a:pPr lvl="0">
              <a:buClr>
                <a:prstClr val="black"/>
              </a:buClr>
            </a:pPr>
            <a:endParaRPr lang="en-US" sz="2400" b="1" dirty="0">
              <a:solidFill>
                <a:prstClr val="black"/>
              </a:solidFill>
              <a:latin typeface="Arial Black" panose="020B0A04020102020204" pitchFamily="34" charset="0"/>
            </a:endParaRPr>
          </a:p>
          <a:p>
            <a:pPr lvl="0">
              <a:buClr>
                <a:prstClr val="black"/>
              </a:buClr>
            </a:pPr>
            <a:r>
              <a:rPr lang="en-US" sz="2800" b="1" dirty="0">
                <a:solidFill>
                  <a:prstClr val="black"/>
                </a:solidFill>
              </a:rPr>
              <a:t>1 Corinthians 15:58</a:t>
            </a:r>
          </a:p>
          <a:p>
            <a:pPr lvl="0">
              <a:buClr>
                <a:prstClr val="black"/>
              </a:buClr>
            </a:pPr>
            <a:r>
              <a:rPr lang="en-US" sz="2800" baseline="30000" dirty="0">
                <a:solidFill>
                  <a:prstClr val="black"/>
                </a:solidFill>
              </a:rPr>
              <a:t>58 </a:t>
            </a:r>
            <a:r>
              <a:rPr lang="en-US" sz="2800" cap="none" dirty="0">
                <a:solidFill>
                  <a:prstClr val="black"/>
                </a:solidFill>
              </a:rPr>
              <a:t>Therefore, my beloved brethren, be steadfast, immovable, always abounding in the work of the Lord, knowing that your labor is not in vain in the Lord.</a:t>
            </a:r>
          </a:p>
        </p:txBody>
      </p:sp>
    </p:spTree>
    <p:extLst>
      <p:ext uri="{BB962C8B-B14F-4D97-AF65-F5344CB8AC3E}">
        <p14:creationId xmlns:p14="http://schemas.microsoft.com/office/powerpoint/2010/main" val="105968130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grpId="0"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59" y="720796"/>
            <a:ext cx="8176039" cy="1026118"/>
          </a:xfrm>
        </p:spPr>
        <p:txBody>
          <a:bodyPr>
            <a:normAutofit/>
          </a:bodyPr>
          <a:lstStyle/>
          <a:p>
            <a:pPr algn="ctr"/>
            <a:r>
              <a:rPr lang="en-US" sz="4000" dirty="0">
                <a:solidFill>
                  <a:prstClr val="black"/>
                </a:solidFill>
                <a:latin typeface="+mn-lt"/>
              </a:rPr>
              <a:t>Consistency in who we serve</a:t>
            </a:r>
            <a:endParaRPr lang="en-US" sz="6000" dirty="0">
              <a:latin typeface="+mn-lt"/>
            </a:endParaRPr>
          </a:p>
        </p:txBody>
      </p:sp>
      <p:sp>
        <p:nvSpPr>
          <p:cNvPr id="3" name="Content Placeholder 2"/>
          <p:cNvSpPr>
            <a:spLocks noGrp="1"/>
          </p:cNvSpPr>
          <p:nvPr>
            <p:ph idx="1"/>
          </p:nvPr>
        </p:nvSpPr>
        <p:spPr>
          <a:xfrm>
            <a:off x="237507" y="1897040"/>
            <a:ext cx="8704612" cy="4735330"/>
          </a:xfrm>
        </p:spPr>
        <p:txBody>
          <a:bodyPr>
            <a:noAutofit/>
          </a:bodyPr>
          <a:lstStyle/>
          <a:p>
            <a:pPr lvl="0">
              <a:buClr>
                <a:prstClr val="black"/>
              </a:buClr>
            </a:pPr>
            <a:r>
              <a:rPr lang="en-US" sz="2800" b="1" dirty="0">
                <a:solidFill>
                  <a:prstClr val="black"/>
                </a:solidFill>
                <a:cs typeface="Times New Roman" panose="02020603050405020304" pitchFamily="18" charset="0"/>
              </a:rPr>
              <a:t>Revelation 2:9-10</a:t>
            </a:r>
          </a:p>
          <a:p>
            <a:pPr lvl="0">
              <a:buClr>
                <a:prstClr val="black"/>
              </a:buClr>
            </a:pPr>
            <a:r>
              <a:rPr lang="en-US" sz="2800" baseline="30000" dirty="0">
                <a:solidFill>
                  <a:prstClr val="black"/>
                </a:solidFill>
                <a:cs typeface="Times New Roman" panose="02020603050405020304" pitchFamily="18" charset="0"/>
              </a:rPr>
              <a:t>9 </a:t>
            </a:r>
            <a:r>
              <a:rPr lang="en-US" sz="2800" dirty="0">
                <a:solidFill>
                  <a:prstClr val="black"/>
                </a:solidFill>
                <a:cs typeface="Times New Roman" panose="02020603050405020304" pitchFamily="18" charset="0"/>
              </a:rPr>
              <a:t>“</a:t>
            </a:r>
            <a:r>
              <a:rPr lang="en-US" sz="2800" cap="none" dirty="0">
                <a:solidFill>
                  <a:prstClr val="black"/>
                </a:solidFill>
                <a:cs typeface="Times New Roman" panose="02020603050405020304" pitchFamily="18" charset="0"/>
              </a:rPr>
              <a:t>I know your works, tribulation, and poverty (but you are rich); and I know the blasphemy of those who say they are Jews and are not, but are a synagogue of Satan. </a:t>
            </a:r>
            <a:r>
              <a:rPr lang="en-US" sz="2800" cap="none" baseline="30000" dirty="0">
                <a:solidFill>
                  <a:prstClr val="black"/>
                </a:solidFill>
                <a:cs typeface="Times New Roman" panose="02020603050405020304" pitchFamily="18" charset="0"/>
              </a:rPr>
              <a:t>10 </a:t>
            </a:r>
            <a:r>
              <a:rPr lang="en-US" sz="2800" cap="none" dirty="0">
                <a:solidFill>
                  <a:prstClr val="black"/>
                </a:solidFill>
                <a:cs typeface="Times New Roman" panose="02020603050405020304" pitchFamily="18" charset="0"/>
              </a:rPr>
              <a:t>do not fear any of those things which you are about to suffer. Indeed, the devil is about to throw some of you into prison, that you may be tested, and you will have tribulation ten days. Be faithful until death, and I will give you the crown of life.</a:t>
            </a:r>
          </a:p>
          <a:p>
            <a:endParaRPr lang="en-US" sz="1600" dirty="0"/>
          </a:p>
        </p:txBody>
      </p:sp>
    </p:spTree>
    <p:extLst>
      <p:ext uri="{BB962C8B-B14F-4D97-AF65-F5344CB8AC3E}">
        <p14:creationId xmlns:p14="http://schemas.microsoft.com/office/powerpoint/2010/main" val="234471226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684" y="679483"/>
            <a:ext cx="7949516" cy="1053783"/>
          </a:xfrm>
        </p:spPr>
        <p:txBody>
          <a:bodyPr>
            <a:normAutofit/>
          </a:bodyPr>
          <a:lstStyle/>
          <a:p>
            <a:pPr algn="ctr"/>
            <a:r>
              <a:rPr lang="en-US" sz="4000" dirty="0">
                <a:solidFill>
                  <a:prstClr val="black"/>
                </a:solidFill>
                <a:latin typeface="+mn-lt"/>
              </a:rPr>
              <a:t>Consistency in who we serve</a:t>
            </a:r>
            <a:endParaRPr lang="en-US" sz="6000" dirty="0">
              <a:latin typeface="+mn-lt"/>
            </a:endParaRPr>
          </a:p>
        </p:txBody>
      </p:sp>
      <p:sp>
        <p:nvSpPr>
          <p:cNvPr id="3" name="Content Placeholder 2"/>
          <p:cNvSpPr>
            <a:spLocks noGrp="1"/>
          </p:cNvSpPr>
          <p:nvPr>
            <p:ph idx="1"/>
          </p:nvPr>
        </p:nvSpPr>
        <p:spPr/>
        <p:txBody>
          <a:bodyPr/>
          <a:lstStyle/>
          <a:p>
            <a:pPr lvl="0">
              <a:buClr>
                <a:prstClr val="black"/>
              </a:buClr>
            </a:pPr>
            <a:endParaRPr lang="en-US" sz="2400" b="1" dirty="0">
              <a:solidFill>
                <a:prstClr val="black"/>
              </a:solidFill>
              <a:latin typeface="Arial Black" panose="020B0A04020102020204" pitchFamily="34" charset="0"/>
            </a:endParaRPr>
          </a:p>
          <a:p>
            <a:pPr lvl="0">
              <a:buClr>
                <a:prstClr val="black"/>
              </a:buClr>
            </a:pPr>
            <a:r>
              <a:rPr lang="en-US" sz="2800" b="1" dirty="0">
                <a:solidFill>
                  <a:schemeClr val="tx1"/>
                </a:solidFill>
              </a:rPr>
              <a:t>1 Corinthians 9:26-27</a:t>
            </a:r>
          </a:p>
          <a:p>
            <a:pPr lvl="0">
              <a:buClr>
                <a:prstClr val="black"/>
              </a:buClr>
            </a:pPr>
            <a:r>
              <a:rPr lang="en-US" sz="2800" baseline="30000" dirty="0">
                <a:solidFill>
                  <a:schemeClr val="tx1"/>
                </a:solidFill>
              </a:rPr>
              <a:t>26 </a:t>
            </a:r>
            <a:r>
              <a:rPr lang="en-US" sz="2800" cap="none" dirty="0">
                <a:solidFill>
                  <a:schemeClr val="tx1"/>
                </a:solidFill>
              </a:rPr>
              <a:t>Therefore I run thus: not with uncertainty. Thus I fight: not as one who beats the air. </a:t>
            </a:r>
            <a:r>
              <a:rPr lang="en-US" sz="2800" cap="none" baseline="30000" dirty="0">
                <a:solidFill>
                  <a:schemeClr val="tx1"/>
                </a:solidFill>
              </a:rPr>
              <a:t>27 </a:t>
            </a:r>
            <a:r>
              <a:rPr lang="en-US" sz="2800" cap="none" dirty="0">
                <a:solidFill>
                  <a:schemeClr val="tx1"/>
                </a:solidFill>
              </a:rPr>
              <a:t>but I discipline my body and bring it into subjection, lest, when I have preached to others, I myself should become disqualified.</a:t>
            </a:r>
          </a:p>
          <a:p>
            <a:pPr lvl="0">
              <a:buClr>
                <a:prstClr val="black"/>
              </a:buClr>
            </a:pPr>
            <a:endParaRPr lang="en-US" cap="none" dirty="0">
              <a:solidFill>
                <a:prstClr val="black"/>
              </a:solidFill>
            </a:endParaRPr>
          </a:p>
          <a:p>
            <a:endParaRPr lang="en-US" dirty="0"/>
          </a:p>
        </p:txBody>
      </p:sp>
    </p:spTree>
    <p:extLst>
      <p:ext uri="{BB962C8B-B14F-4D97-AF65-F5344CB8AC3E}">
        <p14:creationId xmlns:p14="http://schemas.microsoft.com/office/powerpoint/2010/main" val="214538419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750"/>
                                        <p:tgtEl>
                                          <p:spTgt spid="3">
                                            <p:txEl>
                                              <p:pRg st="1" end="1"/>
                                            </p:txEl>
                                          </p:spTgt>
                                        </p:tgtEl>
                                      </p:cBhvr>
                                    </p:animEffect>
                                  </p:childTnLst>
                                </p:cTn>
                              </p:par>
                            </p:childTnLst>
                          </p:cTn>
                        </p:par>
                        <p:par>
                          <p:cTn id="8" fill="hold">
                            <p:stCondLst>
                              <p:cond delay="750"/>
                            </p:stCondLst>
                            <p:childTnLst>
                              <p:par>
                                <p:cTn id="9" presetID="22" presetClass="entr" presetSubtype="1" fill="hold" grpId="0"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005" y="618522"/>
            <a:ext cx="8811491" cy="1128391"/>
          </a:xfrm>
        </p:spPr>
        <p:txBody>
          <a:bodyPr>
            <a:normAutofit/>
          </a:bodyPr>
          <a:lstStyle/>
          <a:p>
            <a:pPr algn="ctr"/>
            <a:r>
              <a:rPr lang="en-US" sz="4000" dirty="0">
                <a:solidFill>
                  <a:schemeClr val="tx1"/>
                </a:solidFill>
                <a:latin typeface="+mn-lt"/>
              </a:rPr>
              <a:t>Consistency in the example we set</a:t>
            </a:r>
          </a:p>
        </p:txBody>
      </p:sp>
      <p:sp>
        <p:nvSpPr>
          <p:cNvPr id="3" name="Content Placeholder 2"/>
          <p:cNvSpPr>
            <a:spLocks noGrp="1"/>
          </p:cNvSpPr>
          <p:nvPr>
            <p:ph idx="1"/>
          </p:nvPr>
        </p:nvSpPr>
        <p:spPr>
          <a:xfrm>
            <a:off x="190005" y="1965279"/>
            <a:ext cx="8811491" cy="4684904"/>
          </a:xfrm>
        </p:spPr>
        <p:txBody>
          <a:bodyPr>
            <a:noAutofit/>
          </a:bodyPr>
          <a:lstStyle/>
          <a:p>
            <a:r>
              <a:rPr lang="en-US" sz="2800" b="1" cap="none" dirty="0">
                <a:solidFill>
                  <a:schemeClr val="tx1"/>
                </a:solidFill>
              </a:rPr>
              <a:t>Romans 2:19-23</a:t>
            </a:r>
          </a:p>
          <a:p>
            <a:pPr lvl="0">
              <a:buClr>
                <a:prstClr val="black"/>
              </a:buClr>
            </a:pPr>
            <a:r>
              <a:rPr lang="en-US" sz="2800" cap="none" baseline="30000" dirty="0">
                <a:solidFill>
                  <a:schemeClr val="tx1"/>
                </a:solidFill>
              </a:rPr>
              <a:t>19 </a:t>
            </a:r>
            <a:r>
              <a:rPr lang="en-US" sz="2800" cap="none" dirty="0">
                <a:solidFill>
                  <a:schemeClr val="tx1"/>
                </a:solidFill>
              </a:rPr>
              <a:t>and are confident that you yourself are a guide to the blind, a light to those who are in darkness, </a:t>
            </a:r>
            <a:r>
              <a:rPr lang="en-US" sz="2800" cap="none" baseline="30000" dirty="0">
                <a:solidFill>
                  <a:schemeClr val="tx1"/>
                </a:solidFill>
              </a:rPr>
              <a:t>20 </a:t>
            </a:r>
            <a:r>
              <a:rPr lang="en-US" sz="2800" cap="none" dirty="0">
                <a:solidFill>
                  <a:schemeClr val="tx1"/>
                </a:solidFill>
              </a:rPr>
              <a:t>an instructor of the foolish, a teacher of babes, having the form of knowledge and truth in the law. </a:t>
            </a:r>
            <a:r>
              <a:rPr lang="en-US" sz="2800" cap="none" baseline="30000" dirty="0">
                <a:solidFill>
                  <a:schemeClr val="tx1"/>
                </a:solidFill>
              </a:rPr>
              <a:t>21 </a:t>
            </a:r>
            <a:r>
              <a:rPr lang="en-US" sz="2800" cap="none" dirty="0">
                <a:solidFill>
                  <a:schemeClr val="tx1"/>
                </a:solidFill>
              </a:rPr>
              <a:t>you, therefore, who teach another, do you not teach yourself? You who preach that a man should not steal, do you steal? </a:t>
            </a:r>
            <a:r>
              <a:rPr lang="en-US" sz="2800" baseline="30000" dirty="0">
                <a:solidFill>
                  <a:schemeClr val="tx1"/>
                </a:solidFill>
              </a:rPr>
              <a:t>22 </a:t>
            </a:r>
            <a:r>
              <a:rPr lang="en-US" sz="2800" dirty="0">
                <a:solidFill>
                  <a:schemeClr val="tx1"/>
                </a:solidFill>
              </a:rPr>
              <a:t>you who say, “do not commit adultery,” do you commit adultery? You who abhor idols, do you rob temples? </a:t>
            </a:r>
            <a:r>
              <a:rPr lang="en-US" sz="2800" baseline="30000" dirty="0">
                <a:solidFill>
                  <a:schemeClr val="tx1"/>
                </a:solidFill>
              </a:rPr>
              <a:t>23 </a:t>
            </a:r>
            <a:r>
              <a:rPr lang="en-US" sz="2800" dirty="0">
                <a:solidFill>
                  <a:schemeClr val="tx1"/>
                </a:solidFill>
              </a:rPr>
              <a:t>you who make your boast in the law, do you dishonor god through breaking the law? </a:t>
            </a:r>
          </a:p>
          <a:p>
            <a:endParaRPr lang="en-US" sz="2800" cap="none" dirty="0"/>
          </a:p>
        </p:txBody>
      </p:sp>
    </p:spTree>
    <p:extLst>
      <p:ext uri="{BB962C8B-B14F-4D97-AF65-F5344CB8AC3E}">
        <p14:creationId xmlns:p14="http://schemas.microsoft.com/office/powerpoint/2010/main" val="257683600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advTm="4379">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750"/>
                                        <p:tgtEl>
                                          <p:spTgt spid="3">
                                            <p:txEl>
                                              <p:pRg st="0" end="0"/>
                                            </p:txEl>
                                          </p:spTgt>
                                        </p:tgtEl>
                                      </p:cBhvr>
                                    </p:animEffect>
                                  </p:childTnLst>
                                </p:cTn>
                              </p:par>
                            </p:childTnLst>
                          </p:cTn>
                        </p:par>
                        <p:par>
                          <p:cTn id="13" fill="hold">
                            <p:stCondLst>
                              <p:cond delay="750"/>
                            </p:stCondLst>
                            <p:childTnLst>
                              <p:par>
                                <p:cTn id="14" presetID="22" presetClass="entr" presetSubtype="8" fill="hold" grpId="0" nodeType="afterEffect">
                                  <p:stCondLst>
                                    <p:cond delay="50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left)">
                                      <p:cBhvr>
                                        <p:cTn id="16"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8600</TotalTime>
  <Words>116</Words>
  <Application>Microsoft Office PowerPoint</Application>
  <PresentationFormat>On-screen Show (4:3)</PresentationFormat>
  <Paragraphs>54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&amp;quot</vt:lpstr>
      <vt:lpstr>Arial Black</vt:lpstr>
      <vt:lpstr>Calibri</vt:lpstr>
      <vt:lpstr>Calibri Light</vt:lpstr>
      <vt:lpstr>Retrospect</vt:lpstr>
      <vt:lpstr>PowerPoint Presentation</vt:lpstr>
      <vt:lpstr>PowerPoint Presentation</vt:lpstr>
      <vt:lpstr>Spiritual Consistency </vt:lpstr>
      <vt:lpstr> Consistently                               </vt:lpstr>
      <vt:lpstr>Consistency in who we serve</vt:lpstr>
      <vt:lpstr>Consistency in who we serve</vt:lpstr>
      <vt:lpstr>Consistency in who we serve</vt:lpstr>
      <vt:lpstr>Consistency in who we serve</vt:lpstr>
      <vt:lpstr>Consistency in the example we set</vt:lpstr>
      <vt:lpstr>Consistency in the example we set</vt:lpstr>
      <vt:lpstr>Consistency in the example we set</vt:lpstr>
      <vt:lpstr>Consistency in the example we set</vt:lpstr>
      <vt:lpstr>Consistency defines us</vt:lpstr>
      <vt:lpstr>Consistency defines us</vt:lpstr>
      <vt:lpstr>Consistency defines us</vt:lpstr>
      <vt:lpstr>It is going to take work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consistency</dc:title>
  <dc:creator>matt burns</dc:creator>
  <cp:lastModifiedBy>Auditorium</cp:lastModifiedBy>
  <cp:revision>53</cp:revision>
  <dcterms:created xsi:type="dcterms:W3CDTF">2013-10-02T22:02:53Z</dcterms:created>
  <dcterms:modified xsi:type="dcterms:W3CDTF">2019-09-22T20:52:48Z</dcterms:modified>
</cp:coreProperties>
</file>