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1"/>
  </p:sldMasterIdLst>
  <p:sldIdLst>
    <p:sldId id="256" r:id="rId2"/>
    <p:sldId id="301" r:id="rId3"/>
    <p:sldId id="258" r:id="rId4"/>
    <p:sldId id="288" r:id="rId5"/>
    <p:sldId id="274" r:id="rId6"/>
    <p:sldId id="289" r:id="rId7"/>
    <p:sldId id="275" r:id="rId8"/>
    <p:sldId id="290" r:id="rId9"/>
    <p:sldId id="260" r:id="rId10"/>
    <p:sldId id="259" r:id="rId11"/>
    <p:sldId id="293" r:id="rId12"/>
    <p:sldId id="282" r:id="rId13"/>
    <p:sldId id="280" r:id="rId14"/>
    <p:sldId id="283" r:id="rId15"/>
    <p:sldId id="284" r:id="rId16"/>
    <p:sldId id="285" r:id="rId17"/>
    <p:sldId id="263" r:id="rId18"/>
    <p:sldId id="291" r:id="rId19"/>
    <p:sldId id="292" r:id="rId20"/>
    <p:sldId id="257" r:id="rId21"/>
    <p:sldId id="264" r:id="rId22"/>
    <p:sldId id="286" r:id="rId23"/>
    <p:sldId id="287" r:id="rId24"/>
    <p:sldId id="265" r:id="rId25"/>
    <p:sldId id="294" r:id="rId26"/>
    <p:sldId id="266" r:id="rId27"/>
    <p:sldId id="267" r:id="rId28"/>
    <p:sldId id="295" r:id="rId29"/>
    <p:sldId id="268" r:id="rId30"/>
    <p:sldId id="299" r:id="rId31"/>
    <p:sldId id="296" r:id="rId32"/>
    <p:sldId id="281" r:id="rId33"/>
    <p:sldId id="298" r:id="rId34"/>
    <p:sldId id="272" r:id="rId35"/>
    <p:sldId id="297" r:id="rId36"/>
    <p:sldId id="269" r:id="rId37"/>
    <p:sldId id="276" r:id="rId38"/>
    <p:sldId id="271" r:id="rId39"/>
    <p:sldId id="277" r:id="rId40"/>
    <p:sldId id="26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3C21"/>
    <a:srgbClr val="CD974D"/>
    <a:srgbClr val="5D5231"/>
    <a:srgbClr val="441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36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04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532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848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94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995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023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299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68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29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37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02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043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13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9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01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047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5/19/2019</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698494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5D67-87EB-4B2A-9C1A-B3D87CAA33CB}"/>
              </a:ext>
            </a:extLst>
          </p:cNvPr>
          <p:cNvSpPr>
            <a:spLocks noGrp="1"/>
          </p:cNvSpPr>
          <p:nvPr>
            <p:ph type="ctrTitle"/>
          </p:nvPr>
        </p:nvSpPr>
        <p:spPr>
          <a:xfrm>
            <a:off x="685347" y="814251"/>
            <a:ext cx="7773308" cy="2387600"/>
          </a:xfrm>
        </p:spPr>
        <p:txBody>
          <a:bodyPr>
            <a:normAutofit/>
          </a:bodyPr>
          <a:lstStyle/>
          <a:p>
            <a:r>
              <a:rPr lang="en-US" sz="8000" dirty="0"/>
              <a:t>Welcome.</a:t>
            </a:r>
          </a:p>
        </p:txBody>
      </p:sp>
      <p:sp>
        <p:nvSpPr>
          <p:cNvPr id="3" name="Subtitle 2">
            <a:extLst>
              <a:ext uri="{FF2B5EF4-FFF2-40B4-BE49-F238E27FC236}">
                <a16:creationId xmlns:a16="http://schemas.microsoft.com/office/drawing/2014/main" id="{48034AD0-1599-4A8B-9342-F570AEBE2DC6}"/>
              </a:ext>
            </a:extLst>
          </p:cNvPr>
          <p:cNvSpPr>
            <a:spLocks noGrp="1"/>
          </p:cNvSpPr>
          <p:nvPr>
            <p:ph type="subTitle" idx="1"/>
          </p:nvPr>
        </p:nvSpPr>
        <p:spPr>
          <a:xfrm>
            <a:off x="685347" y="3234291"/>
            <a:ext cx="7773308" cy="1655762"/>
          </a:xfrm>
        </p:spPr>
        <p:txBody>
          <a:bodyPr>
            <a:normAutofit/>
          </a:bodyPr>
          <a:lstStyle/>
          <a:p>
            <a:r>
              <a:rPr lang="en-US" sz="4400" i="1" dirty="0"/>
              <a:t>We are glad that you have come to worship with us!</a:t>
            </a:r>
          </a:p>
        </p:txBody>
      </p:sp>
      <p:sp>
        <p:nvSpPr>
          <p:cNvPr id="4" name="Rectangle: Rounded Corners 3">
            <a:extLst>
              <a:ext uri="{FF2B5EF4-FFF2-40B4-BE49-F238E27FC236}">
                <a16:creationId xmlns:a16="http://schemas.microsoft.com/office/drawing/2014/main" id="{DC8F8295-5AB1-4F13-BBE4-993F797F512E}"/>
              </a:ext>
            </a:extLst>
          </p:cNvPr>
          <p:cNvSpPr/>
          <p:nvPr/>
        </p:nvSpPr>
        <p:spPr>
          <a:xfrm>
            <a:off x="3607904" y="5506278"/>
            <a:ext cx="4770783" cy="855523"/>
          </a:xfrm>
          <a:prstGeom prst="roundRect">
            <a:avLst>
              <a:gd name="adj" fmla="val 50000"/>
            </a:avLst>
          </a:prstGeom>
          <a:solidFill>
            <a:schemeClr val="tx1"/>
          </a:solid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1B3F"/>
              </a:solidFill>
              <a:latin typeface="Arial Black" panose="020B0A04020102020204" pitchFamily="34" charset="0"/>
            </a:endParaRPr>
          </a:p>
        </p:txBody>
      </p:sp>
      <p:sp>
        <p:nvSpPr>
          <p:cNvPr id="5" name="Rectangle 4">
            <a:extLst>
              <a:ext uri="{FF2B5EF4-FFF2-40B4-BE49-F238E27FC236}">
                <a16:creationId xmlns:a16="http://schemas.microsoft.com/office/drawing/2014/main" id="{333BFA43-9DCD-4CCD-ADF1-79D3AD1A7F40}"/>
              </a:ext>
            </a:extLst>
          </p:cNvPr>
          <p:cNvSpPr/>
          <p:nvPr/>
        </p:nvSpPr>
        <p:spPr>
          <a:xfrm>
            <a:off x="3938181" y="5703206"/>
            <a:ext cx="4110228" cy="461665"/>
          </a:xfrm>
          <a:prstGeom prst="rect">
            <a:avLst/>
          </a:prstGeom>
        </p:spPr>
        <p:txBody>
          <a:bodyPr wrap="none">
            <a:spAutoFit/>
          </a:bodyPr>
          <a:lstStyle/>
          <a:p>
            <a:pPr lvl="0" algn="ctr"/>
            <a:r>
              <a:rPr lang="en-US" sz="2400" dirty="0">
                <a:solidFill>
                  <a:srgbClr val="441B3F"/>
                </a:solidFill>
                <a:latin typeface="Arial Black" panose="020B0A04020102020204" pitchFamily="34" charset="0"/>
              </a:rPr>
              <a:t>O’Neal church of Christ</a:t>
            </a:r>
          </a:p>
        </p:txBody>
      </p:sp>
    </p:spTree>
    <p:extLst>
      <p:ext uri="{BB962C8B-B14F-4D97-AF65-F5344CB8AC3E}">
        <p14:creationId xmlns:p14="http://schemas.microsoft.com/office/powerpoint/2010/main" val="84446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77278"/>
            <a:ext cx="7765322" cy="3713922"/>
          </a:xfrm>
        </p:spPr>
        <p:txBody>
          <a:bodyPr>
            <a:normAutofit/>
          </a:bodyPr>
          <a:lstStyle/>
          <a:p>
            <a:r>
              <a:rPr lang="en-US" sz="3600" dirty="0"/>
              <a:t>No Idolater will receive an eternal inheritance!</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498574"/>
            <a:ext cx="7773308" cy="312088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Galatians 5:19 </a:t>
            </a:r>
            <a:r>
              <a:rPr lang="en-US" sz="2400" b="1" kern="0" dirty="0">
                <a:solidFill>
                  <a:prstClr val="black"/>
                </a:solidFill>
                <a:latin typeface="Times New Roman" panose="02020603050405020304" pitchFamily="18" charset="0"/>
                <a:cs typeface="Times New Roman" panose="02020603050405020304" pitchFamily="18" charset="0"/>
              </a:rPr>
              <a:t>Now the works of the flesh are evident, which are:</a:t>
            </a:r>
            <a:r>
              <a:rPr lang="en-US" sz="2400" kern="0" dirty="0">
                <a:solidFill>
                  <a:prstClr val="black"/>
                </a:solidFill>
                <a:latin typeface="Times New Roman" panose="02020603050405020304" pitchFamily="18" charset="0"/>
                <a:cs typeface="Times New Roman" panose="02020603050405020304" pitchFamily="18" charset="0"/>
              </a:rPr>
              <a:t> adultery, fornication, uncleanness, lewdness, 20 </a:t>
            </a:r>
            <a:r>
              <a:rPr lang="en-US" sz="2400" b="1" kern="0" dirty="0">
                <a:solidFill>
                  <a:prstClr val="black"/>
                </a:solidFill>
                <a:latin typeface="Times New Roman" panose="02020603050405020304" pitchFamily="18" charset="0"/>
                <a:cs typeface="Times New Roman" panose="02020603050405020304" pitchFamily="18" charset="0"/>
              </a:rPr>
              <a:t>idolatry</a:t>
            </a:r>
            <a:r>
              <a:rPr lang="en-US" sz="2400" kern="0" dirty="0">
                <a:solidFill>
                  <a:prstClr val="black"/>
                </a:solidFill>
                <a:latin typeface="Times New Roman" panose="02020603050405020304" pitchFamily="18" charset="0"/>
                <a:cs typeface="Times New Roman" panose="02020603050405020304" pitchFamily="18" charset="0"/>
              </a:rPr>
              <a:t>, sorcery, hatred, contentions, jealousies, outbursts of wrath, selfish ambitions, dissensions, heresies, 21 envy, murders, drunkenness, revelries, and the like; of which I tell you beforehand, just as I also told you in time past, </a:t>
            </a:r>
            <a:r>
              <a:rPr lang="en-US" sz="2400" b="1" kern="0" dirty="0">
                <a:solidFill>
                  <a:prstClr val="black"/>
                </a:solidFill>
                <a:latin typeface="Times New Roman" panose="02020603050405020304" pitchFamily="18" charset="0"/>
                <a:cs typeface="Times New Roman" panose="02020603050405020304" pitchFamily="18" charset="0"/>
              </a:rPr>
              <a:t>that those who practice such things will not inherit the kingdom of God.</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un 4">
            <a:extLst>
              <a:ext uri="{FF2B5EF4-FFF2-40B4-BE49-F238E27FC236}">
                <a16:creationId xmlns:a16="http://schemas.microsoft.com/office/drawing/2014/main" id="{B86D9C78-88A3-424E-B180-7722AB6ECC21}"/>
              </a:ext>
            </a:extLst>
          </p:cNvPr>
          <p:cNvSpPr/>
          <p:nvPr/>
        </p:nvSpPr>
        <p:spPr>
          <a:xfrm>
            <a:off x="6910007" y="4950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49C9016-9461-44FC-AD5F-E31354DF564E}"/>
              </a:ext>
            </a:extLst>
          </p:cNvPr>
          <p:cNvSpPr/>
          <p:nvPr/>
        </p:nvSpPr>
        <p:spPr>
          <a:xfrm>
            <a:off x="7214807" y="7998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22</a:t>
            </a:r>
          </a:p>
        </p:txBody>
      </p:sp>
    </p:spTree>
    <p:extLst>
      <p:ext uri="{BB962C8B-B14F-4D97-AF65-F5344CB8AC3E}">
        <p14:creationId xmlns:p14="http://schemas.microsoft.com/office/powerpoint/2010/main" val="32113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a:xfrm>
            <a:off x="685347" y="601273"/>
            <a:ext cx="7765321" cy="1326321"/>
          </a:xfrm>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927594"/>
            <a:ext cx="7765322" cy="4171718"/>
          </a:xfrm>
        </p:spPr>
        <p:txBody>
          <a:bodyPr>
            <a:normAutofit fontScale="92500"/>
          </a:bodyPr>
          <a:lstStyle/>
          <a:p>
            <a:pPr marL="0" indent="0" algn="ctr">
              <a:buNone/>
            </a:pPr>
            <a:r>
              <a:rPr lang="en-US" sz="4800" b="1" i="1" dirty="0">
                <a:solidFill>
                  <a:schemeClr val="tx2">
                    <a:lumMod val="40000"/>
                    <a:lumOff val="60000"/>
                  </a:schemeClr>
                </a:solidFill>
                <a:latin typeface="Segoe Print" panose="02000600000000000000" pitchFamily="2" charset="0"/>
              </a:rPr>
              <a:t>Surely we can all see that </a:t>
            </a:r>
          </a:p>
          <a:p>
            <a:pPr marL="0" indent="0" algn="ctr">
              <a:buNone/>
            </a:pPr>
            <a:r>
              <a:rPr lang="en-US" sz="8600" b="1" i="1" dirty="0">
                <a:solidFill>
                  <a:schemeClr val="tx2">
                    <a:lumMod val="40000"/>
                    <a:lumOff val="60000"/>
                  </a:schemeClr>
                </a:solidFill>
                <a:latin typeface="Segoe Print" panose="02000600000000000000" pitchFamily="2" charset="0"/>
              </a:rPr>
              <a:t>God hates idolatry.</a:t>
            </a:r>
          </a:p>
        </p:txBody>
      </p:sp>
      <p:sp>
        <p:nvSpPr>
          <p:cNvPr id="4" name="Sun 3">
            <a:extLst>
              <a:ext uri="{FF2B5EF4-FFF2-40B4-BE49-F238E27FC236}">
                <a16:creationId xmlns:a16="http://schemas.microsoft.com/office/drawing/2014/main" id="{F2EBFCAD-B2F5-46F0-9A4C-060072342B7D}"/>
              </a:ext>
            </a:extLst>
          </p:cNvPr>
          <p:cNvSpPr/>
          <p:nvPr/>
        </p:nvSpPr>
        <p:spPr>
          <a:xfrm>
            <a:off x="102807" y="53210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C5E3B8-F920-4C81-B549-BE738DAE73F0}"/>
              </a:ext>
            </a:extLst>
          </p:cNvPr>
          <p:cNvSpPr/>
          <p:nvPr/>
        </p:nvSpPr>
        <p:spPr>
          <a:xfrm>
            <a:off x="407607" y="56258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4045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CBAF-C4F9-476A-B8D3-94277C16317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77E94-C210-4A6D-AC68-79757F597A02}"/>
              </a:ext>
            </a:extLst>
          </p:cNvPr>
          <p:cNvSpPr>
            <a:spLocks noGrp="1"/>
          </p:cNvSpPr>
          <p:nvPr>
            <p:ph type="title"/>
          </p:nvPr>
        </p:nvSpPr>
        <p:spPr>
          <a:xfrm>
            <a:off x="685347" y="72889"/>
            <a:ext cx="7765321" cy="1326321"/>
          </a:xfrm>
        </p:spPr>
        <p:txBody>
          <a:bodyPr>
            <a:normAutofit/>
          </a:bodyPr>
          <a:lstStyle/>
          <a:p>
            <a:r>
              <a:rPr lang="en-US" sz="4400" b="0" dirty="0">
                <a:solidFill>
                  <a:schemeClr val="bg1"/>
                </a:solidFill>
                <a:effectLst/>
                <a:latin typeface="Times New Roman" panose="02020603050405020304" pitchFamily="18" charset="0"/>
                <a:cs typeface="Times New Roman" panose="02020603050405020304" pitchFamily="18" charset="0"/>
              </a:rPr>
              <a:t>1 </a:t>
            </a:r>
            <a:r>
              <a:rPr lang="en-US" sz="4400" b="0" cap="none" dirty="0">
                <a:solidFill>
                  <a:schemeClr val="bg1"/>
                </a:solidFill>
                <a:effectLst/>
                <a:latin typeface="Times New Roman" panose="02020603050405020304" pitchFamily="18" charset="0"/>
                <a:cs typeface="Times New Roman" panose="02020603050405020304" pitchFamily="18" charset="0"/>
              </a:rPr>
              <a:t>Samuel</a:t>
            </a:r>
            <a:r>
              <a:rPr lang="en-US" sz="4400" b="0" dirty="0">
                <a:solidFill>
                  <a:schemeClr val="bg1"/>
                </a:solidFill>
                <a:effectLst/>
                <a:latin typeface="Times New Roman" panose="02020603050405020304" pitchFamily="18" charset="0"/>
                <a:cs typeface="Times New Roman" panose="02020603050405020304" pitchFamily="18" charset="0"/>
              </a:rPr>
              <a:t> 15 NASB</a:t>
            </a:r>
          </a:p>
        </p:txBody>
      </p:sp>
      <p:sp>
        <p:nvSpPr>
          <p:cNvPr id="3" name="Content Placeholder 2">
            <a:extLst>
              <a:ext uri="{FF2B5EF4-FFF2-40B4-BE49-F238E27FC236}">
                <a16:creationId xmlns:a16="http://schemas.microsoft.com/office/drawing/2014/main" id="{2D71726B-6329-472F-B9AB-0A7DD72808FB}"/>
              </a:ext>
            </a:extLst>
          </p:cNvPr>
          <p:cNvSpPr>
            <a:spLocks noGrp="1"/>
          </p:cNvSpPr>
          <p:nvPr>
            <p:ph idx="1"/>
          </p:nvPr>
        </p:nvSpPr>
        <p:spPr>
          <a:xfrm>
            <a:off x="685346" y="1311967"/>
            <a:ext cx="7765322" cy="5314120"/>
          </a:xfrm>
        </p:spPr>
        <p:txBody>
          <a:bodyPr>
            <a:norm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10 Then the word of the Lord came to Samuel, saying, 11 “I regret that I have made Saul king, for he has turned back from following Me and has not carried out My commands.” And Samuel was distressed and cried out to the Lord all night. </a:t>
            </a:r>
          </a:p>
        </p:txBody>
      </p:sp>
    </p:spTree>
    <p:extLst>
      <p:ext uri="{BB962C8B-B14F-4D97-AF65-F5344CB8AC3E}">
        <p14:creationId xmlns:p14="http://schemas.microsoft.com/office/powerpoint/2010/main" val="316563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CBAF-C4F9-476A-B8D3-94277C16317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77E94-C210-4A6D-AC68-79757F597A02}"/>
              </a:ext>
            </a:extLst>
          </p:cNvPr>
          <p:cNvSpPr>
            <a:spLocks noGrp="1"/>
          </p:cNvSpPr>
          <p:nvPr>
            <p:ph type="title"/>
          </p:nvPr>
        </p:nvSpPr>
        <p:spPr>
          <a:xfrm>
            <a:off x="685347" y="72889"/>
            <a:ext cx="7765321" cy="1326321"/>
          </a:xfrm>
        </p:spPr>
        <p:txBody>
          <a:bodyPr>
            <a:normAutofit/>
          </a:bodyPr>
          <a:lstStyle/>
          <a:p>
            <a:r>
              <a:rPr lang="en-US" sz="4400" b="0" dirty="0">
                <a:solidFill>
                  <a:schemeClr val="bg1"/>
                </a:solidFill>
                <a:effectLst/>
                <a:latin typeface="Times New Roman" panose="02020603050405020304" pitchFamily="18" charset="0"/>
                <a:cs typeface="Times New Roman" panose="02020603050405020304" pitchFamily="18" charset="0"/>
              </a:rPr>
              <a:t>1 </a:t>
            </a:r>
            <a:r>
              <a:rPr lang="en-US" sz="4400" b="0" cap="none" dirty="0">
                <a:solidFill>
                  <a:schemeClr val="bg1"/>
                </a:solidFill>
                <a:effectLst/>
                <a:latin typeface="Times New Roman" panose="02020603050405020304" pitchFamily="18" charset="0"/>
                <a:cs typeface="Times New Roman" panose="02020603050405020304" pitchFamily="18" charset="0"/>
              </a:rPr>
              <a:t>Samuel</a:t>
            </a:r>
            <a:r>
              <a:rPr lang="en-US" sz="4400" b="0" dirty="0">
                <a:solidFill>
                  <a:schemeClr val="bg1"/>
                </a:solidFill>
                <a:effectLst/>
                <a:latin typeface="Times New Roman" panose="02020603050405020304" pitchFamily="18" charset="0"/>
                <a:cs typeface="Times New Roman" panose="02020603050405020304" pitchFamily="18" charset="0"/>
              </a:rPr>
              <a:t> 15 NKJV</a:t>
            </a:r>
          </a:p>
        </p:txBody>
      </p:sp>
      <p:sp>
        <p:nvSpPr>
          <p:cNvPr id="3" name="Content Placeholder 2">
            <a:extLst>
              <a:ext uri="{FF2B5EF4-FFF2-40B4-BE49-F238E27FC236}">
                <a16:creationId xmlns:a16="http://schemas.microsoft.com/office/drawing/2014/main" id="{2D71726B-6329-472F-B9AB-0A7DD72808FB}"/>
              </a:ext>
            </a:extLst>
          </p:cNvPr>
          <p:cNvSpPr>
            <a:spLocks noGrp="1"/>
          </p:cNvSpPr>
          <p:nvPr>
            <p:ph idx="1"/>
          </p:nvPr>
        </p:nvSpPr>
        <p:spPr>
          <a:xfrm>
            <a:off x="685346" y="1311967"/>
            <a:ext cx="7765322" cy="5314120"/>
          </a:xfrm>
        </p:spPr>
        <p:txBody>
          <a:bodyPr>
            <a:norm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12 So when Samuel rose early in the morning to meet Saul, it was told Samuel, saying, “Saul went to Carmel, and indeed, he set up a monument for himself; and he has gone on around, passed by, and gone down to Gilgal.” 13 Then Samuel went to Saul, and Saul said to him, “Blessed are you of the Lord! I have performed the commandment of the Lord.” 14 But Samuel said, “What then is this bleating of the sheep in my ears, and the lowing of the oxen which I hear?”</a:t>
            </a:r>
          </a:p>
        </p:txBody>
      </p:sp>
    </p:spTree>
    <p:extLst>
      <p:ext uri="{BB962C8B-B14F-4D97-AF65-F5344CB8AC3E}">
        <p14:creationId xmlns:p14="http://schemas.microsoft.com/office/powerpoint/2010/main" val="103272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CBAF-C4F9-476A-B8D3-94277C16317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77E94-C210-4A6D-AC68-79757F597A02}"/>
              </a:ext>
            </a:extLst>
          </p:cNvPr>
          <p:cNvSpPr>
            <a:spLocks noGrp="1"/>
          </p:cNvSpPr>
          <p:nvPr>
            <p:ph type="title"/>
          </p:nvPr>
        </p:nvSpPr>
        <p:spPr>
          <a:xfrm>
            <a:off x="685347" y="72889"/>
            <a:ext cx="7765321" cy="1326321"/>
          </a:xfrm>
        </p:spPr>
        <p:txBody>
          <a:bodyPr>
            <a:normAutofit/>
          </a:bodyPr>
          <a:lstStyle/>
          <a:p>
            <a:r>
              <a:rPr lang="en-US" sz="4400" b="0" dirty="0">
                <a:solidFill>
                  <a:schemeClr val="bg1"/>
                </a:solidFill>
                <a:effectLst/>
                <a:latin typeface="Times New Roman" panose="02020603050405020304" pitchFamily="18" charset="0"/>
                <a:cs typeface="Times New Roman" panose="02020603050405020304" pitchFamily="18" charset="0"/>
              </a:rPr>
              <a:t>1 </a:t>
            </a:r>
            <a:r>
              <a:rPr lang="en-US" sz="4400" b="0" cap="none" dirty="0">
                <a:solidFill>
                  <a:schemeClr val="bg1"/>
                </a:solidFill>
                <a:effectLst/>
                <a:latin typeface="Times New Roman" panose="02020603050405020304" pitchFamily="18" charset="0"/>
                <a:cs typeface="Times New Roman" panose="02020603050405020304" pitchFamily="18" charset="0"/>
              </a:rPr>
              <a:t>Samuel</a:t>
            </a:r>
            <a:r>
              <a:rPr lang="en-US" sz="4400" b="0" dirty="0">
                <a:solidFill>
                  <a:schemeClr val="bg1"/>
                </a:solidFill>
                <a:effectLst/>
                <a:latin typeface="Times New Roman" panose="02020603050405020304" pitchFamily="18" charset="0"/>
                <a:cs typeface="Times New Roman" panose="02020603050405020304" pitchFamily="18" charset="0"/>
              </a:rPr>
              <a:t> 15 NKJV</a:t>
            </a:r>
          </a:p>
        </p:txBody>
      </p:sp>
      <p:sp>
        <p:nvSpPr>
          <p:cNvPr id="3" name="Content Placeholder 2">
            <a:extLst>
              <a:ext uri="{FF2B5EF4-FFF2-40B4-BE49-F238E27FC236}">
                <a16:creationId xmlns:a16="http://schemas.microsoft.com/office/drawing/2014/main" id="{2D71726B-6329-472F-B9AB-0A7DD72808FB}"/>
              </a:ext>
            </a:extLst>
          </p:cNvPr>
          <p:cNvSpPr>
            <a:spLocks noGrp="1"/>
          </p:cNvSpPr>
          <p:nvPr>
            <p:ph idx="1"/>
          </p:nvPr>
        </p:nvSpPr>
        <p:spPr>
          <a:xfrm>
            <a:off x="685346" y="1311967"/>
            <a:ext cx="7765322" cy="5314120"/>
          </a:xfrm>
        </p:spPr>
        <p:txBody>
          <a:bodyPr>
            <a:norm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15 And Saul said, “They have brought them from the Amalekites; for the people spared the best of the sheep and the oxen, to sacrifice to the Lord your God; and the rest we have utterly destroyed.” 16 Then Samuel said to Saul, “Be quiet! And I will tell you what the Lord said to me last night.” And he said to him, “Speak on.” 17 So Samuel said, “When you were little in your own eyes, were you not head of the tribes of Israel? And did not the Lord anoint you king over Israel? </a:t>
            </a:r>
          </a:p>
        </p:txBody>
      </p:sp>
    </p:spTree>
    <p:extLst>
      <p:ext uri="{BB962C8B-B14F-4D97-AF65-F5344CB8AC3E}">
        <p14:creationId xmlns:p14="http://schemas.microsoft.com/office/powerpoint/2010/main" val="29619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CBAF-C4F9-476A-B8D3-94277C16317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77E94-C210-4A6D-AC68-79757F597A02}"/>
              </a:ext>
            </a:extLst>
          </p:cNvPr>
          <p:cNvSpPr>
            <a:spLocks noGrp="1"/>
          </p:cNvSpPr>
          <p:nvPr>
            <p:ph type="title"/>
          </p:nvPr>
        </p:nvSpPr>
        <p:spPr>
          <a:xfrm>
            <a:off x="685347" y="72889"/>
            <a:ext cx="7765321" cy="1326321"/>
          </a:xfrm>
        </p:spPr>
        <p:txBody>
          <a:bodyPr>
            <a:normAutofit/>
          </a:bodyPr>
          <a:lstStyle/>
          <a:p>
            <a:r>
              <a:rPr lang="en-US" sz="4400" b="0" dirty="0">
                <a:solidFill>
                  <a:schemeClr val="bg1"/>
                </a:solidFill>
                <a:effectLst/>
                <a:latin typeface="Times New Roman" panose="02020603050405020304" pitchFamily="18" charset="0"/>
                <a:cs typeface="Times New Roman" panose="02020603050405020304" pitchFamily="18" charset="0"/>
              </a:rPr>
              <a:t>1 </a:t>
            </a:r>
            <a:r>
              <a:rPr lang="en-US" sz="4400" b="0" cap="none" dirty="0">
                <a:solidFill>
                  <a:schemeClr val="bg1"/>
                </a:solidFill>
                <a:effectLst/>
                <a:latin typeface="Times New Roman" panose="02020603050405020304" pitchFamily="18" charset="0"/>
                <a:cs typeface="Times New Roman" panose="02020603050405020304" pitchFamily="18" charset="0"/>
              </a:rPr>
              <a:t>Samuel</a:t>
            </a:r>
            <a:r>
              <a:rPr lang="en-US" sz="4400" b="0" dirty="0">
                <a:solidFill>
                  <a:schemeClr val="bg1"/>
                </a:solidFill>
                <a:effectLst/>
                <a:latin typeface="Times New Roman" panose="02020603050405020304" pitchFamily="18" charset="0"/>
                <a:cs typeface="Times New Roman" panose="02020603050405020304" pitchFamily="18" charset="0"/>
              </a:rPr>
              <a:t> 15 NKJV</a:t>
            </a:r>
          </a:p>
        </p:txBody>
      </p:sp>
      <p:sp>
        <p:nvSpPr>
          <p:cNvPr id="3" name="Content Placeholder 2">
            <a:extLst>
              <a:ext uri="{FF2B5EF4-FFF2-40B4-BE49-F238E27FC236}">
                <a16:creationId xmlns:a16="http://schemas.microsoft.com/office/drawing/2014/main" id="{2D71726B-6329-472F-B9AB-0A7DD72808FB}"/>
              </a:ext>
            </a:extLst>
          </p:cNvPr>
          <p:cNvSpPr>
            <a:spLocks noGrp="1"/>
          </p:cNvSpPr>
          <p:nvPr>
            <p:ph idx="1"/>
          </p:nvPr>
        </p:nvSpPr>
        <p:spPr>
          <a:xfrm>
            <a:off x="685346" y="1311967"/>
            <a:ext cx="7765322" cy="5314120"/>
          </a:xfrm>
        </p:spPr>
        <p:txBody>
          <a:bodyPr>
            <a:norm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18 Now the Lord sent you on a mission, and said, ‘Go, and utterly destroy the sinners, the Amalekites, and fight against them until they are consumed.’ 19 Why then did you not obey the voice of the Lord? Why did you swoop down on the spoil, and do evil in the sight of the Lord?” 20 And Saul said to Samuel, “But I have obeyed the voice of the Lord, and gone on the mission on which the Lord sent me, and brought back Agag king of Amalek; I have utterly destroyed the Amalekites. </a:t>
            </a:r>
          </a:p>
        </p:txBody>
      </p:sp>
    </p:spTree>
    <p:extLst>
      <p:ext uri="{BB962C8B-B14F-4D97-AF65-F5344CB8AC3E}">
        <p14:creationId xmlns:p14="http://schemas.microsoft.com/office/powerpoint/2010/main" val="239955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CBAF-C4F9-476A-B8D3-94277C16317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77E94-C210-4A6D-AC68-79757F597A02}"/>
              </a:ext>
            </a:extLst>
          </p:cNvPr>
          <p:cNvSpPr>
            <a:spLocks noGrp="1"/>
          </p:cNvSpPr>
          <p:nvPr>
            <p:ph type="title"/>
          </p:nvPr>
        </p:nvSpPr>
        <p:spPr>
          <a:xfrm>
            <a:off x="685347" y="72889"/>
            <a:ext cx="7765321" cy="1326321"/>
          </a:xfrm>
        </p:spPr>
        <p:txBody>
          <a:bodyPr>
            <a:normAutofit/>
          </a:bodyPr>
          <a:lstStyle/>
          <a:p>
            <a:r>
              <a:rPr lang="en-US" sz="4400" b="0" dirty="0">
                <a:solidFill>
                  <a:schemeClr val="bg1"/>
                </a:solidFill>
                <a:effectLst/>
                <a:latin typeface="Times New Roman" panose="02020603050405020304" pitchFamily="18" charset="0"/>
                <a:cs typeface="Times New Roman" panose="02020603050405020304" pitchFamily="18" charset="0"/>
              </a:rPr>
              <a:t>1 </a:t>
            </a:r>
            <a:r>
              <a:rPr lang="en-US" sz="4400" b="0" cap="none" dirty="0">
                <a:solidFill>
                  <a:schemeClr val="bg1"/>
                </a:solidFill>
                <a:effectLst/>
                <a:latin typeface="Times New Roman" panose="02020603050405020304" pitchFamily="18" charset="0"/>
                <a:cs typeface="Times New Roman" panose="02020603050405020304" pitchFamily="18" charset="0"/>
              </a:rPr>
              <a:t>Samuel</a:t>
            </a:r>
            <a:r>
              <a:rPr lang="en-US" sz="4400" b="0" dirty="0">
                <a:solidFill>
                  <a:schemeClr val="bg1"/>
                </a:solidFill>
                <a:effectLst/>
                <a:latin typeface="Times New Roman" panose="02020603050405020304" pitchFamily="18" charset="0"/>
                <a:cs typeface="Times New Roman" panose="02020603050405020304" pitchFamily="18" charset="0"/>
              </a:rPr>
              <a:t> 15 NKJV</a:t>
            </a:r>
          </a:p>
        </p:txBody>
      </p:sp>
      <p:sp>
        <p:nvSpPr>
          <p:cNvPr id="3" name="Content Placeholder 2">
            <a:extLst>
              <a:ext uri="{FF2B5EF4-FFF2-40B4-BE49-F238E27FC236}">
                <a16:creationId xmlns:a16="http://schemas.microsoft.com/office/drawing/2014/main" id="{2D71726B-6329-472F-B9AB-0A7DD72808FB}"/>
              </a:ext>
            </a:extLst>
          </p:cNvPr>
          <p:cNvSpPr>
            <a:spLocks noGrp="1"/>
          </p:cNvSpPr>
          <p:nvPr>
            <p:ph idx="1"/>
          </p:nvPr>
        </p:nvSpPr>
        <p:spPr>
          <a:xfrm>
            <a:off x="685346" y="1311967"/>
            <a:ext cx="7765322" cy="5314120"/>
          </a:xfrm>
        </p:spPr>
        <p:txBody>
          <a:bodyPr>
            <a:normAutofit lnSpcReduction="10000"/>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21 But the people took of the plunder, sheep and oxen, the best of the things which should have been utterly destroyed, to sacrifice to the Lord your God in Gilgal.” 22 So Samuel said: “Has the Lord as great delight in burnt offerings and sacrifices, As in obeying the voice of the Lord? Behold, to obey is better than sacrifice, And to heed than the fat of rams. 23 For rebellion is as the sin of witchcraft,  And stubbornness is as iniquity and idolatry.</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cs typeface="Times New Roman" panose="02020603050405020304" pitchFamily="18" charset="0"/>
              </a:rPr>
              <a:t>Because you have rejected the word of the Lord, He also has rejected you from being king.”</a:t>
            </a:r>
          </a:p>
        </p:txBody>
      </p:sp>
    </p:spTree>
    <p:extLst>
      <p:ext uri="{BB962C8B-B14F-4D97-AF65-F5344CB8AC3E}">
        <p14:creationId xmlns:p14="http://schemas.microsoft.com/office/powerpoint/2010/main" val="417186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p:txBody>
          <a:bodyPr>
            <a:normAutofit/>
          </a:bodyPr>
          <a:lstStyle/>
          <a:p>
            <a:r>
              <a:rPr lang="en-US" sz="3600" dirty="0"/>
              <a:t>Another sin that is as idolatry…  </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959660"/>
            <a:ext cx="7773308" cy="170953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Samuel 15:23 NKJV For rebellion is as the sin of witchcraft, </a:t>
            </a:r>
            <a:r>
              <a:rPr lang="en-US" sz="2400" b="1" kern="0" dirty="0">
                <a:solidFill>
                  <a:prstClr val="black"/>
                </a:solidFill>
                <a:latin typeface="Times New Roman" panose="02020603050405020304" pitchFamily="18" charset="0"/>
                <a:cs typeface="Times New Roman" panose="02020603050405020304" pitchFamily="18" charset="0"/>
              </a:rPr>
              <a:t>And stubbornness is as iniquity and idolatry. </a:t>
            </a:r>
            <a:r>
              <a:rPr lang="en-US" sz="2400" kern="0" dirty="0">
                <a:solidFill>
                  <a:prstClr val="black"/>
                </a:solidFill>
                <a:latin typeface="Times New Roman" panose="02020603050405020304" pitchFamily="18" charset="0"/>
                <a:cs typeface="Times New Roman" panose="02020603050405020304" pitchFamily="18" charset="0"/>
              </a:rPr>
              <a:t>Because you have rejected the word of the Lord, He also has rejected you from being king.”</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CC2BA1C3-B6F0-41F2-AE1C-D9C331EEFB21}"/>
              </a:ext>
            </a:extLst>
          </p:cNvPr>
          <p:cNvSpPr/>
          <p:nvPr/>
        </p:nvSpPr>
        <p:spPr>
          <a:xfrm>
            <a:off x="3544507" y="51054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E6032BC-524A-4BEF-BE40-354930C23ADC}"/>
              </a:ext>
            </a:extLst>
          </p:cNvPr>
          <p:cNvSpPr/>
          <p:nvPr/>
        </p:nvSpPr>
        <p:spPr>
          <a:xfrm>
            <a:off x="3849307" y="54102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20</a:t>
            </a:r>
          </a:p>
        </p:txBody>
      </p:sp>
    </p:spTree>
    <p:extLst>
      <p:ext uri="{BB962C8B-B14F-4D97-AF65-F5344CB8AC3E}">
        <p14:creationId xmlns:p14="http://schemas.microsoft.com/office/powerpoint/2010/main" val="22410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818863"/>
            <a:ext cx="7765322" cy="3107634"/>
          </a:xfrm>
        </p:spPr>
        <p:txBody>
          <a:bodyPr>
            <a:normAutofit/>
          </a:bodyPr>
          <a:lstStyle/>
          <a:p>
            <a:r>
              <a:rPr lang="en-US" sz="3600" dirty="0"/>
              <a:t>The punishment under the law of Moses was the same as Idolatry.</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420446"/>
            <a:ext cx="7773308" cy="2927191"/>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Deuteronomy 21:18 “</a:t>
            </a:r>
            <a:r>
              <a:rPr lang="en-US" sz="2400" b="1" kern="0" dirty="0">
                <a:solidFill>
                  <a:prstClr val="black"/>
                </a:solidFill>
                <a:latin typeface="Times New Roman" panose="02020603050405020304" pitchFamily="18" charset="0"/>
                <a:cs typeface="Times New Roman" panose="02020603050405020304" pitchFamily="18" charset="0"/>
              </a:rPr>
              <a:t>If a man has a stubborn and rebellious son who will not obey the voice of his father or the voice of his mother</a:t>
            </a:r>
            <a:r>
              <a:rPr lang="en-US" sz="2400" kern="0" dirty="0">
                <a:solidFill>
                  <a:prstClr val="black"/>
                </a:solidFill>
                <a:latin typeface="Times New Roman" panose="02020603050405020304" pitchFamily="18" charset="0"/>
                <a:cs typeface="Times New Roman" panose="02020603050405020304" pitchFamily="18" charset="0"/>
              </a:rPr>
              <a:t>, and who, when they have chastened him, will not heed them, 21 Then all the men of his city shall </a:t>
            </a:r>
            <a:r>
              <a:rPr lang="en-US" sz="2400" b="1" kern="0" dirty="0">
                <a:solidFill>
                  <a:prstClr val="black"/>
                </a:solidFill>
                <a:latin typeface="Times New Roman" panose="02020603050405020304" pitchFamily="18" charset="0"/>
                <a:cs typeface="Times New Roman" panose="02020603050405020304" pitchFamily="18" charset="0"/>
              </a:rPr>
              <a:t>stone him to death with stones</a:t>
            </a:r>
            <a:r>
              <a:rPr lang="en-US" sz="2400" kern="0" dirty="0">
                <a:solidFill>
                  <a:prstClr val="black"/>
                </a:solidFill>
                <a:latin typeface="Times New Roman" panose="02020603050405020304" pitchFamily="18" charset="0"/>
                <a:cs typeface="Times New Roman" panose="02020603050405020304" pitchFamily="18" charset="0"/>
              </a:rPr>
              <a:t>; so you shall put away the evil from among you, and all Israel shall hear and fear.</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A21FBEBF-6D30-4366-B187-67E1C7BCDED0}"/>
              </a:ext>
            </a:extLst>
          </p:cNvPr>
          <p:cNvSpPr/>
          <p:nvPr/>
        </p:nvSpPr>
        <p:spPr>
          <a:xfrm>
            <a:off x="394907" y="1902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72509C2-9495-47CA-A576-CE316D44DA87}"/>
              </a:ext>
            </a:extLst>
          </p:cNvPr>
          <p:cNvSpPr/>
          <p:nvPr/>
        </p:nvSpPr>
        <p:spPr>
          <a:xfrm>
            <a:off x="699707" y="4950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24</a:t>
            </a:r>
          </a:p>
        </p:txBody>
      </p:sp>
    </p:spTree>
    <p:extLst>
      <p:ext uri="{BB962C8B-B14F-4D97-AF65-F5344CB8AC3E}">
        <p14:creationId xmlns:p14="http://schemas.microsoft.com/office/powerpoint/2010/main" val="336445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p:txBody>
          <a:bodyPr>
            <a:normAutofit/>
          </a:bodyPr>
          <a:lstStyle/>
          <a:p>
            <a:r>
              <a:rPr lang="en-US" sz="3600" dirty="0"/>
              <a:t>Stubbornness is as iniquity…  </a:t>
            </a:r>
          </a:p>
          <a:p>
            <a:endParaRPr lang="en-US" sz="3600" dirty="0"/>
          </a:p>
          <a:p>
            <a:endParaRPr lang="en-US" sz="3600" dirty="0"/>
          </a:p>
          <a:p>
            <a:endParaRPr lang="en-US" sz="1200" dirty="0"/>
          </a:p>
          <a:p>
            <a:r>
              <a:rPr lang="en-US" sz="3600" dirty="0"/>
              <a:t>What is iniquity?</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959660"/>
            <a:ext cx="7773308" cy="170953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Samuel 15:23 NKJV For rebellion is as the sin of witchcraft, </a:t>
            </a:r>
            <a:r>
              <a:rPr lang="en-US" sz="2400" b="1" kern="0" dirty="0">
                <a:solidFill>
                  <a:prstClr val="black"/>
                </a:solidFill>
                <a:latin typeface="Times New Roman" panose="02020603050405020304" pitchFamily="18" charset="0"/>
                <a:cs typeface="Times New Roman" panose="02020603050405020304" pitchFamily="18" charset="0"/>
              </a:rPr>
              <a:t>And stubbornness is as iniquity and idolatry. </a:t>
            </a:r>
            <a:r>
              <a:rPr lang="en-US" sz="2400" kern="0" dirty="0">
                <a:solidFill>
                  <a:prstClr val="black"/>
                </a:solidFill>
                <a:latin typeface="Times New Roman" panose="02020603050405020304" pitchFamily="18" charset="0"/>
                <a:cs typeface="Times New Roman" panose="02020603050405020304" pitchFamily="18" charset="0"/>
              </a:rPr>
              <a:t>Because you have rejected the word of the Lord, He also has rejected you from being king.”</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E5FE550F-935C-4295-800C-E5F641F3C7B7}"/>
              </a:ext>
            </a:extLst>
          </p:cNvPr>
          <p:cNvSpPr/>
          <p:nvPr/>
        </p:nvSpPr>
        <p:spPr>
          <a:xfrm>
            <a:off x="7087054" y="498060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5FEDAC7-C7EA-4932-A999-5977AF7CEBD7}"/>
              </a:ext>
            </a:extLst>
          </p:cNvPr>
          <p:cNvSpPr/>
          <p:nvPr/>
        </p:nvSpPr>
        <p:spPr>
          <a:xfrm>
            <a:off x="7391854" y="528540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12967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F694-EC54-48DD-A7F0-7597626F1755}"/>
              </a:ext>
            </a:extLst>
          </p:cNvPr>
          <p:cNvSpPr>
            <a:spLocks noGrp="1"/>
          </p:cNvSpPr>
          <p:nvPr>
            <p:ph type="title"/>
          </p:nvPr>
        </p:nvSpPr>
        <p:spPr>
          <a:xfrm>
            <a:off x="685347" y="4933112"/>
            <a:ext cx="7765321" cy="1326321"/>
          </a:xfrm>
        </p:spPr>
        <p:txBody>
          <a:bodyPr>
            <a:noAutofit/>
          </a:bodyPr>
          <a:lstStyle/>
          <a:p>
            <a:r>
              <a:rPr lang="en-US" sz="3200" cap="none" dirty="0">
                <a:solidFill>
                  <a:schemeClr val="tx2">
                    <a:lumMod val="40000"/>
                    <a:lumOff val="60000"/>
                  </a:schemeClr>
                </a:solidFill>
                <a:latin typeface="Segoe Print" panose="02000600000000000000" pitchFamily="2" charset="0"/>
              </a:rPr>
              <a:t>I believe in the God that can calm a storm rather than one that crumbles in a storm.</a:t>
            </a:r>
          </a:p>
        </p:txBody>
      </p:sp>
      <p:pic>
        <p:nvPicPr>
          <p:cNvPr id="4" name="Picture 3">
            <a:extLst>
              <a:ext uri="{FF2B5EF4-FFF2-40B4-BE49-F238E27FC236}">
                <a16:creationId xmlns:a16="http://schemas.microsoft.com/office/drawing/2014/main" id="{A8A18B82-AAF1-4D29-B91A-025B509731D8}"/>
              </a:ext>
            </a:extLst>
          </p:cNvPr>
          <p:cNvPicPr>
            <a:picLocks noChangeAspect="1"/>
          </p:cNvPicPr>
          <p:nvPr/>
        </p:nvPicPr>
        <p:blipFill>
          <a:blip r:embed="rId2"/>
          <a:stretch>
            <a:fillRect/>
          </a:stretch>
        </p:blipFill>
        <p:spPr>
          <a:xfrm>
            <a:off x="1824807" y="432574"/>
            <a:ext cx="5486400" cy="4091940"/>
          </a:xfrm>
          <a:prstGeom prst="rect">
            <a:avLst/>
          </a:prstGeom>
        </p:spPr>
      </p:pic>
      <p:pic>
        <p:nvPicPr>
          <p:cNvPr id="5" name="Picture 4">
            <a:extLst>
              <a:ext uri="{FF2B5EF4-FFF2-40B4-BE49-F238E27FC236}">
                <a16:creationId xmlns:a16="http://schemas.microsoft.com/office/drawing/2014/main" id="{AEE2A6CE-1D49-4992-BE33-A3A56BC28A5E}"/>
              </a:ext>
            </a:extLst>
          </p:cNvPr>
          <p:cNvPicPr>
            <a:picLocks noChangeAspect="1"/>
          </p:cNvPicPr>
          <p:nvPr/>
        </p:nvPicPr>
        <p:blipFill>
          <a:blip r:embed="rId3"/>
          <a:stretch>
            <a:fillRect/>
          </a:stretch>
        </p:blipFill>
        <p:spPr>
          <a:xfrm>
            <a:off x="1824807" y="432574"/>
            <a:ext cx="5486400" cy="4091940"/>
          </a:xfrm>
          <a:prstGeom prst="rect">
            <a:avLst/>
          </a:prstGeom>
        </p:spPr>
      </p:pic>
    </p:spTree>
    <p:extLst>
      <p:ext uri="{BB962C8B-B14F-4D97-AF65-F5344CB8AC3E}">
        <p14:creationId xmlns:p14="http://schemas.microsoft.com/office/powerpoint/2010/main" val="33400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Synonyms for sin</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808926"/>
            <a:ext cx="7765322" cy="3982273"/>
          </a:xfrm>
        </p:spPr>
        <p:txBody>
          <a:bodyPr>
            <a:normAutofit/>
          </a:bodyPr>
          <a:lstStyle/>
          <a:p>
            <a:r>
              <a:rPr lang="en-US" sz="3600" dirty="0"/>
              <a:t>Defining sin.</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4949691"/>
            <a:ext cx="7773308" cy="14687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Psalm 32:5 I acknowledged my sin to You, And my iniquity I have not hidden. I said, “I will confess my </a:t>
            </a:r>
            <a:r>
              <a:rPr lang="en-US" sz="2400" b="1" kern="0" dirty="0">
                <a:solidFill>
                  <a:prstClr val="black"/>
                </a:solidFill>
                <a:latin typeface="Times New Roman" panose="02020603050405020304" pitchFamily="18" charset="0"/>
                <a:cs typeface="Times New Roman" panose="02020603050405020304" pitchFamily="18" charset="0"/>
              </a:rPr>
              <a:t>transgressions</a:t>
            </a:r>
            <a:r>
              <a:rPr lang="en-US" sz="2400" kern="0" dirty="0">
                <a:solidFill>
                  <a:prstClr val="black"/>
                </a:solidFill>
                <a:latin typeface="Times New Roman" panose="02020603050405020304" pitchFamily="18" charset="0"/>
                <a:cs typeface="Times New Roman" panose="02020603050405020304" pitchFamily="18" charset="0"/>
              </a:rPr>
              <a:t> to the Lord,” And You forgave the </a:t>
            </a:r>
            <a:r>
              <a:rPr lang="en-US" sz="2400" b="1" kern="0" dirty="0">
                <a:solidFill>
                  <a:prstClr val="black"/>
                </a:solidFill>
                <a:latin typeface="Times New Roman" panose="02020603050405020304" pitchFamily="18" charset="0"/>
                <a:cs typeface="Times New Roman" panose="02020603050405020304" pitchFamily="18" charset="0"/>
              </a:rPr>
              <a:t>iniquity</a:t>
            </a:r>
            <a:r>
              <a:rPr lang="en-US" sz="2400" kern="0" dirty="0">
                <a:solidFill>
                  <a:prstClr val="black"/>
                </a:solidFill>
                <a:latin typeface="Times New Roman" panose="02020603050405020304" pitchFamily="18" charset="0"/>
                <a:cs typeface="Times New Roman" panose="02020603050405020304" pitchFamily="18" charset="0"/>
              </a:rPr>
              <a:t> of my sin. Selah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7A6F8323-E3B2-41D2-A430-EA019A82F89A}"/>
              </a:ext>
            </a:extLst>
          </p:cNvPr>
          <p:cNvSpPr/>
          <p:nvPr/>
        </p:nvSpPr>
        <p:spPr>
          <a:xfrm>
            <a:off x="693332" y="2564298"/>
            <a:ext cx="7773308" cy="1033671"/>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John 3:4 Whoever commits sin also commits lawlessness, and </a:t>
            </a:r>
            <a:r>
              <a:rPr lang="en-US" sz="2400" b="1" kern="0" dirty="0">
                <a:solidFill>
                  <a:prstClr val="black"/>
                </a:solidFill>
                <a:latin typeface="Times New Roman" panose="02020603050405020304" pitchFamily="18" charset="0"/>
                <a:cs typeface="Times New Roman" panose="02020603050405020304" pitchFamily="18" charset="0"/>
              </a:rPr>
              <a:t>sin is lawlessness.</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D9D716-E55D-475B-885C-756F8F992DA5}"/>
              </a:ext>
            </a:extLst>
          </p:cNvPr>
          <p:cNvSpPr/>
          <p:nvPr/>
        </p:nvSpPr>
        <p:spPr>
          <a:xfrm>
            <a:off x="693332" y="3733805"/>
            <a:ext cx="7773308" cy="1033671"/>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Mark 11:26 But if you do not forgive, neither will your Father in heaven forgive your </a:t>
            </a:r>
            <a:r>
              <a:rPr lang="en-US" sz="2400" b="1" kern="0" dirty="0">
                <a:solidFill>
                  <a:prstClr val="black"/>
                </a:solidFill>
                <a:latin typeface="Times New Roman" panose="02020603050405020304" pitchFamily="18" charset="0"/>
                <a:cs typeface="Times New Roman" panose="02020603050405020304" pitchFamily="18" charset="0"/>
              </a:rPr>
              <a:t>trespasses</a:t>
            </a:r>
            <a:r>
              <a:rPr lang="en-US" sz="2400" kern="0" dirty="0">
                <a:solidFill>
                  <a:prstClr val="black"/>
                </a:solidFill>
                <a:latin typeface="Times New Roman" panose="02020603050405020304" pitchFamily="18" charset="0"/>
                <a:cs typeface="Times New Roman" panose="02020603050405020304" pitchFamily="18" charset="0"/>
              </a:rPr>
              <a:t>.”</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un 6">
            <a:extLst>
              <a:ext uri="{FF2B5EF4-FFF2-40B4-BE49-F238E27FC236}">
                <a16:creationId xmlns:a16="http://schemas.microsoft.com/office/drawing/2014/main" id="{BE4B7C1F-07EE-4C0F-8EC9-EA7931E8531D}"/>
              </a:ext>
            </a:extLst>
          </p:cNvPr>
          <p:cNvSpPr/>
          <p:nvPr/>
        </p:nvSpPr>
        <p:spPr>
          <a:xfrm>
            <a:off x="128207" y="8834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A11D4E2-6D05-4978-BE6E-EA111688DCC3}"/>
              </a:ext>
            </a:extLst>
          </p:cNvPr>
          <p:cNvSpPr/>
          <p:nvPr/>
        </p:nvSpPr>
        <p:spPr>
          <a:xfrm>
            <a:off x="433007" y="39314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1514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Synonyms for sin</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738256"/>
            <a:ext cx="7765322" cy="3695136"/>
          </a:xfrm>
        </p:spPr>
        <p:txBody>
          <a:bodyPr>
            <a:normAutofit/>
          </a:bodyPr>
          <a:lstStyle/>
          <a:p>
            <a:r>
              <a:rPr lang="en-US" sz="3600" dirty="0"/>
              <a:t>Trespasses – cross a boundary</a:t>
            </a:r>
          </a:p>
          <a:p>
            <a:r>
              <a:rPr lang="en-US" sz="3600" dirty="0"/>
              <a:t>Transgressions – to go beyond</a:t>
            </a:r>
          </a:p>
          <a:p>
            <a:r>
              <a:rPr lang="en-US" sz="3600" dirty="0"/>
              <a:t>Iniquity – wickedness</a:t>
            </a:r>
          </a:p>
        </p:txBody>
      </p:sp>
      <p:sp>
        <p:nvSpPr>
          <p:cNvPr id="4" name="Rectangle 3">
            <a:extLst>
              <a:ext uri="{FF2B5EF4-FFF2-40B4-BE49-F238E27FC236}">
                <a16:creationId xmlns:a16="http://schemas.microsoft.com/office/drawing/2014/main" id="{605BFAF0-95D7-4CD7-9CFC-7B282EBC577E}"/>
              </a:ext>
            </a:extLst>
          </p:cNvPr>
          <p:cNvSpPr/>
          <p:nvPr/>
        </p:nvSpPr>
        <p:spPr>
          <a:xfrm>
            <a:off x="685346" y="4219967"/>
            <a:ext cx="7773308" cy="140915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Micah 2:1 Woe to those who scheme iniquity, </a:t>
            </a:r>
            <a:r>
              <a:rPr lang="en-US" sz="2400" b="1" kern="0" dirty="0">
                <a:solidFill>
                  <a:prstClr val="black"/>
                </a:solidFill>
                <a:latin typeface="Times New Roman" panose="02020603050405020304" pitchFamily="18" charset="0"/>
                <a:cs typeface="Times New Roman" panose="02020603050405020304" pitchFamily="18" charset="0"/>
              </a:rPr>
              <a:t>Who work out evil on their beds! When morning comes, they do it, For it is in the power of their hands.</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un 4">
            <a:extLst>
              <a:ext uri="{FF2B5EF4-FFF2-40B4-BE49-F238E27FC236}">
                <a16:creationId xmlns:a16="http://schemas.microsoft.com/office/drawing/2014/main" id="{AA437C75-F342-487C-8A6A-8CA4554F3567}"/>
              </a:ext>
            </a:extLst>
          </p:cNvPr>
          <p:cNvSpPr/>
          <p:nvPr/>
        </p:nvSpPr>
        <p:spPr>
          <a:xfrm>
            <a:off x="115507" y="11418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9879ED-9261-465C-83D3-D406F9BF2035}"/>
              </a:ext>
            </a:extLst>
          </p:cNvPr>
          <p:cNvSpPr/>
          <p:nvPr/>
        </p:nvSpPr>
        <p:spPr>
          <a:xfrm>
            <a:off x="420307" y="41898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10</a:t>
            </a:r>
          </a:p>
        </p:txBody>
      </p:sp>
      <p:sp>
        <p:nvSpPr>
          <p:cNvPr id="7" name="Rectangle 6">
            <a:extLst>
              <a:ext uri="{FF2B5EF4-FFF2-40B4-BE49-F238E27FC236}">
                <a16:creationId xmlns:a16="http://schemas.microsoft.com/office/drawing/2014/main" id="{76072201-AB5E-49D4-A74E-AD749EB8D03C}"/>
              </a:ext>
            </a:extLst>
          </p:cNvPr>
          <p:cNvSpPr/>
          <p:nvPr/>
        </p:nvSpPr>
        <p:spPr>
          <a:xfrm>
            <a:off x="685346" y="5842301"/>
            <a:ext cx="7765322" cy="769441"/>
          </a:xfrm>
          <a:prstGeom prst="rect">
            <a:avLst/>
          </a:prstGeom>
        </p:spPr>
        <p:txBody>
          <a:bodyPr wrap="square">
            <a:spAutoFit/>
          </a:bodyPr>
          <a:lstStyle/>
          <a:p>
            <a:pPr algn="ctr"/>
            <a:r>
              <a:rPr lang="en-US" sz="4400" b="1" i="1" dirty="0">
                <a:solidFill>
                  <a:schemeClr val="tx2">
                    <a:lumMod val="40000"/>
                    <a:lumOff val="60000"/>
                  </a:schemeClr>
                </a:solidFill>
                <a:effectLst>
                  <a:outerShdw blurRad="50800" dist="38100" dir="2700000" algn="tl" rotWithShape="0">
                    <a:srgbClr val="000000">
                      <a:alpha val="48000"/>
                    </a:srgbClr>
                  </a:outerShdw>
                </a:effectLst>
                <a:latin typeface="Segoe Print" panose="02000600000000000000" pitchFamily="2" charset="0"/>
              </a:rPr>
              <a:t>premeditated sin.</a:t>
            </a:r>
            <a:endParaRPr lang="en-US" sz="2400" b="1" i="1" dirty="0">
              <a:solidFill>
                <a:schemeClr val="tx2">
                  <a:lumMod val="40000"/>
                  <a:lumOff val="60000"/>
                </a:schemeClr>
              </a:solidFill>
              <a:latin typeface="Segoe Print" panose="02000600000000000000" pitchFamily="2" charset="0"/>
            </a:endParaRPr>
          </a:p>
        </p:txBody>
      </p:sp>
    </p:spTree>
    <p:extLst>
      <p:ext uri="{BB962C8B-B14F-4D97-AF65-F5344CB8AC3E}">
        <p14:creationId xmlns:p14="http://schemas.microsoft.com/office/powerpoint/2010/main" val="10347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CBAF-C4F9-476A-B8D3-94277C16317D}"/>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77E94-C210-4A6D-AC68-79757F597A02}"/>
              </a:ext>
            </a:extLst>
          </p:cNvPr>
          <p:cNvSpPr>
            <a:spLocks noGrp="1"/>
          </p:cNvSpPr>
          <p:nvPr>
            <p:ph type="title"/>
          </p:nvPr>
        </p:nvSpPr>
        <p:spPr>
          <a:xfrm>
            <a:off x="685347" y="72889"/>
            <a:ext cx="7765321" cy="1326321"/>
          </a:xfrm>
        </p:spPr>
        <p:txBody>
          <a:bodyPr>
            <a:normAutofit/>
          </a:bodyPr>
          <a:lstStyle/>
          <a:p>
            <a:r>
              <a:rPr lang="en-US" sz="4400" b="0" dirty="0">
                <a:solidFill>
                  <a:schemeClr val="bg1"/>
                </a:solidFill>
                <a:effectLst/>
                <a:latin typeface="Times New Roman" panose="02020603050405020304" pitchFamily="18" charset="0"/>
                <a:cs typeface="Times New Roman" panose="02020603050405020304" pitchFamily="18" charset="0"/>
              </a:rPr>
              <a:t>1 </a:t>
            </a:r>
            <a:r>
              <a:rPr lang="en-US" sz="4400" b="0" cap="none" dirty="0">
                <a:solidFill>
                  <a:schemeClr val="bg1"/>
                </a:solidFill>
                <a:effectLst/>
                <a:latin typeface="Times New Roman" panose="02020603050405020304" pitchFamily="18" charset="0"/>
                <a:cs typeface="Times New Roman" panose="02020603050405020304" pitchFamily="18" charset="0"/>
              </a:rPr>
              <a:t>Samuel</a:t>
            </a:r>
            <a:r>
              <a:rPr lang="en-US" sz="4400" b="0" dirty="0">
                <a:solidFill>
                  <a:schemeClr val="bg1"/>
                </a:solidFill>
                <a:effectLst/>
                <a:latin typeface="Times New Roman" panose="02020603050405020304" pitchFamily="18" charset="0"/>
                <a:cs typeface="Times New Roman" panose="02020603050405020304" pitchFamily="18" charset="0"/>
              </a:rPr>
              <a:t> 15 NASB</a:t>
            </a:r>
          </a:p>
        </p:txBody>
      </p:sp>
      <p:sp>
        <p:nvSpPr>
          <p:cNvPr id="3" name="Content Placeholder 2">
            <a:extLst>
              <a:ext uri="{FF2B5EF4-FFF2-40B4-BE49-F238E27FC236}">
                <a16:creationId xmlns:a16="http://schemas.microsoft.com/office/drawing/2014/main" id="{2D71726B-6329-472F-B9AB-0A7DD72808FB}"/>
              </a:ext>
            </a:extLst>
          </p:cNvPr>
          <p:cNvSpPr>
            <a:spLocks noGrp="1"/>
          </p:cNvSpPr>
          <p:nvPr>
            <p:ph idx="1"/>
          </p:nvPr>
        </p:nvSpPr>
        <p:spPr>
          <a:xfrm>
            <a:off x="685346" y="1311967"/>
            <a:ext cx="7765322" cy="5314120"/>
          </a:xfrm>
        </p:spPr>
        <p:txBody>
          <a:bodyPr>
            <a:normAutofit lnSpcReduction="10000"/>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21 But the people took of the plunder, sheep and oxen, the best of the things which should have been utterly destroyed, to sacrifice to the Lord your God in Gilgal.” 22 So Samuel said: “Has the Lord as great delight in burnt offerings and sacrifices, As in obeying the voice of the Lord? Behold, to obey is better than sacrifice, And to heed than the fat of rams. 23  For rebellion is as the sin of witchcraft, </a:t>
            </a:r>
            <a:r>
              <a:rPr lang="en-US" sz="2800" b="1" dirty="0">
                <a:solidFill>
                  <a:schemeClr val="bg1"/>
                </a:solidFill>
                <a:effectLst/>
                <a:latin typeface="Times New Roman" panose="02020603050405020304" pitchFamily="18" charset="0"/>
                <a:cs typeface="Times New Roman" panose="02020603050405020304" pitchFamily="18" charset="0"/>
              </a:rPr>
              <a:t>And stubbornness is as iniquity and idolatry. </a:t>
            </a:r>
            <a:r>
              <a:rPr lang="en-US" sz="2800" dirty="0">
                <a:solidFill>
                  <a:schemeClr val="bg1"/>
                </a:solidFill>
                <a:effectLst/>
                <a:latin typeface="Times New Roman" panose="02020603050405020304" pitchFamily="18" charset="0"/>
                <a:cs typeface="Times New Roman" panose="02020603050405020304" pitchFamily="18" charset="0"/>
              </a:rPr>
              <a:t>Because you have rejected the word of the Lord, He also has rejected you from being king.”</a:t>
            </a:r>
          </a:p>
        </p:txBody>
      </p:sp>
    </p:spTree>
    <p:extLst>
      <p:ext uri="{BB962C8B-B14F-4D97-AF65-F5344CB8AC3E}">
        <p14:creationId xmlns:p14="http://schemas.microsoft.com/office/powerpoint/2010/main" val="293605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a:xfrm>
            <a:off x="685347" y="728869"/>
            <a:ext cx="7765321" cy="1326321"/>
          </a:xfrm>
        </p:spPr>
        <p:txBody>
          <a:bodyPr>
            <a:normAutofit fontScale="90000"/>
          </a:bodyPr>
          <a:lstStyle/>
          <a:p>
            <a:r>
              <a:rPr lang="en-US" sz="4400" dirty="0"/>
              <a:t>the biggest problem I've had with stubbornness IS…</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404176"/>
            <a:ext cx="7765322" cy="3695136"/>
          </a:xfrm>
        </p:spPr>
        <p:txBody>
          <a:bodyPr>
            <a:normAutofit/>
          </a:bodyPr>
          <a:lstStyle/>
          <a:p>
            <a:pPr marL="0" indent="0" algn="ctr">
              <a:buNone/>
            </a:pPr>
            <a:r>
              <a:rPr lang="en-US" sz="4800" b="1" i="1" dirty="0">
                <a:solidFill>
                  <a:schemeClr val="tx2">
                    <a:lumMod val="40000"/>
                    <a:lumOff val="60000"/>
                  </a:schemeClr>
                </a:solidFill>
                <a:latin typeface="Segoe Print" panose="02000600000000000000" pitchFamily="2" charset="0"/>
              </a:rPr>
              <a:t>I haven’t viewed stubbornness the same way God views stubbornness.</a:t>
            </a:r>
          </a:p>
        </p:txBody>
      </p:sp>
      <p:sp>
        <p:nvSpPr>
          <p:cNvPr id="4" name="Sun 3">
            <a:extLst>
              <a:ext uri="{FF2B5EF4-FFF2-40B4-BE49-F238E27FC236}">
                <a16:creationId xmlns:a16="http://schemas.microsoft.com/office/drawing/2014/main" id="{C3F16B6B-0888-4B78-AA75-9AE64ACE633A}"/>
              </a:ext>
            </a:extLst>
          </p:cNvPr>
          <p:cNvSpPr/>
          <p:nvPr/>
        </p:nvSpPr>
        <p:spPr>
          <a:xfrm>
            <a:off x="7545007" y="53210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D35B90F-1017-4AB2-B09A-D7A0FC44483F}"/>
              </a:ext>
            </a:extLst>
          </p:cNvPr>
          <p:cNvSpPr/>
          <p:nvPr/>
        </p:nvSpPr>
        <p:spPr>
          <a:xfrm>
            <a:off x="7849807" y="56258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16</a:t>
            </a:r>
          </a:p>
        </p:txBody>
      </p:sp>
    </p:spTree>
    <p:extLst>
      <p:ext uri="{BB962C8B-B14F-4D97-AF65-F5344CB8AC3E}">
        <p14:creationId xmlns:p14="http://schemas.microsoft.com/office/powerpoint/2010/main" val="21972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What does stubbornness do?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7765322" cy="4152335"/>
          </a:xfrm>
        </p:spPr>
        <p:txBody>
          <a:bodyPr>
            <a:normAutofit/>
          </a:bodyPr>
          <a:lstStyle/>
          <a:p>
            <a:pPr marL="742950" indent="-742950">
              <a:buFont typeface="+mj-lt"/>
              <a:buAutoNum type="arabicPeriod"/>
            </a:pPr>
            <a:r>
              <a:rPr lang="en-US" sz="3600" dirty="0"/>
              <a:t>Praises itself – vs 12</a:t>
            </a:r>
          </a:p>
        </p:txBody>
      </p:sp>
    </p:spTree>
    <p:extLst>
      <p:ext uri="{BB962C8B-B14F-4D97-AF65-F5344CB8AC3E}">
        <p14:creationId xmlns:p14="http://schemas.microsoft.com/office/powerpoint/2010/main" val="26748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praises itself.</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p:txBody>
          <a:bodyPr>
            <a:normAutofit/>
          </a:bodyPr>
          <a:lstStyle/>
          <a:p>
            <a:r>
              <a:rPr lang="en-US" sz="3600" dirty="0"/>
              <a:t>Saul was proud of “his” success.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969601"/>
            <a:ext cx="7773308" cy="2821599"/>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Samuel 15:12 So when Samuel rose early in the morning to meet Saul, it was told Samuel, saying, “</a:t>
            </a:r>
            <a:r>
              <a:rPr lang="en-US" sz="2400" b="1" kern="0" dirty="0">
                <a:solidFill>
                  <a:prstClr val="black"/>
                </a:solidFill>
                <a:latin typeface="Times New Roman" panose="02020603050405020304" pitchFamily="18" charset="0"/>
                <a:cs typeface="Times New Roman" panose="02020603050405020304" pitchFamily="18" charset="0"/>
              </a:rPr>
              <a:t>Saul went to Carmel, and indeed, he set up a monument for himself</a:t>
            </a:r>
            <a:r>
              <a:rPr lang="en-US" sz="2400" kern="0" dirty="0">
                <a:solidFill>
                  <a:prstClr val="black"/>
                </a:solidFill>
                <a:latin typeface="Times New Roman" panose="02020603050405020304" pitchFamily="18" charset="0"/>
                <a:cs typeface="Times New Roman" panose="02020603050405020304" pitchFamily="18" charset="0"/>
              </a:rPr>
              <a:t>; and he has gone on around, passed by, and gone down to Gilgal.” 13 Then Samuel went to Saul, and Saul said to him, “Blessed are you of the Lord! </a:t>
            </a:r>
            <a:r>
              <a:rPr lang="en-US" sz="2400" b="1" kern="0" dirty="0">
                <a:solidFill>
                  <a:prstClr val="black"/>
                </a:solidFill>
                <a:latin typeface="Times New Roman" panose="02020603050405020304" pitchFamily="18" charset="0"/>
                <a:cs typeface="Times New Roman" panose="02020603050405020304" pitchFamily="18" charset="0"/>
              </a:rPr>
              <a:t>I have performed the commandment of the Lord.”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un 4">
            <a:extLst>
              <a:ext uri="{FF2B5EF4-FFF2-40B4-BE49-F238E27FC236}">
                <a16:creationId xmlns:a16="http://schemas.microsoft.com/office/drawing/2014/main" id="{D568EF8B-8B1B-4C02-98CD-A25545A055CE}"/>
              </a:ext>
            </a:extLst>
          </p:cNvPr>
          <p:cNvSpPr/>
          <p:nvPr/>
        </p:nvSpPr>
        <p:spPr>
          <a:xfrm>
            <a:off x="7456107" y="28769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9AB8B1C-65E9-4A20-A2BE-DF3E97C08E04}"/>
              </a:ext>
            </a:extLst>
          </p:cNvPr>
          <p:cNvSpPr/>
          <p:nvPr/>
        </p:nvSpPr>
        <p:spPr>
          <a:xfrm>
            <a:off x="7760907" y="59249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25</a:t>
            </a:r>
          </a:p>
        </p:txBody>
      </p:sp>
    </p:spTree>
    <p:extLst>
      <p:ext uri="{BB962C8B-B14F-4D97-AF65-F5344CB8AC3E}">
        <p14:creationId xmlns:p14="http://schemas.microsoft.com/office/powerpoint/2010/main" val="8302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praises itself.</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5" y="2096064"/>
            <a:ext cx="8080967" cy="3695136"/>
          </a:xfrm>
        </p:spPr>
        <p:txBody>
          <a:bodyPr>
            <a:normAutofit/>
          </a:bodyPr>
          <a:lstStyle/>
          <a:p>
            <a:r>
              <a:rPr lang="en-US" sz="3600" dirty="0"/>
              <a:t>Stubbornness boasts.</a:t>
            </a:r>
          </a:p>
          <a:p>
            <a:endParaRPr lang="en-US" sz="6000" dirty="0"/>
          </a:p>
          <a:p>
            <a:r>
              <a:rPr lang="en-US" sz="3600" dirty="0"/>
              <a:t>Stubbornness is wise in its opinion.</a:t>
            </a:r>
          </a:p>
          <a:p>
            <a:endParaRPr lang="en-US" sz="3600" dirty="0"/>
          </a:p>
        </p:txBody>
      </p:sp>
      <p:sp>
        <p:nvSpPr>
          <p:cNvPr id="4" name="Rectangle 3">
            <a:extLst>
              <a:ext uri="{FF2B5EF4-FFF2-40B4-BE49-F238E27FC236}">
                <a16:creationId xmlns:a16="http://schemas.microsoft.com/office/drawing/2014/main" id="{A8C55536-FBD9-4B60-B108-00E2ED05F7D7}"/>
              </a:ext>
            </a:extLst>
          </p:cNvPr>
          <p:cNvSpPr/>
          <p:nvPr/>
        </p:nvSpPr>
        <p:spPr>
          <a:xfrm>
            <a:off x="685346" y="4848098"/>
            <a:ext cx="7773308" cy="142349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Romans 12:16 Be of the same mind toward one another. Do not set your mind on high things, but associate with the humble. </a:t>
            </a:r>
            <a:r>
              <a:rPr lang="en-US" sz="2400" b="1" kern="0" dirty="0">
                <a:solidFill>
                  <a:prstClr val="black"/>
                </a:solidFill>
                <a:latin typeface="Times New Roman" panose="02020603050405020304" pitchFamily="18" charset="0"/>
                <a:cs typeface="Times New Roman" panose="02020603050405020304" pitchFamily="18" charset="0"/>
              </a:rPr>
              <a:t>Do not be wise in your own opinion.</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FD99849-292F-41F5-9A95-692C206B7B8E}"/>
              </a:ext>
            </a:extLst>
          </p:cNvPr>
          <p:cNvSpPr/>
          <p:nvPr/>
        </p:nvSpPr>
        <p:spPr>
          <a:xfrm>
            <a:off x="693332" y="2852535"/>
            <a:ext cx="7773308" cy="1162339"/>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Proverbs 27:2</a:t>
            </a:r>
            <a:r>
              <a:rPr lang="en-US" sz="2400" b="1" kern="0" dirty="0">
                <a:solidFill>
                  <a:prstClr val="black"/>
                </a:solidFill>
                <a:latin typeface="Times New Roman" panose="02020603050405020304" pitchFamily="18" charset="0"/>
                <a:cs typeface="Times New Roman" panose="02020603050405020304" pitchFamily="18" charset="0"/>
              </a:rPr>
              <a:t> Let another man praise you, and not your own mouth; </a:t>
            </a:r>
            <a:r>
              <a:rPr lang="en-US" sz="2400" kern="0" dirty="0">
                <a:solidFill>
                  <a:prstClr val="black"/>
                </a:solidFill>
                <a:latin typeface="Times New Roman" panose="02020603050405020304" pitchFamily="18" charset="0"/>
                <a:cs typeface="Times New Roman" panose="02020603050405020304" pitchFamily="18" charset="0"/>
              </a:rPr>
              <a:t>A stranger, and not your own lips.</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92834B3F-D741-4436-9A8C-BE653F696CDD}"/>
              </a:ext>
            </a:extLst>
          </p:cNvPr>
          <p:cNvSpPr/>
          <p:nvPr/>
        </p:nvSpPr>
        <p:spPr>
          <a:xfrm>
            <a:off x="7394712" y="125012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94403D2-312B-432A-A241-779FCED11D1C}"/>
              </a:ext>
            </a:extLst>
          </p:cNvPr>
          <p:cNvSpPr/>
          <p:nvPr/>
        </p:nvSpPr>
        <p:spPr>
          <a:xfrm>
            <a:off x="7699512" y="155492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13</a:t>
            </a:r>
          </a:p>
        </p:txBody>
      </p:sp>
    </p:spTree>
    <p:extLst>
      <p:ext uri="{BB962C8B-B14F-4D97-AF65-F5344CB8AC3E}">
        <p14:creationId xmlns:p14="http://schemas.microsoft.com/office/powerpoint/2010/main" val="2364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praises itself.</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7765322" cy="4433946"/>
          </a:xfrm>
        </p:spPr>
        <p:txBody>
          <a:bodyPr>
            <a:normAutofit/>
          </a:bodyPr>
          <a:lstStyle/>
          <a:p>
            <a:r>
              <a:rPr lang="en-US" sz="3600" dirty="0"/>
              <a:t>It thinks it has the only answer.</a:t>
            </a:r>
          </a:p>
          <a:p>
            <a:endParaRPr lang="en-US" sz="3600" dirty="0"/>
          </a:p>
          <a:p>
            <a:endParaRPr lang="en-US" sz="3600" dirty="0"/>
          </a:p>
          <a:p>
            <a:endParaRPr lang="en-US" sz="1800" dirty="0"/>
          </a:p>
          <a:p>
            <a:r>
              <a:rPr lang="en-US" sz="3600" dirty="0"/>
              <a:t>We all know some stuff. </a:t>
            </a:r>
          </a:p>
          <a:p>
            <a:r>
              <a:rPr lang="en-US" sz="3600" dirty="0"/>
              <a:t>We can all learn from each other.</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969599"/>
            <a:ext cx="7773308" cy="177136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Corinthians 8:1 Now concerning things offered to idols: </a:t>
            </a:r>
            <a:r>
              <a:rPr lang="en-US" sz="2400" b="1" kern="0" dirty="0">
                <a:solidFill>
                  <a:prstClr val="black"/>
                </a:solidFill>
                <a:latin typeface="Times New Roman" panose="02020603050405020304" pitchFamily="18" charset="0"/>
                <a:cs typeface="Times New Roman" panose="02020603050405020304" pitchFamily="18" charset="0"/>
              </a:rPr>
              <a:t>We know that we all have knowledge. Knowledge puffs up, </a:t>
            </a:r>
            <a:r>
              <a:rPr lang="en-US" sz="2400" kern="0" dirty="0">
                <a:solidFill>
                  <a:prstClr val="black"/>
                </a:solidFill>
                <a:latin typeface="Times New Roman" panose="02020603050405020304" pitchFamily="18" charset="0"/>
                <a:cs typeface="Times New Roman" panose="02020603050405020304" pitchFamily="18" charset="0"/>
              </a:rPr>
              <a:t>but love edifies. 2 And if anyone thinks that he knows anything, he knows nothing yet as he ought to know.</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35F6D63C-9F0A-47F4-A781-B5BC1AECAB36}"/>
              </a:ext>
            </a:extLst>
          </p:cNvPr>
          <p:cNvSpPr/>
          <p:nvPr/>
        </p:nvSpPr>
        <p:spPr>
          <a:xfrm>
            <a:off x="128207" y="7244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80C029D-9E6F-4F0B-A1CA-6DD71566529C}"/>
              </a:ext>
            </a:extLst>
          </p:cNvPr>
          <p:cNvSpPr/>
          <p:nvPr/>
        </p:nvSpPr>
        <p:spPr>
          <a:xfrm>
            <a:off x="433007" y="10292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17</a:t>
            </a:r>
          </a:p>
        </p:txBody>
      </p:sp>
    </p:spTree>
    <p:extLst>
      <p:ext uri="{BB962C8B-B14F-4D97-AF65-F5344CB8AC3E}">
        <p14:creationId xmlns:p14="http://schemas.microsoft.com/office/powerpoint/2010/main" val="77535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What does stubbornness do?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7765322" cy="4152335"/>
          </a:xfrm>
        </p:spPr>
        <p:txBody>
          <a:bodyPr>
            <a:normAutofit/>
          </a:bodyPr>
          <a:lstStyle/>
          <a:p>
            <a:pPr marL="742950" indent="-742950">
              <a:buFont typeface="+mj-lt"/>
              <a:buAutoNum type="arabicPeriod"/>
            </a:pPr>
            <a:r>
              <a:rPr lang="en-US" sz="3600" dirty="0"/>
              <a:t>Praises itself – vs 12</a:t>
            </a:r>
          </a:p>
          <a:p>
            <a:pPr marL="742950" indent="-742950">
              <a:buFont typeface="+mj-lt"/>
              <a:buAutoNum type="arabicPeriod"/>
            </a:pPr>
            <a:r>
              <a:rPr lang="en-US" sz="3600" dirty="0"/>
              <a:t>Shifts blame – vs 15</a:t>
            </a:r>
          </a:p>
        </p:txBody>
      </p:sp>
    </p:spTree>
    <p:extLst>
      <p:ext uri="{BB962C8B-B14F-4D97-AF65-F5344CB8AC3E}">
        <p14:creationId xmlns:p14="http://schemas.microsoft.com/office/powerpoint/2010/main" val="141556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shifts blame.</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2"/>
            <a:ext cx="7765322" cy="4692363"/>
          </a:xfrm>
        </p:spPr>
        <p:txBody>
          <a:bodyPr>
            <a:normAutofit/>
          </a:bodyPr>
          <a:lstStyle/>
          <a:p>
            <a:r>
              <a:rPr lang="en-US" sz="3600" dirty="0"/>
              <a:t>Saul said it wasn't his fault.</a:t>
            </a:r>
          </a:p>
          <a:p>
            <a:endParaRPr lang="en-US" sz="3600" dirty="0"/>
          </a:p>
          <a:p>
            <a:endParaRPr lang="en-US" sz="8000" dirty="0"/>
          </a:p>
          <a:p>
            <a:r>
              <a:rPr lang="en-US" sz="3600" dirty="0"/>
              <a:t>It’s easier to assign blame than to admit failure.</a:t>
            </a:r>
          </a:p>
          <a:p>
            <a:endParaRPr lang="en-US" sz="3600" dirty="0"/>
          </a:p>
        </p:txBody>
      </p:sp>
      <p:sp>
        <p:nvSpPr>
          <p:cNvPr id="4" name="Rectangle 3">
            <a:extLst>
              <a:ext uri="{FF2B5EF4-FFF2-40B4-BE49-F238E27FC236}">
                <a16:creationId xmlns:a16="http://schemas.microsoft.com/office/drawing/2014/main" id="{A8C55536-FBD9-4B60-B108-00E2ED05F7D7}"/>
              </a:ext>
            </a:extLst>
          </p:cNvPr>
          <p:cNvSpPr/>
          <p:nvPr/>
        </p:nvSpPr>
        <p:spPr>
          <a:xfrm>
            <a:off x="685346" y="2959659"/>
            <a:ext cx="7773308" cy="2184393"/>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Samuel 15:15 And Saul said, “</a:t>
            </a:r>
            <a:r>
              <a:rPr lang="en-US" sz="2400" b="1" kern="0" dirty="0">
                <a:solidFill>
                  <a:prstClr val="black"/>
                </a:solidFill>
                <a:latin typeface="Times New Roman" panose="02020603050405020304" pitchFamily="18" charset="0"/>
                <a:cs typeface="Times New Roman" panose="02020603050405020304" pitchFamily="18" charset="0"/>
              </a:rPr>
              <a:t>They have brought them </a:t>
            </a:r>
            <a:r>
              <a:rPr lang="en-US" sz="2400" kern="0" dirty="0">
                <a:solidFill>
                  <a:prstClr val="black"/>
                </a:solidFill>
                <a:latin typeface="Times New Roman" panose="02020603050405020304" pitchFamily="18" charset="0"/>
                <a:cs typeface="Times New Roman" panose="02020603050405020304" pitchFamily="18" charset="0"/>
              </a:rPr>
              <a:t>from the Amalekites</a:t>
            </a:r>
            <a:r>
              <a:rPr lang="en-US" sz="2400" b="1" kern="0" dirty="0">
                <a:solidFill>
                  <a:prstClr val="black"/>
                </a:solidFill>
                <a:latin typeface="Times New Roman" panose="02020603050405020304" pitchFamily="18" charset="0"/>
                <a:cs typeface="Times New Roman" panose="02020603050405020304" pitchFamily="18" charset="0"/>
              </a:rPr>
              <a:t>; for the people spared the best of the sheep and the oxen,</a:t>
            </a:r>
            <a:r>
              <a:rPr lang="en-US" sz="2400" kern="0" dirty="0">
                <a:solidFill>
                  <a:prstClr val="black"/>
                </a:solidFill>
                <a:latin typeface="Times New Roman" panose="02020603050405020304" pitchFamily="18" charset="0"/>
                <a:cs typeface="Times New Roman" panose="02020603050405020304" pitchFamily="18" charset="0"/>
              </a:rPr>
              <a:t> to sacrifice to the Lord your God; and the rest we have utterly destroyed.” </a:t>
            </a:r>
          </a:p>
          <a:p>
            <a:pPr marL="119063" lvl="0" defTabSz="914400"/>
            <a:r>
              <a:rPr lang="en-US" sz="2400" b="1" kern="0" dirty="0">
                <a:solidFill>
                  <a:prstClr val="black"/>
                </a:solidFill>
                <a:latin typeface="Times New Roman" panose="02020603050405020304" pitchFamily="18" charset="0"/>
                <a:cs typeface="Times New Roman" panose="02020603050405020304" pitchFamily="18" charset="0"/>
              </a:rPr>
              <a:t>21 But the people took some of the spoil,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9AED4810-14B9-456C-9587-F84B993B25AB}"/>
              </a:ext>
            </a:extLst>
          </p:cNvPr>
          <p:cNvSpPr/>
          <p:nvPr/>
        </p:nvSpPr>
        <p:spPr>
          <a:xfrm>
            <a:off x="7370520" y="140914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1D6E0CC-4494-45A0-A824-EA45204AA849}"/>
              </a:ext>
            </a:extLst>
          </p:cNvPr>
          <p:cNvSpPr/>
          <p:nvPr/>
        </p:nvSpPr>
        <p:spPr>
          <a:xfrm>
            <a:off x="7675320" y="171394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15694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881456"/>
            <a:ext cx="7765322" cy="3695136"/>
          </a:xfrm>
        </p:spPr>
        <p:txBody>
          <a:bodyPr>
            <a:normAutofit/>
          </a:bodyPr>
          <a:lstStyle/>
          <a:p>
            <a:r>
              <a:rPr lang="en-US" sz="3600" dirty="0"/>
              <a:t>The first of the ten commandments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636508"/>
            <a:ext cx="7773308" cy="971832"/>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Exodus 20:3 “You shall have no other gods before Me.”</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BE394268-157D-406A-9940-AC12AA81C715}"/>
              </a:ext>
            </a:extLst>
          </p:cNvPr>
          <p:cNvSpPr/>
          <p:nvPr/>
        </p:nvSpPr>
        <p:spPr>
          <a:xfrm>
            <a:off x="6910007" y="4950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51FA166-6752-4A7B-A679-AD86FF1F4529}"/>
              </a:ext>
            </a:extLst>
          </p:cNvPr>
          <p:cNvSpPr/>
          <p:nvPr/>
        </p:nvSpPr>
        <p:spPr>
          <a:xfrm>
            <a:off x="7214807" y="7998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39666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shifts blame.</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6888271" cy="4152335"/>
          </a:xfrm>
        </p:spPr>
        <p:txBody>
          <a:bodyPr>
            <a:noAutofit/>
          </a:bodyPr>
          <a:lstStyle/>
          <a:p>
            <a:r>
              <a:rPr lang="en-US" sz="3600" dirty="0"/>
              <a:t>Excuse making is easy.</a:t>
            </a:r>
          </a:p>
          <a:p>
            <a:endParaRPr lang="en-US" sz="3600" dirty="0"/>
          </a:p>
          <a:p>
            <a:endParaRPr lang="en-US" sz="2400" dirty="0"/>
          </a:p>
          <a:p>
            <a:r>
              <a:rPr lang="en-US" sz="3600" dirty="0"/>
              <a:t>“I was going to ______ today, but the kids ______.”</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949719"/>
            <a:ext cx="7773308" cy="120483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Proverbs 26:13 The sluggard says, “There is a lion in the road! A lion is in the open square!”.</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A3EDFD0E-60A6-49AA-BB77-DA9C7FC20582}"/>
              </a:ext>
            </a:extLst>
          </p:cNvPr>
          <p:cNvSpPr/>
          <p:nvPr/>
        </p:nvSpPr>
        <p:spPr>
          <a:xfrm>
            <a:off x="7573617" y="523792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96D3A79-AFC3-4B01-B578-BCEF63DDC447}"/>
              </a:ext>
            </a:extLst>
          </p:cNvPr>
          <p:cNvSpPr/>
          <p:nvPr/>
        </p:nvSpPr>
        <p:spPr>
          <a:xfrm>
            <a:off x="7878417" y="554272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20295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8" presetClass="emph" presetSubtype="0" repeatCount="indefinite" fill="hold" grpId="0" nodeType="withEffect">
                                  <p:stCondLst>
                                    <p:cond delay="0"/>
                                  </p:stCondLst>
                                  <p:childTnLst>
                                    <p:animRot by="21600000">
                                      <p:cBhvr>
                                        <p:cTn id="8"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What does stubbornness do?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7765322" cy="4152335"/>
          </a:xfrm>
        </p:spPr>
        <p:txBody>
          <a:bodyPr>
            <a:normAutofit/>
          </a:bodyPr>
          <a:lstStyle/>
          <a:p>
            <a:pPr marL="742950" indent="-742950">
              <a:buFont typeface="+mj-lt"/>
              <a:buAutoNum type="arabicPeriod"/>
            </a:pPr>
            <a:r>
              <a:rPr lang="en-US" sz="3600" dirty="0"/>
              <a:t>Praises itself – vs 12</a:t>
            </a:r>
          </a:p>
          <a:p>
            <a:pPr marL="742950" indent="-742950">
              <a:buFont typeface="+mj-lt"/>
              <a:buAutoNum type="arabicPeriod"/>
            </a:pPr>
            <a:r>
              <a:rPr lang="en-US" sz="3600" dirty="0"/>
              <a:t>Shifts blame – vs 15</a:t>
            </a:r>
          </a:p>
          <a:p>
            <a:pPr marL="742950" indent="-742950">
              <a:buFont typeface="+mj-lt"/>
              <a:buAutoNum type="arabicPeriod"/>
            </a:pPr>
            <a:r>
              <a:rPr lang="en-US" sz="3600" dirty="0"/>
              <a:t>Ignores authority – vs 19</a:t>
            </a:r>
          </a:p>
        </p:txBody>
      </p:sp>
    </p:spTree>
    <p:extLst>
      <p:ext uri="{BB962C8B-B14F-4D97-AF65-F5344CB8AC3E}">
        <p14:creationId xmlns:p14="http://schemas.microsoft.com/office/powerpoint/2010/main" val="42706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ignores authority.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7765322" cy="4152335"/>
          </a:xfrm>
        </p:spPr>
        <p:txBody>
          <a:bodyPr>
            <a:normAutofit/>
          </a:bodyPr>
          <a:lstStyle/>
          <a:p>
            <a:r>
              <a:rPr lang="en-US" sz="3600" dirty="0"/>
              <a:t>Saul ignored God and His prophet.</a:t>
            </a:r>
          </a:p>
          <a:p>
            <a:endParaRPr lang="en-US" sz="3600" dirty="0"/>
          </a:p>
          <a:p>
            <a:endParaRPr lang="en-US" sz="3600" dirty="0"/>
          </a:p>
          <a:p>
            <a:r>
              <a:rPr lang="en-US" sz="3600" dirty="0"/>
              <a:t>Saul did what he wanted to do.</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919904"/>
            <a:ext cx="7773308" cy="150301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Samuel 15:19 </a:t>
            </a:r>
            <a:r>
              <a:rPr lang="en-US" sz="2400" b="1" kern="0" dirty="0">
                <a:solidFill>
                  <a:prstClr val="black"/>
                </a:solidFill>
                <a:latin typeface="Times New Roman" panose="02020603050405020304" pitchFamily="18" charset="0"/>
                <a:cs typeface="Times New Roman" panose="02020603050405020304" pitchFamily="18" charset="0"/>
              </a:rPr>
              <a:t>Why then did you not obey the voice of the Lord? </a:t>
            </a:r>
            <a:r>
              <a:rPr lang="en-US" sz="2400" kern="0" dirty="0">
                <a:solidFill>
                  <a:prstClr val="black"/>
                </a:solidFill>
                <a:latin typeface="Times New Roman" panose="02020603050405020304" pitchFamily="18" charset="0"/>
                <a:cs typeface="Times New Roman" panose="02020603050405020304" pitchFamily="18" charset="0"/>
              </a:rPr>
              <a:t>Why did you swoop down on the spoil, and do evil in the sight of the Lord?”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3F12BC90-63D6-494E-A352-EFE7904F25B5}"/>
              </a:ext>
            </a:extLst>
          </p:cNvPr>
          <p:cNvSpPr/>
          <p:nvPr/>
        </p:nvSpPr>
        <p:spPr>
          <a:xfrm>
            <a:off x="306007" y="524675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2B85D5-93AA-41F3-8FC8-D0EFC196ACC8}"/>
              </a:ext>
            </a:extLst>
          </p:cNvPr>
          <p:cNvSpPr/>
          <p:nvPr/>
        </p:nvSpPr>
        <p:spPr>
          <a:xfrm>
            <a:off x="610807" y="555155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8174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ignores authority.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96063"/>
            <a:ext cx="7981576" cy="4384250"/>
          </a:xfrm>
        </p:spPr>
        <p:txBody>
          <a:bodyPr>
            <a:normAutofit lnSpcReduction="10000"/>
          </a:bodyPr>
          <a:lstStyle/>
          <a:p>
            <a:r>
              <a:rPr lang="en-US" sz="3600" dirty="0"/>
              <a:t>Stubbornness walks in it’s own way and does what it wants to do.</a:t>
            </a:r>
          </a:p>
          <a:p>
            <a:endParaRPr lang="en-US" sz="3600" dirty="0"/>
          </a:p>
          <a:p>
            <a:endParaRPr lang="en-US" sz="3600" dirty="0"/>
          </a:p>
          <a:p>
            <a:endParaRPr lang="en-US" sz="3600" dirty="0"/>
          </a:p>
          <a:p>
            <a:r>
              <a:rPr lang="en-US" sz="3600" dirty="0"/>
              <a:t>It follows its own stubborn heart.</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387038"/>
            <a:ext cx="7773308" cy="217887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Psalm 81:11 “But My people would not heed My voice, And Israel would have none of Me. 12 So I gave them over to their own stubborn heart, To walk in their own counsels. 13 </a:t>
            </a:r>
            <a:r>
              <a:rPr lang="en-US" sz="2400" b="1" kern="0" dirty="0">
                <a:solidFill>
                  <a:prstClr val="black"/>
                </a:solidFill>
                <a:latin typeface="Times New Roman" panose="02020603050405020304" pitchFamily="18" charset="0"/>
                <a:cs typeface="Times New Roman" panose="02020603050405020304" pitchFamily="18" charset="0"/>
              </a:rPr>
              <a:t>“Oh, that My people would listen to Me, That Israel would walk in My ways!</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un 4">
            <a:extLst>
              <a:ext uri="{FF2B5EF4-FFF2-40B4-BE49-F238E27FC236}">
                <a16:creationId xmlns:a16="http://schemas.microsoft.com/office/drawing/2014/main" id="{50E16696-6039-42B5-A12F-317972422B98}"/>
              </a:ext>
            </a:extLst>
          </p:cNvPr>
          <p:cNvSpPr/>
          <p:nvPr/>
        </p:nvSpPr>
        <p:spPr>
          <a:xfrm>
            <a:off x="115507" y="7897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0838225-B9CF-4714-B728-F51D3C08B47F}"/>
              </a:ext>
            </a:extLst>
          </p:cNvPr>
          <p:cNvSpPr/>
          <p:nvPr/>
        </p:nvSpPr>
        <p:spPr>
          <a:xfrm>
            <a:off x="420307" y="38377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3033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ignores authority.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4214189"/>
            <a:ext cx="7765322" cy="2246244"/>
          </a:xfrm>
        </p:spPr>
        <p:txBody>
          <a:bodyPr>
            <a:normAutofit/>
          </a:bodyPr>
          <a:lstStyle/>
          <a:p>
            <a:r>
              <a:rPr lang="en-US" sz="3600" dirty="0"/>
              <a:t>“They're stubborn as a mule.”</a:t>
            </a:r>
          </a:p>
          <a:p>
            <a:r>
              <a:rPr lang="en-US" sz="3600" dirty="0"/>
              <a:t>But there's a difference between horses and mules…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104895"/>
            <a:ext cx="7773308" cy="2039723"/>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Psalm 32:8 </a:t>
            </a:r>
            <a:r>
              <a:rPr lang="en-US" sz="2400" b="1" kern="0" dirty="0">
                <a:solidFill>
                  <a:prstClr val="black"/>
                </a:solidFill>
                <a:latin typeface="Times New Roman" panose="02020603050405020304" pitchFamily="18" charset="0"/>
                <a:cs typeface="Times New Roman" panose="02020603050405020304" pitchFamily="18" charset="0"/>
              </a:rPr>
              <a:t>I will instruct you </a:t>
            </a:r>
            <a:r>
              <a:rPr lang="en-US" sz="2400" kern="0" dirty="0">
                <a:solidFill>
                  <a:prstClr val="black"/>
                </a:solidFill>
                <a:latin typeface="Times New Roman" panose="02020603050405020304" pitchFamily="18" charset="0"/>
                <a:cs typeface="Times New Roman" panose="02020603050405020304" pitchFamily="18" charset="0"/>
              </a:rPr>
              <a:t>and teach you in the way you should go; </a:t>
            </a:r>
            <a:r>
              <a:rPr lang="en-US" sz="2400" b="1" kern="0" dirty="0">
                <a:solidFill>
                  <a:prstClr val="black"/>
                </a:solidFill>
                <a:latin typeface="Times New Roman" panose="02020603050405020304" pitchFamily="18" charset="0"/>
                <a:cs typeface="Times New Roman" panose="02020603050405020304" pitchFamily="18" charset="0"/>
              </a:rPr>
              <a:t>I will guide you </a:t>
            </a:r>
            <a:r>
              <a:rPr lang="en-US" sz="2400" kern="0" dirty="0">
                <a:solidFill>
                  <a:prstClr val="black"/>
                </a:solidFill>
                <a:latin typeface="Times New Roman" panose="02020603050405020304" pitchFamily="18" charset="0"/>
                <a:cs typeface="Times New Roman" panose="02020603050405020304" pitchFamily="18" charset="0"/>
              </a:rPr>
              <a:t>with My eye. 9 </a:t>
            </a:r>
            <a:r>
              <a:rPr lang="en-US" sz="2400" b="1" kern="0" dirty="0">
                <a:solidFill>
                  <a:prstClr val="black"/>
                </a:solidFill>
                <a:latin typeface="Times New Roman" panose="02020603050405020304" pitchFamily="18" charset="0"/>
                <a:cs typeface="Times New Roman" panose="02020603050405020304" pitchFamily="18" charset="0"/>
              </a:rPr>
              <a:t>Do not be like the horse or like the mule</a:t>
            </a:r>
            <a:r>
              <a:rPr lang="en-US" sz="2400" kern="0" dirty="0">
                <a:solidFill>
                  <a:prstClr val="black"/>
                </a:solidFill>
                <a:latin typeface="Times New Roman" panose="02020603050405020304" pitchFamily="18" charset="0"/>
                <a:cs typeface="Times New Roman" panose="02020603050405020304" pitchFamily="18" charset="0"/>
              </a:rPr>
              <a:t>, Which have no understanding, Which must be harnessed with bit and bridle, Else they will not come near you.</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1FE5A366-B66E-44F4-ADA3-607A28106F42}"/>
              </a:ext>
            </a:extLst>
          </p:cNvPr>
          <p:cNvSpPr/>
          <p:nvPr/>
        </p:nvSpPr>
        <p:spPr>
          <a:xfrm>
            <a:off x="5215467" y="5683935"/>
            <a:ext cx="2345514" cy="707886"/>
          </a:xfrm>
          <a:prstGeom prst="rect">
            <a:avLst/>
          </a:prstGeom>
        </p:spPr>
        <p:txBody>
          <a:bodyPr wrap="none">
            <a:spAutoFit/>
          </a:bodyPr>
          <a:lstStyle/>
          <a:p>
            <a:r>
              <a:rPr lang="en-US" sz="4000" b="1" i="1" dirty="0">
                <a:solidFill>
                  <a:schemeClr val="tx2">
                    <a:lumMod val="40000"/>
                    <a:lumOff val="60000"/>
                  </a:schemeClr>
                </a:solidFill>
                <a:effectLst>
                  <a:outerShdw blurRad="50800" dist="38100" dir="2700000" algn="tl" rotWithShape="0">
                    <a:srgbClr val="000000">
                      <a:alpha val="48000"/>
                    </a:srgbClr>
                  </a:outerShdw>
                </a:effectLst>
                <a:latin typeface="Segoe Print" panose="02000600000000000000" pitchFamily="2" charset="0"/>
              </a:rPr>
              <a:t>Self will.</a:t>
            </a:r>
            <a:endParaRPr lang="en-US" sz="2000" b="1" i="1" dirty="0">
              <a:solidFill>
                <a:schemeClr val="tx2">
                  <a:lumMod val="40000"/>
                  <a:lumOff val="60000"/>
                </a:schemeClr>
              </a:solidFill>
              <a:latin typeface="Segoe Print" panose="02000600000000000000" pitchFamily="2" charset="0"/>
            </a:endParaRPr>
          </a:p>
        </p:txBody>
      </p:sp>
      <p:sp>
        <p:nvSpPr>
          <p:cNvPr id="6" name="Sun 5">
            <a:extLst>
              <a:ext uri="{FF2B5EF4-FFF2-40B4-BE49-F238E27FC236}">
                <a16:creationId xmlns:a16="http://schemas.microsoft.com/office/drawing/2014/main" id="{74FFECB3-8304-4B9A-9C26-26F6BB23E0E5}"/>
              </a:ext>
            </a:extLst>
          </p:cNvPr>
          <p:cNvSpPr/>
          <p:nvPr/>
        </p:nvSpPr>
        <p:spPr>
          <a:xfrm>
            <a:off x="7670310" y="421868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9353060-605A-472B-ABA3-0DF38C7CDA0A}"/>
              </a:ext>
            </a:extLst>
          </p:cNvPr>
          <p:cNvSpPr/>
          <p:nvPr/>
        </p:nvSpPr>
        <p:spPr>
          <a:xfrm>
            <a:off x="7975110" y="452348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21</a:t>
            </a:r>
          </a:p>
        </p:txBody>
      </p:sp>
    </p:spTree>
    <p:extLst>
      <p:ext uri="{BB962C8B-B14F-4D97-AF65-F5344CB8AC3E}">
        <p14:creationId xmlns:p14="http://schemas.microsoft.com/office/powerpoint/2010/main" val="40039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What does stubbornness do?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5" y="2096063"/>
            <a:ext cx="8041211" cy="4152335"/>
          </a:xfrm>
        </p:spPr>
        <p:txBody>
          <a:bodyPr>
            <a:normAutofit/>
          </a:bodyPr>
          <a:lstStyle/>
          <a:p>
            <a:pPr marL="742950" indent="-742950">
              <a:buFont typeface="+mj-lt"/>
              <a:buAutoNum type="arabicPeriod"/>
            </a:pPr>
            <a:r>
              <a:rPr lang="en-US" sz="3600" dirty="0"/>
              <a:t>Praises itself – verse 12</a:t>
            </a:r>
          </a:p>
          <a:p>
            <a:pPr marL="742950" indent="-742950">
              <a:buFont typeface="+mj-lt"/>
              <a:buAutoNum type="arabicPeriod"/>
            </a:pPr>
            <a:r>
              <a:rPr lang="en-US" sz="3600" dirty="0"/>
              <a:t>Shifts blame – verse 15</a:t>
            </a:r>
          </a:p>
          <a:p>
            <a:pPr marL="742950" indent="-742950">
              <a:buFont typeface="+mj-lt"/>
              <a:buAutoNum type="arabicPeriod"/>
            </a:pPr>
            <a:r>
              <a:rPr lang="en-US" sz="3600" dirty="0"/>
              <a:t>Ignores authority – verse 19</a:t>
            </a:r>
          </a:p>
          <a:p>
            <a:pPr marL="742950" indent="-742950">
              <a:buFont typeface="+mj-lt"/>
              <a:buAutoNum type="arabicPeriod"/>
            </a:pPr>
            <a:r>
              <a:rPr lang="en-US" sz="3600" dirty="0"/>
              <a:t>Is unyielding – verse 20</a:t>
            </a:r>
          </a:p>
        </p:txBody>
      </p:sp>
    </p:spTree>
    <p:extLst>
      <p:ext uri="{BB962C8B-B14F-4D97-AF65-F5344CB8AC3E}">
        <p14:creationId xmlns:p14="http://schemas.microsoft.com/office/powerpoint/2010/main" val="35418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is unyielding.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p:txBody>
          <a:bodyPr>
            <a:normAutofit/>
          </a:bodyPr>
          <a:lstStyle/>
          <a:p>
            <a:r>
              <a:rPr lang="en-US" sz="3600" dirty="0"/>
              <a:t>Saul just couldn’t see that he had done anything wrong.</a:t>
            </a:r>
          </a:p>
        </p:txBody>
      </p:sp>
      <p:sp>
        <p:nvSpPr>
          <p:cNvPr id="5" name="Rectangle 4">
            <a:extLst>
              <a:ext uri="{FF2B5EF4-FFF2-40B4-BE49-F238E27FC236}">
                <a16:creationId xmlns:a16="http://schemas.microsoft.com/office/drawing/2014/main" id="{058A3B5B-8F78-47C0-84F9-57369F470BE5}"/>
              </a:ext>
            </a:extLst>
          </p:cNvPr>
          <p:cNvSpPr/>
          <p:nvPr/>
        </p:nvSpPr>
        <p:spPr>
          <a:xfrm>
            <a:off x="693332" y="5476459"/>
            <a:ext cx="7773308" cy="99722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Proverbs 12:15 </a:t>
            </a:r>
            <a:r>
              <a:rPr lang="en-US" sz="2400" b="1" kern="0" dirty="0">
                <a:solidFill>
                  <a:prstClr val="black"/>
                </a:solidFill>
                <a:latin typeface="Times New Roman" panose="02020603050405020304" pitchFamily="18" charset="0"/>
                <a:cs typeface="Times New Roman" panose="02020603050405020304" pitchFamily="18" charset="0"/>
              </a:rPr>
              <a:t>The way of a fool is right in his own eyes, </a:t>
            </a:r>
            <a:r>
              <a:rPr lang="en-US" sz="2400" kern="0" dirty="0">
                <a:solidFill>
                  <a:prstClr val="black"/>
                </a:solidFill>
                <a:latin typeface="Times New Roman" panose="02020603050405020304" pitchFamily="18" charset="0"/>
                <a:cs typeface="Times New Roman" panose="02020603050405020304" pitchFamily="18" charset="0"/>
              </a:rPr>
              <a:t>But he who heeds counsel is wise.</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6450347E-E583-4756-9B00-6569F605CF55}"/>
              </a:ext>
            </a:extLst>
          </p:cNvPr>
          <p:cNvSpPr/>
          <p:nvPr/>
        </p:nvSpPr>
        <p:spPr>
          <a:xfrm>
            <a:off x="693332" y="3579750"/>
            <a:ext cx="7773308" cy="1727743"/>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Samuel 15:20 And Saul said to Samuel, </a:t>
            </a:r>
            <a:r>
              <a:rPr lang="en-US" sz="2400" b="1" kern="0" dirty="0">
                <a:solidFill>
                  <a:prstClr val="black"/>
                </a:solidFill>
                <a:latin typeface="Times New Roman" panose="02020603050405020304" pitchFamily="18" charset="0"/>
                <a:cs typeface="Times New Roman" panose="02020603050405020304" pitchFamily="18" charset="0"/>
              </a:rPr>
              <a:t>“But I have obeyed the voice of the Lord</a:t>
            </a:r>
            <a:r>
              <a:rPr lang="en-US" sz="2400" kern="0" dirty="0">
                <a:solidFill>
                  <a:prstClr val="black"/>
                </a:solidFill>
                <a:latin typeface="Times New Roman" panose="02020603050405020304" pitchFamily="18" charset="0"/>
                <a:cs typeface="Times New Roman" panose="02020603050405020304" pitchFamily="18" charset="0"/>
              </a:rPr>
              <a:t>, and gone on the mission on which the Lord sent me, </a:t>
            </a:r>
            <a:r>
              <a:rPr lang="en-US" sz="2400" b="1" kern="0" dirty="0">
                <a:solidFill>
                  <a:prstClr val="black"/>
                </a:solidFill>
                <a:latin typeface="Times New Roman" panose="02020603050405020304" pitchFamily="18" charset="0"/>
                <a:cs typeface="Times New Roman" panose="02020603050405020304" pitchFamily="18" charset="0"/>
              </a:rPr>
              <a:t>and brought back Agag king of Amalek; I have utterly destroyed the Amalekites.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un 6">
            <a:extLst>
              <a:ext uri="{FF2B5EF4-FFF2-40B4-BE49-F238E27FC236}">
                <a16:creationId xmlns:a16="http://schemas.microsoft.com/office/drawing/2014/main" id="{08F75DB4-509F-4417-AF01-328C643CF999}"/>
              </a:ext>
            </a:extLst>
          </p:cNvPr>
          <p:cNvSpPr/>
          <p:nvPr/>
        </p:nvSpPr>
        <p:spPr>
          <a:xfrm>
            <a:off x="204407" y="78050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5457767-1662-4402-966C-26D94A7775B6}"/>
              </a:ext>
            </a:extLst>
          </p:cNvPr>
          <p:cNvSpPr/>
          <p:nvPr/>
        </p:nvSpPr>
        <p:spPr>
          <a:xfrm>
            <a:off x="509207" y="1085307"/>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19</a:t>
            </a:r>
          </a:p>
        </p:txBody>
      </p:sp>
    </p:spTree>
    <p:extLst>
      <p:ext uri="{BB962C8B-B14F-4D97-AF65-F5344CB8AC3E}">
        <p14:creationId xmlns:p14="http://schemas.microsoft.com/office/powerpoint/2010/main" val="31254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Stubbornness is unyielding.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5198739"/>
            <a:ext cx="8039554" cy="1186048"/>
          </a:xfrm>
        </p:spPr>
        <p:txBody>
          <a:bodyPr>
            <a:normAutofit fontScale="92500"/>
          </a:bodyPr>
          <a:lstStyle/>
          <a:p>
            <a:r>
              <a:rPr lang="en-US" sz="3600" dirty="0"/>
              <a:t>Am I iron or clay in the Potter’s Hands?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016551"/>
            <a:ext cx="7773308" cy="144337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Isaiah 48:4 NLT For I know how stubborn and obstinate you are. Your necks are as unbending as iron. Your heads are as hard as bronze.</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A9D8402A-0A36-49CA-9495-76978A3A71CD}"/>
              </a:ext>
            </a:extLst>
          </p:cNvPr>
          <p:cNvSpPr/>
          <p:nvPr/>
        </p:nvSpPr>
        <p:spPr>
          <a:xfrm>
            <a:off x="693332" y="3575895"/>
            <a:ext cx="7773308" cy="144337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Isaiah 64:8 NLT And yet, O Lord, you are our Father. We are the clay, and you are the potter. We all are formed by your hand.</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9E9F785A-C748-482B-8CAF-1782B5FF6910}"/>
              </a:ext>
            </a:extLst>
          </p:cNvPr>
          <p:cNvSpPr/>
          <p:nvPr/>
        </p:nvSpPr>
        <p:spPr>
          <a:xfrm>
            <a:off x="7595807" y="42846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EDB3644-4166-48AB-BA24-4943D6AD613C}"/>
              </a:ext>
            </a:extLst>
          </p:cNvPr>
          <p:cNvSpPr/>
          <p:nvPr/>
        </p:nvSpPr>
        <p:spPr>
          <a:xfrm>
            <a:off x="7900607" y="73326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18</a:t>
            </a:r>
          </a:p>
        </p:txBody>
      </p:sp>
    </p:spTree>
    <p:extLst>
      <p:ext uri="{BB962C8B-B14F-4D97-AF65-F5344CB8AC3E}">
        <p14:creationId xmlns:p14="http://schemas.microsoft.com/office/powerpoint/2010/main" val="20846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conclusion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5" y="2096063"/>
            <a:ext cx="8200237" cy="3950173"/>
          </a:xfrm>
        </p:spPr>
        <p:txBody>
          <a:bodyPr>
            <a:normAutofit/>
          </a:bodyPr>
          <a:lstStyle/>
          <a:p>
            <a:r>
              <a:rPr lang="en-US" sz="3600" dirty="0"/>
              <a:t>Wisdom from above is yielding.</a:t>
            </a:r>
          </a:p>
          <a:p>
            <a:endParaRPr lang="en-US" sz="3600" dirty="0"/>
          </a:p>
          <a:p>
            <a:endParaRPr lang="en-US" sz="4000" dirty="0"/>
          </a:p>
          <a:p>
            <a:r>
              <a:rPr lang="en-US" sz="3600" dirty="0"/>
              <a:t>Are we willing to yield, that is, to listen to and be obedient to God?</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863916"/>
            <a:ext cx="7773308" cy="154276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James 3:17 </a:t>
            </a:r>
            <a:r>
              <a:rPr lang="en-US" sz="2400" b="1" kern="0" dirty="0">
                <a:solidFill>
                  <a:prstClr val="black"/>
                </a:solidFill>
                <a:latin typeface="Times New Roman" panose="02020603050405020304" pitchFamily="18" charset="0"/>
                <a:cs typeface="Times New Roman" panose="02020603050405020304" pitchFamily="18" charset="0"/>
              </a:rPr>
              <a:t>But the wisdom that is from above is </a:t>
            </a:r>
            <a:r>
              <a:rPr lang="en-US" sz="2400" kern="0" dirty="0">
                <a:solidFill>
                  <a:prstClr val="black"/>
                </a:solidFill>
                <a:latin typeface="Times New Roman" panose="02020603050405020304" pitchFamily="18" charset="0"/>
                <a:cs typeface="Times New Roman" panose="02020603050405020304" pitchFamily="18" charset="0"/>
              </a:rPr>
              <a:t>first pure, then peaceable, gentle, </a:t>
            </a:r>
            <a:r>
              <a:rPr lang="en-US" sz="2400" b="1" kern="0" dirty="0">
                <a:solidFill>
                  <a:prstClr val="black"/>
                </a:solidFill>
                <a:latin typeface="Times New Roman" panose="02020603050405020304" pitchFamily="18" charset="0"/>
                <a:cs typeface="Times New Roman" panose="02020603050405020304" pitchFamily="18" charset="0"/>
              </a:rPr>
              <a:t>willing to yield</a:t>
            </a:r>
            <a:r>
              <a:rPr lang="en-US" sz="2400" kern="0" dirty="0">
                <a:solidFill>
                  <a:prstClr val="black"/>
                </a:solidFill>
                <a:latin typeface="Times New Roman" panose="02020603050405020304" pitchFamily="18" charset="0"/>
                <a:cs typeface="Times New Roman" panose="02020603050405020304" pitchFamily="18" charset="0"/>
              </a:rPr>
              <a:t>, full of mercy and good fruits, without partiality and without hypocrisy.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ardrop 4">
            <a:extLst>
              <a:ext uri="{FF2B5EF4-FFF2-40B4-BE49-F238E27FC236}">
                <a16:creationId xmlns:a16="http://schemas.microsoft.com/office/drawing/2014/main" id="{104BF470-B20C-4F9B-B9B8-D9A0A7CEE9DA}"/>
              </a:ext>
            </a:extLst>
          </p:cNvPr>
          <p:cNvSpPr/>
          <p:nvPr/>
        </p:nvSpPr>
        <p:spPr>
          <a:xfrm rot="11030232">
            <a:off x="7053351" y="268134"/>
            <a:ext cx="1828800" cy="1828800"/>
          </a:xfrm>
          <a:prstGeom prst="teardrop">
            <a:avLst>
              <a:gd name="adj" fmla="val 104987"/>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Sun 5">
            <a:extLst>
              <a:ext uri="{FF2B5EF4-FFF2-40B4-BE49-F238E27FC236}">
                <a16:creationId xmlns:a16="http://schemas.microsoft.com/office/drawing/2014/main" id="{DB4C96BD-621F-4947-978A-31C5FA0BB089}"/>
              </a:ext>
            </a:extLst>
          </p:cNvPr>
          <p:cNvSpPr/>
          <p:nvPr/>
        </p:nvSpPr>
        <p:spPr>
          <a:xfrm rot="69321">
            <a:off x="7261295" y="428154"/>
            <a:ext cx="1508760" cy="150876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TextBox 6">
            <a:extLst>
              <a:ext uri="{FF2B5EF4-FFF2-40B4-BE49-F238E27FC236}">
                <a16:creationId xmlns:a16="http://schemas.microsoft.com/office/drawing/2014/main" id="{325CF121-9A3F-4CF5-A095-85E4BD82582C}"/>
              </a:ext>
            </a:extLst>
          </p:cNvPr>
          <p:cNvSpPr txBox="1"/>
          <p:nvPr/>
        </p:nvSpPr>
        <p:spPr>
          <a:xfrm rot="69321">
            <a:off x="7246055" y="717714"/>
            <a:ext cx="1600200" cy="830997"/>
          </a:xfrm>
          <a:prstGeom prst="rect">
            <a:avLst/>
          </a:prstGeom>
          <a:noFill/>
        </p:spPr>
        <p:txBody>
          <a:bodyPr wrap="square" rtlCol="0">
            <a:spAutoFit/>
          </a:bodyPr>
          <a:lstStyle/>
          <a:p>
            <a:pPr algn="ctr" defTabSz="914400">
              <a:defRPr/>
            </a:pPr>
            <a:r>
              <a:rPr lang="en-US" sz="2400" kern="0" dirty="0">
                <a:solidFill>
                  <a:prstClr val="black"/>
                </a:solidFill>
                <a:latin typeface="Calibri" panose="020F0502020204030204"/>
              </a:rPr>
              <a:t>Puzzle Answer</a:t>
            </a:r>
          </a:p>
        </p:txBody>
      </p:sp>
    </p:spTree>
    <p:extLst>
      <p:ext uri="{BB962C8B-B14F-4D97-AF65-F5344CB8AC3E}">
        <p14:creationId xmlns:p14="http://schemas.microsoft.com/office/powerpoint/2010/main" val="41066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i="1" dirty="0"/>
              <a:t>Goals for Growth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p:txBody>
          <a:bodyPr>
            <a:normAutofit/>
          </a:bodyPr>
          <a:lstStyle/>
          <a:p>
            <a:pPr marL="742950" indent="-742950">
              <a:buFont typeface="+mj-lt"/>
              <a:buAutoNum type="arabicPeriod"/>
            </a:pPr>
            <a:r>
              <a:rPr lang="en-US" sz="3600" b="1" i="1" dirty="0">
                <a:solidFill>
                  <a:schemeClr val="tx2">
                    <a:lumMod val="40000"/>
                    <a:lumOff val="60000"/>
                  </a:schemeClr>
                </a:solidFill>
                <a:latin typeface="Segoe Print" panose="02000600000000000000" pitchFamily="2" charset="0"/>
              </a:rPr>
              <a:t>Read Psalm 25 (guidance).</a:t>
            </a:r>
          </a:p>
          <a:p>
            <a:pPr marL="742950" indent="-742950">
              <a:buFont typeface="+mj-lt"/>
              <a:buAutoNum type="arabicPeriod"/>
            </a:pPr>
            <a:r>
              <a:rPr lang="en-US" sz="3600" b="1" i="1" dirty="0">
                <a:solidFill>
                  <a:schemeClr val="tx2">
                    <a:lumMod val="40000"/>
                    <a:lumOff val="60000"/>
                  </a:schemeClr>
                </a:solidFill>
                <a:latin typeface="Segoe Print" panose="02000600000000000000" pitchFamily="2" charset="0"/>
              </a:rPr>
              <a:t>Pray for Godly wisdom.</a:t>
            </a:r>
          </a:p>
          <a:p>
            <a:pPr marL="742950" indent="-742950">
              <a:buFont typeface="+mj-lt"/>
              <a:buAutoNum type="arabicPeriod"/>
            </a:pPr>
            <a:r>
              <a:rPr lang="en-US" sz="3600" b="1" i="1" dirty="0">
                <a:solidFill>
                  <a:schemeClr val="tx2">
                    <a:lumMod val="40000"/>
                    <a:lumOff val="60000"/>
                  </a:schemeClr>
                </a:solidFill>
                <a:latin typeface="Segoe Print" panose="02000600000000000000" pitchFamily="2" charset="0"/>
              </a:rPr>
              <a:t>Listen. </a:t>
            </a:r>
          </a:p>
          <a:p>
            <a:endParaRPr lang="en-US" sz="3600" dirty="0"/>
          </a:p>
        </p:txBody>
      </p:sp>
    </p:spTree>
    <p:extLst>
      <p:ext uri="{BB962C8B-B14F-4D97-AF65-F5344CB8AC3E}">
        <p14:creationId xmlns:p14="http://schemas.microsoft.com/office/powerpoint/2010/main" val="1700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67339"/>
            <a:ext cx="7765322" cy="3107634"/>
          </a:xfrm>
        </p:spPr>
        <p:txBody>
          <a:bodyPr>
            <a:normAutofit/>
          </a:bodyPr>
          <a:lstStyle/>
          <a:p>
            <a:r>
              <a:rPr lang="en-US" sz="3600" dirty="0"/>
              <a:t>God warned Israel about serving foreign gods.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696434"/>
            <a:ext cx="7773308" cy="260867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Deuteronomy 8:19 It shall come </a:t>
            </a:r>
            <a:r>
              <a:rPr lang="en-US" sz="2400" b="1" kern="0" dirty="0">
                <a:solidFill>
                  <a:prstClr val="black"/>
                </a:solidFill>
                <a:latin typeface="Times New Roman" panose="02020603050405020304" pitchFamily="18" charset="0"/>
                <a:cs typeface="Times New Roman" panose="02020603050405020304" pitchFamily="18" charset="0"/>
              </a:rPr>
              <a:t>about if you ever forget the Lord your God and go after other gods </a:t>
            </a:r>
            <a:r>
              <a:rPr lang="en-US" sz="2400" kern="0" dirty="0">
                <a:solidFill>
                  <a:prstClr val="black"/>
                </a:solidFill>
                <a:latin typeface="Times New Roman" panose="02020603050405020304" pitchFamily="18" charset="0"/>
                <a:cs typeface="Times New Roman" panose="02020603050405020304" pitchFamily="18" charset="0"/>
              </a:rPr>
              <a:t>and serve them and worship them, I testify against you today that </a:t>
            </a:r>
            <a:r>
              <a:rPr lang="en-US" sz="2400" b="1" kern="0" dirty="0">
                <a:solidFill>
                  <a:prstClr val="black"/>
                </a:solidFill>
                <a:latin typeface="Times New Roman" panose="02020603050405020304" pitchFamily="18" charset="0"/>
                <a:cs typeface="Times New Roman" panose="02020603050405020304" pitchFamily="18" charset="0"/>
              </a:rPr>
              <a:t>you will surely perish.</a:t>
            </a:r>
            <a:r>
              <a:rPr lang="en-US" sz="2400" kern="0" dirty="0">
                <a:solidFill>
                  <a:prstClr val="black"/>
                </a:solidFill>
                <a:latin typeface="Times New Roman" panose="02020603050405020304" pitchFamily="18" charset="0"/>
                <a:cs typeface="Times New Roman" panose="02020603050405020304" pitchFamily="18" charset="0"/>
              </a:rPr>
              <a:t> 20 Like the nations that the Lord makes to perish before you, so you shall perish; because you would not listen to the voice of the Lord your God.</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739F810F-2891-43EB-9B75-434B17E02E32}"/>
              </a:ext>
            </a:extLst>
          </p:cNvPr>
          <p:cNvSpPr/>
          <p:nvPr/>
        </p:nvSpPr>
        <p:spPr>
          <a:xfrm>
            <a:off x="814007" y="59651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39A1860-1C5E-4B9B-A59F-C0D7E76FAEEA}"/>
              </a:ext>
            </a:extLst>
          </p:cNvPr>
          <p:cNvSpPr/>
          <p:nvPr/>
        </p:nvSpPr>
        <p:spPr>
          <a:xfrm>
            <a:off x="1118807" y="90131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425560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conclusion </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935922"/>
            <a:ext cx="7765322" cy="3855278"/>
          </a:xfrm>
        </p:spPr>
        <p:txBody>
          <a:bodyPr>
            <a:normAutofit/>
          </a:bodyPr>
          <a:lstStyle/>
          <a:p>
            <a:r>
              <a:rPr lang="en-US" sz="3600" dirty="0"/>
              <a:t>Some idolaters repented.</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2832653"/>
            <a:ext cx="7773308" cy="322027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Corinthians 6:9 Do you not know that the unrighteous will not inherit the kingdom of God? Do not be deceived. Neither fornicators, </a:t>
            </a:r>
            <a:r>
              <a:rPr lang="en-US" sz="2400" b="1" kern="0" dirty="0">
                <a:solidFill>
                  <a:prstClr val="black"/>
                </a:solidFill>
                <a:latin typeface="Times New Roman" panose="02020603050405020304" pitchFamily="18" charset="0"/>
                <a:cs typeface="Times New Roman" panose="02020603050405020304" pitchFamily="18" charset="0"/>
              </a:rPr>
              <a:t>nor idolaters</a:t>
            </a:r>
            <a:r>
              <a:rPr lang="en-US" sz="2400" kern="0" dirty="0">
                <a:solidFill>
                  <a:prstClr val="black"/>
                </a:solidFill>
                <a:latin typeface="Times New Roman" panose="02020603050405020304" pitchFamily="18" charset="0"/>
                <a:cs typeface="Times New Roman" panose="02020603050405020304" pitchFamily="18" charset="0"/>
              </a:rPr>
              <a:t>, nor adulterers, nor homosexuals, nor sodomites, 10 nor thieves, nor covetous, nor drunkards, nor revilers, nor extortioners will inherit the kingdom of God. 11 </a:t>
            </a:r>
            <a:r>
              <a:rPr lang="en-US" sz="2400" b="1" kern="0" dirty="0">
                <a:solidFill>
                  <a:prstClr val="black"/>
                </a:solidFill>
                <a:latin typeface="Times New Roman" panose="02020603050405020304" pitchFamily="18" charset="0"/>
                <a:cs typeface="Times New Roman" panose="02020603050405020304" pitchFamily="18" charset="0"/>
              </a:rPr>
              <a:t>And such were some of you. But you were washed, but you were sanctified, but you were justified in the name of the Lord Jesus and by the Spirit of our God.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31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67339"/>
            <a:ext cx="7765322" cy="3107634"/>
          </a:xfrm>
        </p:spPr>
        <p:txBody>
          <a:bodyPr>
            <a:normAutofit/>
          </a:bodyPr>
          <a:lstStyle/>
          <a:p>
            <a:r>
              <a:rPr lang="en-US" sz="3600" dirty="0"/>
              <a:t>God destroyed these nations because of their wickedness.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717697"/>
            <a:ext cx="7773308" cy="211703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Deuteronomy 9:4 “Do not say in your heart when the Lord your God has driven them out before you, ‘Because of my righteousness the Lord has brought me in to possess this land,’ </a:t>
            </a:r>
            <a:r>
              <a:rPr lang="en-US" sz="2400" b="1" kern="0" dirty="0">
                <a:solidFill>
                  <a:prstClr val="black"/>
                </a:solidFill>
                <a:latin typeface="Times New Roman" panose="02020603050405020304" pitchFamily="18" charset="0"/>
                <a:cs typeface="Times New Roman" panose="02020603050405020304" pitchFamily="18" charset="0"/>
              </a:rPr>
              <a:t>but it is because of the wickedness of these nations that the Lord is dispossessing them before you.</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1AF80CEB-75C4-40B6-A62E-47E8071326BC}"/>
              </a:ext>
            </a:extLst>
          </p:cNvPr>
          <p:cNvSpPr/>
          <p:nvPr/>
        </p:nvSpPr>
        <p:spPr>
          <a:xfrm>
            <a:off x="6910007" y="4950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E5201E8-C31C-445B-B444-2315E9F127D5}"/>
              </a:ext>
            </a:extLst>
          </p:cNvPr>
          <p:cNvSpPr/>
          <p:nvPr/>
        </p:nvSpPr>
        <p:spPr>
          <a:xfrm>
            <a:off x="7214807" y="7998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11</a:t>
            </a:r>
          </a:p>
        </p:txBody>
      </p:sp>
    </p:spTree>
    <p:extLst>
      <p:ext uri="{BB962C8B-B14F-4D97-AF65-F5344CB8AC3E}">
        <p14:creationId xmlns:p14="http://schemas.microsoft.com/office/powerpoint/2010/main" val="375255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2067339"/>
            <a:ext cx="7765322" cy="3107634"/>
          </a:xfrm>
        </p:spPr>
        <p:txBody>
          <a:bodyPr>
            <a:normAutofit/>
          </a:bodyPr>
          <a:lstStyle/>
          <a:p>
            <a:r>
              <a:rPr lang="en-US" sz="3600" dirty="0"/>
              <a:t>Their idolatry was an abomination, and even included child sacrifice.</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646026"/>
            <a:ext cx="7773308" cy="189824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Deuteronomy 12:31 You shall not worship the Lord your God in that way; </a:t>
            </a:r>
            <a:r>
              <a:rPr lang="en-US" sz="2400" b="1" kern="0" dirty="0">
                <a:solidFill>
                  <a:prstClr val="black"/>
                </a:solidFill>
                <a:latin typeface="Times New Roman" panose="02020603050405020304" pitchFamily="18" charset="0"/>
                <a:cs typeface="Times New Roman" panose="02020603050405020304" pitchFamily="18" charset="0"/>
              </a:rPr>
              <a:t>for every abomination to the Lord which He hates they have done to their gods; for they burn even their sons and daughters in the fire to their gods.</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3DE3FF02-FB77-4790-9867-79F4C59A0704}"/>
              </a:ext>
            </a:extLst>
          </p:cNvPr>
          <p:cNvSpPr/>
          <p:nvPr/>
        </p:nvSpPr>
        <p:spPr>
          <a:xfrm>
            <a:off x="7456107" y="517497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698FC82-0305-4676-B93A-13772F212749}"/>
              </a:ext>
            </a:extLst>
          </p:cNvPr>
          <p:cNvSpPr/>
          <p:nvPr/>
        </p:nvSpPr>
        <p:spPr>
          <a:xfrm>
            <a:off x="7760907" y="547977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25671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818863"/>
            <a:ext cx="7765322" cy="3107634"/>
          </a:xfrm>
        </p:spPr>
        <p:txBody>
          <a:bodyPr>
            <a:normAutofit/>
          </a:bodyPr>
          <a:lstStyle/>
          <a:p>
            <a:r>
              <a:rPr lang="en-US" sz="3600" dirty="0"/>
              <a:t>Idolatry was a stonable offense under the law of Moses.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269974"/>
            <a:ext cx="7773308" cy="320525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Deuteronomy 17:2 “If there is found among you, within any of your gates which the Lord your God gives you, a man or a woman who has been wicked in the sight of the Lord your God, in transgressing His covenant, 3 who has gone and served other gods and worshiped them,</a:t>
            </a:r>
          </a:p>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5 then you shall bring out to your gates that man or woman who has committed that wicked thing, and shall stone to death that man or woman with stones.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46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818863"/>
            <a:ext cx="7765322" cy="3107634"/>
          </a:xfrm>
        </p:spPr>
        <p:txBody>
          <a:bodyPr>
            <a:normAutofit/>
          </a:bodyPr>
          <a:lstStyle/>
          <a:p>
            <a:r>
              <a:rPr lang="en-US" sz="3600" dirty="0"/>
              <a:t>And Israel’s idolatry finally caused God to divide the kingdom.</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3269974"/>
            <a:ext cx="7773308" cy="3107633"/>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Kings 11:31 </a:t>
            </a:r>
            <a:r>
              <a:rPr lang="en-US" sz="2400" b="1" kern="0" dirty="0">
                <a:solidFill>
                  <a:prstClr val="black"/>
                </a:solidFill>
                <a:latin typeface="Times New Roman" panose="02020603050405020304" pitchFamily="18" charset="0"/>
                <a:cs typeface="Times New Roman" panose="02020603050405020304" pitchFamily="18" charset="0"/>
              </a:rPr>
              <a:t>Behold, I will tear the kingdom out of the hand of Solomon </a:t>
            </a:r>
            <a:r>
              <a:rPr lang="en-US" sz="2400" kern="0" dirty="0">
                <a:solidFill>
                  <a:prstClr val="black"/>
                </a:solidFill>
                <a:latin typeface="Times New Roman" panose="02020603050405020304" pitchFamily="18" charset="0"/>
                <a:cs typeface="Times New Roman" panose="02020603050405020304" pitchFamily="18" charset="0"/>
              </a:rPr>
              <a:t>and give you ten tribes 33 </a:t>
            </a:r>
            <a:r>
              <a:rPr lang="en-US" sz="2400" b="1" kern="0" dirty="0">
                <a:solidFill>
                  <a:prstClr val="black"/>
                </a:solidFill>
                <a:latin typeface="Times New Roman" panose="02020603050405020304" pitchFamily="18" charset="0"/>
                <a:cs typeface="Times New Roman" panose="02020603050405020304" pitchFamily="18" charset="0"/>
              </a:rPr>
              <a:t>because they have forsaken Me, and have worshiped Ashtoreth </a:t>
            </a:r>
            <a:r>
              <a:rPr lang="en-US" sz="2400" kern="0" dirty="0">
                <a:solidFill>
                  <a:prstClr val="black"/>
                </a:solidFill>
                <a:latin typeface="Times New Roman" panose="02020603050405020304" pitchFamily="18" charset="0"/>
                <a:cs typeface="Times New Roman" panose="02020603050405020304" pitchFamily="18" charset="0"/>
              </a:rPr>
              <a:t>the goddess of the Sidonians, </a:t>
            </a:r>
            <a:r>
              <a:rPr lang="en-US" sz="2400" b="1" kern="0" dirty="0" err="1">
                <a:solidFill>
                  <a:prstClr val="black"/>
                </a:solidFill>
                <a:latin typeface="Times New Roman" panose="02020603050405020304" pitchFamily="18" charset="0"/>
                <a:cs typeface="Times New Roman" panose="02020603050405020304" pitchFamily="18" charset="0"/>
              </a:rPr>
              <a:t>Chemosh</a:t>
            </a:r>
            <a:r>
              <a:rPr lang="en-US" sz="2400" kern="0" dirty="0">
                <a:solidFill>
                  <a:prstClr val="black"/>
                </a:solidFill>
                <a:latin typeface="Times New Roman" panose="02020603050405020304" pitchFamily="18" charset="0"/>
                <a:cs typeface="Times New Roman" panose="02020603050405020304" pitchFamily="18" charset="0"/>
              </a:rPr>
              <a:t> the god of Moab, and </a:t>
            </a:r>
            <a:r>
              <a:rPr lang="en-US" sz="2400" b="1" kern="0" dirty="0" err="1">
                <a:solidFill>
                  <a:prstClr val="black"/>
                </a:solidFill>
                <a:latin typeface="Times New Roman" panose="02020603050405020304" pitchFamily="18" charset="0"/>
                <a:cs typeface="Times New Roman" panose="02020603050405020304" pitchFamily="18" charset="0"/>
              </a:rPr>
              <a:t>Milcom</a:t>
            </a:r>
            <a:r>
              <a:rPr lang="en-US" sz="2400" kern="0" dirty="0">
                <a:solidFill>
                  <a:prstClr val="black"/>
                </a:solidFill>
                <a:latin typeface="Times New Roman" panose="02020603050405020304" pitchFamily="18" charset="0"/>
                <a:cs typeface="Times New Roman" panose="02020603050405020304" pitchFamily="18" charset="0"/>
              </a:rPr>
              <a:t> the god of the sons of Ammon; and they have not walked in My ways, doing what is right in My sight and observing My statutes and My ordinances, as his father David did.</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D354DB7F-D64D-4FE0-924E-7A7A69E3085F}"/>
              </a:ext>
            </a:extLst>
          </p:cNvPr>
          <p:cNvSpPr/>
          <p:nvPr/>
        </p:nvSpPr>
        <p:spPr>
          <a:xfrm>
            <a:off x="6910007" y="4950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996D6EE-249C-4690-BCCB-4EE8277C2B5E}"/>
              </a:ext>
            </a:extLst>
          </p:cNvPr>
          <p:cNvSpPr/>
          <p:nvPr/>
        </p:nvSpPr>
        <p:spPr>
          <a:xfrm>
            <a:off x="7214807" y="7998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195305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5C2B-048F-47FD-8038-D8732BC7DDD8}"/>
              </a:ext>
            </a:extLst>
          </p:cNvPr>
          <p:cNvSpPr>
            <a:spLocks noGrp="1"/>
          </p:cNvSpPr>
          <p:nvPr>
            <p:ph type="title"/>
          </p:nvPr>
        </p:nvSpPr>
        <p:spPr/>
        <p:txBody>
          <a:bodyPr>
            <a:normAutofit/>
          </a:bodyPr>
          <a:lstStyle/>
          <a:p>
            <a:r>
              <a:rPr lang="en-US" sz="4400" dirty="0"/>
              <a:t>Idolatry</a:t>
            </a:r>
          </a:p>
        </p:txBody>
      </p:sp>
      <p:sp>
        <p:nvSpPr>
          <p:cNvPr id="3" name="Content Placeholder 2">
            <a:extLst>
              <a:ext uri="{FF2B5EF4-FFF2-40B4-BE49-F238E27FC236}">
                <a16:creationId xmlns:a16="http://schemas.microsoft.com/office/drawing/2014/main" id="{E0108740-DEED-434F-BCBB-6E9CA831AA00}"/>
              </a:ext>
            </a:extLst>
          </p:cNvPr>
          <p:cNvSpPr>
            <a:spLocks noGrp="1"/>
          </p:cNvSpPr>
          <p:nvPr>
            <p:ph idx="1"/>
          </p:nvPr>
        </p:nvSpPr>
        <p:spPr>
          <a:xfrm>
            <a:off x="685346" y="1827709"/>
            <a:ext cx="7765322" cy="3695136"/>
          </a:xfrm>
        </p:spPr>
        <p:txBody>
          <a:bodyPr>
            <a:normAutofit/>
          </a:bodyPr>
          <a:lstStyle/>
          <a:p>
            <a:r>
              <a:rPr lang="en-US" sz="3600" dirty="0"/>
              <a:t>Paul told the Corinthians to stay away from idolaters.</a:t>
            </a:r>
          </a:p>
        </p:txBody>
      </p:sp>
      <p:sp>
        <p:nvSpPr>
          <p:cNvPr id="4" name="Rectangle 3">
            <a:extLst>
              <a:ext uri="{FF2B5EF4-FFF2-40B4-BE49-F238E27FC236}">
                <a16:creationId xmlns:a16="http://schemas.microsoft.com/office/drawing/2014/main" id="{A8C55536-FBD9-4B60-B108-00E2ED05F7D7}"/>
              </a:ext>
            </a:extLst>
          </p:cNvPr>
          <p:cNvSpPr/>
          <p:nvPr/>
        </p:nvSpPr>
        <p:spPr>
          <a:xfrm>
            <a:off x="685346" y="4452736"/>
            <a:ext cx="7773308" cy="170952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Corinthians 5:11 NASB But actually, I wrote to you </a:t>
            </a:r>
            <a:r>
              <a:rPr lang="en-US" sz="2400" b="1" kern="0" dirty="0">
                <a:solidFill>
                  <a:prstClr val="black"/>
                </a:solidFill>
                <a:latin typeface="Times New Roman" panose="02020603050405020304" pitchFamily="18" charset="0"/>
                <a:cs typeface="Times New Roman" panose="02020603050405020304" pitchFamily="18" charset="0"/>
              </a:rPr>
              <a:t>not to associate with any so-called brother if he is an immoral person</a:t>
            </a:r>
            <a:r>
              <a:rPr lang="en-US" sz="2400" kern="0" dirty="0">
                <a:solidFill>
                  <a:prstClr val="black"/>
                </a:solidFill>
                <a:latin typeface="Times New Roman" panose="02020603050405020304" pitchFamily="18" charset="0"/>
                <a:cs typeface="Times New Roman" panose="02020603050405020304" pitchFamily="18" charset="0"/>
              </a:rPr>
              <a:t>, or covetous, or </a:t>
            </a:r>
            <a:r>
              <a:rPr lang="en-US" sz="2400" b="1" kern="0" dirty="0">
                <a:solidFill>
                  <a:prstClr val="black"/>
                </a:solidFill>
                <a:latin typeface="Times New Roman" panose="02020603050405020304" pitchFamily="18" charset="0"/>
                <a:cs typeface="Times New Roman" panose="02020603050405020304" pitchFamily="18" charset="0"/>
              </a:rPr>
              <a:t>an idolater</a:t>
            </a:r>
            <a:r>
              <a:rPr lang="en-US" sz="2400" kern="0" dirty="0">
                <a:solidFill>
                  <a:prstClr val="black"/>
                </a:solidFill>
                <a:latin typeface="Times New Roman" panose="02020603050405020304" pitchFamily="18" charset="0"/>
                <a:cs typeface="Times New Roman" panose="02020603050405020304" pitchFamily="18" charset="0"/>
              </a:rPr>
              <a:t>, or a reviler, or a drunkard, or a swindler—</a:t>
            </a:r>
            <a:r>
              <a:rPr lang="en-US" sz="2400" b="1" kern="0" dirty="0">
                <a:solidFill>
                  <a:prstClr val="black"/>
                </a:solidFill>
                <a:latin typeface="Times New Roman" panose="02020603050405020304" pitchFamily="18" charset="0"/>
                <a:cs typeface="Times New Roman" panose="02020603050405020304" pitchFamily="18" charset="0"/>
              </a:rPr>
              <a:t>not even to eat with such a one.</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33BA352-BCEF-4E78-BB56-42B43E68703A}"/>
              </a:ext>
            </a:extLst>
          </p:cNvPr>
          <p:cNvSpPr/>
          <p:nvPr/>
        </p:nvSpPr>
        <p:spPr>
          <a:xfrm>
            <a:off x="693332" y="3309734"/>
            <a:ext cx="7773308" cy="101710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9063" lvl="0" defTabSz="914400"/>
            <a:r>
              <a:rPr lang="en-US" sz="2400" kern="0" dirty="0">
                <a:solidFill>
                  <a:prstClr val="black"/>
                </a:solidFill>
                <a:latin typeface="Times New Roman" panose="02020603050405020304" pitchFamily="18" charset="0"/>
                <a:cs typeface="Times New Roman" panose="02020603050405020304" pitchFamily="18" charset="0"/>
              </a:rPr>
              <a:t>1 Corinthians 10:14 Therefore, my beloved, </a:t>
            </a:r>
            <a:r>
              <a:rPr lang="en-US" sz="2400" b="1" kern="0" dirty="0">
                <a:solidFill>
                  <a:prstClr val="black"/>
                </a:solidFill>
                <a:latin typeface="Times New Roman" panose="02020603050405020304" pitchFamily="18" charset="0"/>
                <a:cs typeface="Times New Roman" panose="02020603050405020304" pitchFamily="18" charset="0"/>
              </a:rPr>
              <a:t>flee from idolatry. </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Sun 5">
            <a:extLst>
              <a:ext uri="{FF2B5EF4-FFF2-40B4-BE49-F238E27FC236}">
                <a16:creationId xmlns:a16="http://schemas.microsoft.com/office/drawing/2014/main" id="{41CA9839-A04B-4EFC-817E-19183821EDE0}"/>
              </a:ext>
            </a:extLst>
          </p:cNvPr>
          <p:cNvSpPr/>
          <p:nvPr/>
        </p:nvSpPr>
        <p:spPr>
          <a:xfrm>
            <a:off x="242507" y="50249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F24E2EE-56B5-4E91-80C8-121EBFBC457F}"/>
              </a:ext>
            </a:extLst>
          </p:cNvPr>
          <p:cNvSpPr/>
          <p:nvPr/>
        </p:nvSpPr>
        <p:spPr>
          <a:xfrm>
            <a:off x="547307" y="80729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1583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TM04033921[[fn=Damask]]</Template>
  <TotalTime>883</TotalTime>
  <Words>2668</Words>
  <Application>Microsoft Office PowerPoint</Application>
  <PresentationFormat>On-screen Show (4:3)</PresentationFormat>
  <Paragraphs>203</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Bookman Old Style</vt:lpstr>
      <vt:lpstr>Calibri</vt:lpstr>
      <vt:lpstr>Rockwell</vt:lpstr>
      <vt:lpstr>Segoe Print</vt:lpstr>
      <vt:lpstr>Times New Roman</vt:lpstr>
      <vt:lpstr>Damask</vt:lpstr>
      <vt:lpstr>Welcome.</vt:lpstr>
      <vt:lpstr>I believe in the God that can calm a storm rather than one that crumbles in a storm.</vt:lpstr>
      <vt:lpstr>Idolatry</vt:lpstr>
      <vt:lpstr>Idolatry</vt:lpstr>
      <vt:lpstr>Idolatry</vt:lpstr>
      <vt:lpstr>Idolatry</vt:lpstr>
      <vt:lpstr>Idolatry</vt:lpstr>
      <vt:lpstr>Idolatry</vt:lpstr>
      <vt:lpstr>Idolatry</vt:lpstr>
      <vt:lpstr>Idolatry</vt:lpstr>
      <vt:lpstr>idolatry</vt:lpstr>
      <vt:lpstr>1 Samuel 15 NASB</vt:lpstr>
      <vt:lpstr>1 Samuel 15 NKJV</vt:lpstr>
      <vt:lpstr>1 Samuel 15 NKJV</vt:lpstr>
      <vt:lpstr>1 Samuel 15 NKJV</vt:lpstr>
      <vt:lpstr>1 Samuel 15 NKJV</vt:lpstr>
      <vt:lpstr>Stubbornness </vt:lpstr>
      <vt:lpstr>Stubbornness</vt:lpstr>
      <vt:lpstr>Stubbornness </vt:lpstr>
      <vt:lpstr>Synonyms for sin</vt:lpstr>
      <vt:lpstr>Synonyms for sin</vt:lpstr>
      <vt:lpstr>1 Samuel 15 NASB</vt:lpstr>
      <vt:lpstr>the biggest problem I've had with stubbornness IS…</vt:lpstr>
      <vt:lpstr>What does stubbornness do? </vt:lpstr>
      <vt:lpstr>Stubbornness praises itself.</vt:lpstr>
      <vt:lpstr>Stubbornness praises itself.</vt:lpstr>
      <vt:lpstr>Stubbornness praises itself.</vt:lpstr>
      <vt:lpstr>What does stubbornness do? </vt:lpstr>
      <vt:lpstr>Stubbornness shifts blame.</vt:lpstr>
      <vt:lpstr>Stubbornness shifts blame.</vt:lpstr>
      <vt:lpstr>What does stubbornness do? </vt:lpstr>
      <vt:lpstr>Stubbornness ignores authority. </vt:lpstr>
      <vt:lpstr>Stubbornness ignores authority. </vt:lpstr>
      <vt:lpstr>Stubbornness ignores authority. </vt:lpstr>
      <vt:lpstr>What does stubbornness do? </vt:lpstr>
      <vt:lpstr>Stubbornness is unyielding. </vt:lpstr>
      <vt:lpstr>Stubbornness is unyielding. </vt:lpstr>
      <vt:lpstr>conclusion </vt:lpstr>
      <vt:lpstr>Goals for Growth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Brooke Burns</dc:creator>
  <cp:lastModifiedBy>Auditorium</cp:lastModifiedBy>
  <cp:revision>74</cp:revision>
  <dcterms:created xsi:type="dcterms:W3CDTF">2019-04-27T16:25:27Z</dcterms:created>
  <dcterms:modified xsi:type="dcterms:W3CDTF">2019-05-19T13:51:28Z</dcterms:modified>
</cp:coreProperties>
</file>