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2" r:id="rId2"/>
    <p:sldId id="297" r:id="rId3"/>
    <p:sldId id="298" r:id="rId4"/>
    <p:sldId id="299" r:id="rId5"/>
    <p:sldId id="300" r:id="rId6"/>
    <p:sldId id="303" r:id="rId7"/>
    <p:sldId id="304" r:id="rId8"/>
    <p:sldId id="302" r:id="rId9"/>
    <p:sldId id="306" r:id="rId10"/>
    <p:sldId id="307" r:id="rId11"/>
    <p:sldId id="305" r:id="rId12"/>
    <p:sldId id="256" r:id="rId13"/>
    <p:sldId id="260" r:id="rId14"/>
    <p:sldId id="285" r:id="rId15"/>
    <p:sldId id="280" r:id="rId16"/>
    <p:sldId id="311" r:id="rId17"/>
    <p:sldId id="262" r:id="rId18"/>
    <p:sldId id="270" r:id="rId19"/>
    <p:sldId id="290" r:id="rId20"/>
    <p:sldId id="313" r:id="rId21"/>
    <p:sldId id="276" r:id="rId22"/>
    <p:sldId id="308" r:id="rId23"/>
    <p:sldId id="315" r:id="rId24"/>
    <p:sldId id="293" r:id="rId25"/>
    <p:sldId id="317" r:id="rId26"/>
    <p:sldId id="291" r:id="rId27"/>
    <p:sldId id="283" r:id="rId28"/>
    <p:sldId id="294" r:id="rId29"/>
    <p:sldId id="292" r:id="rId30"/>
    <p:sldId id="318" r:id="rId31"/>
    <p:sldId id="272" r:id="rId32"/>
    <p:sldId id="31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DEBD7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2F55D-B92C-4BF8-814C-52F3E7CA0B41}" type="datetimeFigureOut">
              <a:rPr lang="en-US" smtClean="0"/>
              <a:t>1/31/2016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AC500-97F6-4314-A294-0F7E5BC7B747}" type="slidenum">
              <a:rPr lang="en-US" smtClean="0"/>
              <a:t>‹#›</a:t>
            </a:fld>
            <a:endParaRPr lang="en-US"/>
          </a:p>
        </p:txBody>
      </p:sp>
    </p:spTree>
    <p:extLst>
      <p:ext uri="{BB962C8B-B14F-4D97-AF65-F5344CB8AC3E}">
        <p14:creationId xmlns:p14="http://schemas.microsoft.com/office/powerpoint/2010/main" val="242468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19CF8-48E5-4D0B-88AF-D9A5C31E957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9693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6400800"/>
            <a:ext cx="3163580" cy="2959354"/>
          </a:xfrm>
          <a:prstGeom prst="rect">
            <a:avLst/>
          </a:prstGeom>
        </p:spPr>
      </p:pic>
      <p:sp>
        <p:nvSpPr>
          <p:cNvPr id="7" name="Title 2"/>
          <p:cNvSpPr txBox="1">
            <a:spLocks/>
          </p:cNvSpPr>
          <p:nvPr/>
        </p:nvSpPr>
        <p:spPr>
          <a:xfrm>
            <a:off x="628650" y="365126"/>
            <a:ext cx="7886700" cy="1325563"/>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b="1" dirty="0" smtClean="0">
                <a:solidFill>
                  <a:srgbClr val="DEBD7C"/>
                </a:solidFill>
                <a:latin typeface="Courier New" panose="02070309020205020404" pitchFamily="49" charset="0"/>
                <a:ea typeface="+mn-ea"/>
                <a:cs typeface="Courier New" panose="02070309020205020404" pitchFamily="49" charset="0"/>
              </a:rPr>
              <a:t>April 2,33 AD</a:t>
            </a:r>
            <a:endParaRPr lang="en-US" dirty="0"/>
          </a:p>
        </p:txBody>
      </p:sp>
      <p:sp>
        <p:nvSpPr>
          <p:cNvPr id="5" name="Sun 4"/>
          <p:cNvSpPr/>
          <p:nvPr/>
        </p:nvSpPr>
        <p:spPr>
          <a:xfrm>
            <a:off x="7448550" y="51816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53350" y="54864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a:t>
            </a:r>
          </a:p>
          <a:p>
            <a:pPr algn="ctr"/>
            <a:r>
              <a:rPr lang="en-US" sz="2400" b="1" dirty="0" smtClean="0">
                <a:solidFill>
                  <a:schemeClr val="tx1"/>
                </a:solidFill>
              </a:rPr>
              <a:t>19</a:t>
            </a:r>
            <a:endParaRPr lang="en-US" sz="2400" b="1" dirty="0">
              <a:solidFill>
                <a:schemeClr val="tx1"/>
              </a:solidFill>
            </a:endParaRPr>
          </a:p>
        </p:txBody>
      </p:sp>
    </p:spTree>
    <p:extLst>
      <p:ext uri="{BB962C8B-B14F-4D97-AF65-F5344CB8AC3E}">
        <p14:creationId xmlns:p14="http://schemas.microsoft.com/office/powerpoint/2010/main" val="37594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par>
                                <p:cTn id="7" presetID="37" presetClass="path" presetSubtype="0" decel="50000" fill="hold" nodeType="withEffect">
                                  <p:stCondLst>
                                    <p:cond delay="0"/>
                                  </p:stCondLst>
                                  <p:childTnLst>
                                    <p:animMotion origin="layout" path="M 1.38778E-17 -4.07407E-6 C 0.02465 -0.29305 -0.01649 -0.41365 0.27118 -0.74629 C 0.46372 -0.93588 0.58594 -0.90532 0.75208 -0.90486 " pathEditMode="relative" rAng="0" ptsTypes="AAA">
                                      <p:cBhvr>
                                        <p:cTn id="8" dur="13000" fill="hold"/>
                                        <p:tgtEl>
                                          <p:spTgt spid="4"/>
                                        </p:tgtEl>
                                        <p:attrNameLst>
                                          <p:attrName>ppt_x</p:attrName>
                                          <p:attrName>ppt_y</p:attrName>
                                        </p:attrNameLst>
                                      </p:cBhvr>
                                      <p:rCtr x="37604" y="-45347"/>
                                    </p:animMotion>
                                  </p:childTnLst>
                                </p:cTn>
                              </p:par>
                            </p:childTnLst>
                          </p:cTn>
                        </p:par>
                        <p:par>
                          <p:cTn id="9" fill="hold">
                            <p:stCondLst>
                              <p:cond delay="130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anim calcmode="lin" valueType="num">
                                      <p:cBhvr>
                                        <p:cTn id="13" dur="3000" fill="hold"/>
                                        <p:tgtEl>
                                          <p:spTgt spid="7"/>
                                        </p:tgtEl>
                                        <p:attrNameLst>
                                          <p:attrName>ppt_x</p:attrName>
                                        </p:attrNameLst>
                                      </p:cBhvr>
                                      <p:tavLst>
                                        <p:tav tm="0">
                                          <p:val>
                                            <p:strVal val="#ppt_x"/>
                                          </p:val>
                                        </p:tav>
                                        <p:tav tm="100000">
                                          <p:val>
                                            <p:strVal val="#ppt_x"/>
                                          </p:val>
                                        </p:tav>
                                      </p:tavLst>
                                    </p:anim>
                                    <p:anim calcmode="lin" valueType="num">
                                      <p:cBhvr>
                                        <p:cTn id="14"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3,33 AD</a:t>
            </a:r>
            <a:endParaRPr lang="en-US" dirty="0"/>
          </a:p>
        </p:txBody>
      </p:sp>
      <p:sp>
        <p:nvSpPr>
          <p:cNvPr id="5" name="Content Placeholder 4"/>
          <p:cNvSpPr>
            <a:spLocks noGrp="1"/>
          </p:cNvSpPr>
          <p:nvPr>
            <p:ph idx="1"/>
          </p:nvPr>
        </p:nvSpPr>
        <p:spPr>
          <a:xfrm>
            <a:off x="628650" y="3655264"/>
            <a:ext cx="7886700" cy="19835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smtClean="0">
                <a:solidFill>
                  <a:schemeClr val="tx1"/>
                </a:solidFill>
                <a:latin typeface="Times New Roman" charset="0"/>
                <a:ea typeface="Times New Roman" charset="0"/>
                <a:cs typeface="Times New Roman" charset="0"/>
              </a:rPr>
              <a:t>John 18:2 </a:t>
            </a:r>
            <a:r>
              <a:rPr lang="en-US" sz="2400" dirty="0">
                <a:solidFill>
                  <a:schemeClr val="tx1"/>
                </a:solidFill>
                <a:latin typeface="Times New Roman" charset="0"/>
                <a:ea typeface="Times New Roman" charset="0"/>
                <a:cs typeface="Times New Roman" charset="0"/>
              </a:rPr>
              <a:t>And </a:t>
            </a:r>
            <a:r>
              <a:rPr lang="en-US" sz="2400" b="1" dirty="0">
                <a:solidFill>
                  <a:schemeClr val="tx1"/>
                </a:solidFill>
                <a:latin typeface="Times New Roman" charset="0"/>
                <a:ea typeface="Times New Roman" charset="0"/>
                <a:cs typeface="Times New Roman" charset="0"/>
              </a:rPr>
              <a:t>Judas</a:t>
            </a:r>
            <a:r>
              <a:rPr lang="en-US" sz="2400" dirty="0">
                <a:solidFill>
                  <a:schemeClr val="tx1"/>
                </a:solidFill>
                <a:latin typeface="Times New Roman" charset="0"/>
                <a:ea typeface="Times New Roman" charset="0"/>
                <a:cs typeface="Times New Roman" charset="0"/>
              </a:rPr>
              <a:t>, who betrayed Him, </a:t>
            </a:r>
            <a:r>
              <a:rPr lang="en-US" sz="2400" b="1" dirty="0">
                <a:solidFill>
                  <a:schemeClr val="tx1"/>
                </a:solidFill>
                <a:latin typeface="Times New Roman" charset="0"/>
                <a:ea typeface="Times New Roman" charset="0"/>
                <a:cs typeface="Times New Roman" charset="0"/>
              </a:rPr>
              <a:t>also knew the place; </a:t>
            </a:r>
            <a:r>
              <a:rPr lang="en-US" sz="2400" dirty="0">
                <a:solidFill>
                  <a:schemeClr val="tx1"/>
                </a:solidFill>
                <a:latin typeface="Times New Roman" charset="0"/>
                <a:ea typeface="Times New Roman" charset="0"/>
                <a:cs typeface="Times New Roman" charset="0"/>
              </a:rPr>
              <a:t>for Jesus often met there with His disciples.  3 Then Judas, having received </a:t>
            </a:r>
            <a:r>
              <a:rPr lang="en-US" sz="2400" b="1" dirty="0">
                <a:solidFill>
                  <a:schemeClr val="tx1"/>
                </a:solidFill>
                <a:latin typeface="Times New Roman" charset="0"/>
                <a:ea typeface="Times New Roman" charset="0"/>
                <a:cs typeface="Times New Roman" charset="0"/>
              </a:rPr>
              <a:t>a detachment of troops</a:t>
            </a:r>
            <a:r>
              <a:rPr lang="en-US" sz="2400" dirty="0">
                <a:solidFill>
                  <a:schemeClr val="tx1"/>
                </a:solidFill>
                <a:latin typeface="Times New Roman" charset="0"/>
                <a:ea typeface="Times New Roman" charset="0"/>
                <a:cs typeface="Times New Roman" charset="0"/>
              </a:rPr>
              <a:t>, and officers from the chief priests and Pharisees, </a:t>
            </a:r>
            <a:r>
              <a:rPr lang="en-US" sz="2400" b="1" dirty="0">
                <a:solidFill>
                  <a:schemeClr val="tx1"/>
                </a:solidFill>
                <a:latin typeface="Times New Roman" charset="0"/>
                <a:ea typeface="Times New Roman" charset="0"/>
                <a:cs typeface="Times New Roman" charset="0"/>
              </a:rPr>
              <a:t>came there with lanterns, torches, and weapons.</a:t>
            </a:r>
          </a:p>
        </p:txBody>
      </p:sp>
      <p:sp>
        <p:nvSpPr>
          <p:cNvPr id="7" name="Content Placeholder 4"/>
          <p:cNvSpPr txBox="1">
            <a:spLocks/>
          </p:cNvSpPr>
          <p:nvPr/>
        </p:nvSpPr>
        <p:spPr>
          <a:xfrm>
            <a:off x="628650" y="1981200"/>
            <a:ext cx="7886700" cy="15240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Font typeface="Arial" panose="020B0604020202020204" pitchFamily="34" charset="0"/>
              <a:buNone/>
            </a:pPr>
            <a:r>
              <a:rPr lang="en-US" sz="2400" dirty="0" smtClean="0">
                <a:solidFill>
                  <a:prstClr val="black"/>
                </a:solidFill>
                <a:latin typeface="Times New Roman" charset="0"/>
                <a:ea typeface="Times New Roman" charset="0"/>
                <a:cs typeface="Times New Roman" charset="0"/>
              </a:rPr>
              <a:t>Luke 22:45 (</a:t>
            </a:r>
            <a:r>
              <a:rPr lang="en-US" sz="2400" b="1" dirty="0" smtClean="0">
                <a:solidFill>
                  <a:prstClr val="black"/>
                </a:solidFill>
                <a:latin typeface="Times New Roman" charset="0"/>
                <a:ea typeface="Times New Roman" charset="0"/>
                <a:cs typeface="Times New Roman" charset="0"/>
              </a:rPr>
              <a:t>Thursday&gt;Friday)</a:t>
            </a:r>
            <a:r>
              <a:rPr lang="en-US" sz="2400" dirty="0" smtClean="0">
                <a:solidFill>
                  <a:prstClr val="black"/>
                </a:solidFill>
                <a:latin typeface="Times New Roman" charset="0"/>
                <a:ea typeface="Times New Roman" charset="0"/>
                <a:cs typeface="Times New Roman" charset="0"/>
              </a:rPr>
              <a:t> When </a:t>
            </a:r>
            <a:r>
              <a:rPr lang="en-US" sz="2400" b="1" dirty="0">
                <a:solidFill>
                  <a:prstClr val="black"/>
                </a:solidFill>
                <a:latin typeface="Times New Roman" charset="0"/>
                <a:ea typeface="Times New Roman" charset="0"/>
                <a:cs typeface="Times New Roman" charset="0"/>
              </a:rPr>
              <a:t>He rose up from prayer</a:t>
            </a:r>
            <a:r>
              <a:rPr lang="en-US" sz="2400" dirty="0">
                <a:solidFill>
                  <a:prstClr val="black"/>
                </a:solidFill>
                <a:latin typeface="Times New Roman" charset="0"/>
                <a:ea typeface="Times New Roman" charset="0"/>
                <a:cs typeface="Times New Roman" charset="0"/>
              </a:rPr>
              <a:t>, and had come to His disciples, </a:t>
            </a:r>
            <a:r>
              <a:rPr lang="en-US" sz="2400" b="1" dirty="0">
                <a:solidFill>
                  <a:prstClr val="black"/>
                </a:solidFill>
                <a:latin typeface="Times New Roman" charset="0"/>
                <a:ea typeface="Times New Roman" charset="0"/>
                <a:cs typeface="Times New Roman" charset="0"/>
              </a:rPr>
              <a:t>He found them sleeping </a:t>
            </a:r>
            <a:r>
              <a:rPr lang="en-US" sz="2400" dirty="0">
                <a:solidFill>
                  <a:prstClr val="black"/>
                </a:solidFill>
                <a:latin typeface="Times New Roman" charset="0"/>
                <a:ea typeface="Times New Roman" charset="0"/>
                <a:cs typeface="Times New Roman" charset="0"/>
              </a:rPr>
              <a:t>from sorrow.  46 Then He said to them, “Why do you sleep? Rise and pray, lest you enter into temptation.”</a:t>
            </a:r>
            <a:endParaRPr lang="en-US" sz="2400" dirty="0" smtClean="0">
              <a:solidFill>
                <a:prstClr val="black"/>
              </a:solidFill>
              <a:latin typeface="Times New Roman" charset="0"/>
              <a:ea typeface="Times New Roman" charset="0"/>
              <a:cs typeface="Times New Roman" charset="0"/>
            </a:endParaRPr>
          </a:p>
        </p:txBody>
      </p:sp>
      <p:sp>
        <p:nvSpPr>
          <p:cNvPr id="6" name="Oval 5"/>
          <p:cNvSpPr/>
          <p:nvPr/>
        </p:nvSpPr>
        <p:spPr>
          <a:xfrm>
            <a:off x="3811918" y="4141842"/>
            <a:ext cx="1979282" cy="10103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306718" y="385997"/>
            <a:ext cx="7010400" cy="3269267"/>
          </a:xfrm>
          <a:prstGeom prst="wedgeEllipseCallout">
            <a:avLst>
              <a:gd name="adj1" fmla="val 16004"/>
              <a:gd name="adj2" fmla="val 7353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2800" b="1" dirty="0" smtClean="0">
                <a:solidFill>
                  <a:srgbClr val="FF0000"/>
                </a:solidFill>
              </a:rPr>
              <a:t>KJV – “Band” (Vine</a:t>
            </a:r>
            <a:r>
              <a:rPr lang="en-US" sz="2800" b="1" dirty="0">
                <a:solidFill>
                  <a:srgbClr val="FF0000"/>
                </a:solidFill>
              </a:rPr>
              <a:t>, 88) The “band of soldiers”  indicated “a larger body of men, a cohort, about 600 infantry, commanded by a tribune.” (1/10 of a legion</a:t>
            </a:r>
            <a:r>
              <a:rPr lang="en-US" sz="2800" b="1" dirty="0" smtClean="0">
                <a:solidFill>
                  <a:srgbClr val="FF0000"/>
                </a:solidFill>
              </a:rPr>
              <a:t>)</a:t>
            </a:r>
            <a:endParaRPr lang="en-US" sz="2800" b="1" dirty="0">
              <a:solidFill>
                <a:srgbClr val="FF0000"/>
              </a:solidFill>
            </a:endParaRPr>
          </a:p>
        </p:txBody>
      </p:sp>
      <p:sp>
        <p:nvSpPr>
          <p:cNvPr id="10" name="Sun 9"/>
          <p:cNvSpPr/>
          <p:nvPr/>
        </p:nvSpPr>
        <p:spPr>
          <a:xfrm>
            <a:off x="7369012" y="513120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73812" y="5436001"/>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t>
            </a:r>
          </a:p>
          <a:p>
            <a:pPr algn="ctr"/>
            <a:r>
              <a:rPr lang="en-US" sz="2400" b="1" dirty="0" smtClean="0">
                <a:solidFill>
                  <a:schemeClr val="tx1"/>
                </a:solidFill>
              </a:rPr>
              <a:t>13</a:t>
            </a:r>
            <a:endParaRPr lang="en-US" sz="2400" b="1" dirty="0">
              <a:solidFill>
                <a:schemeClr val="tx1"/>
              </a:solidFill>
            </a:endParaRPr>
          </a:p>
        </p:txBody>
      </p:sp>
    </p:spTree>
    <p:extLst>
      <p:ext uri="{BB962C8B-B14F-4D97-AF65-F5344CB8AC3E}">
        <p14:creationId xmlns:p14="http://schemas.microsoft.com/office/powerpoint/2010/main" val="47441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3731464"/>
            <a:ext cx="7886700" cy="106913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smtClean="0">
                <a:solidFill>
                  <a:schemeClr val="tx1"/>
                </a:solidFill>
                <a:latin typeface="Times New Roman" charset="0"/>
                <a:ea typeface="Times New Roman" charset="0"/>
                <a:cs typeface="Times New Roman" charset="0"/>
              </a:rPr>
              <a:t>Luke 22:51 </a:t>
            </a:r>
            <a:r>
              <a:rPr lang="en-US" sz="2400" b="1" dirty="0">
                <a:solidFill>
                  <a:schemeClr val="tx1"/>
                </a:solidFill>
                <a:latin typeface="Times New Roman" charset="0"/>
                <a:ea typeface="Times New Roman" charset="0"/>
                <a:cs typeface="Times New Roman" charset="0"/>
              </a:rPr>
              <a:t>But Jesus answered and said, “Permit even this.” </a:t>
            </a:r>
            <a:r>
              <a:rPr lang="en-US" sz="2400" dirty="0">
                <a:solidFill>
                  <a:schemeClr val="tx1"/>
                </a:solidFill>
                <a:latin typeface="Times New Roman" charset="0"/>
                <a:ea typeface="Times New Roman" charset="0"/>
                <a:cs typeface="Times New Roman" charset="0"/>
              </a:rPr>
              <a:t>And He touched his ear and healed him.</a:t>
            </a:r>
          </a:p>
        </p:txBody>
      </p:sp>
      <p:sp>
        <p:nvSpPr>
          <p:cNvPr id="7" name="Content Placeholder 4"/>
          <p:cNvSpPr txBox="1">
            <a:spLocks/>
          </p:cNvSpPr>
          <p:nvPr/>
        </p:nvSpPr>
        <p:spPr>
          <a:xfrm>
            <a:off x="628650" y="1981200"/>
            <a:ext cx="7886700" cy="15240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None/>
            </a:pPr>
            <a:r>
              <a:rPr lang="en-US" sz="2400" dirty="0" smtClean="0">
                <a:solidFill>
                  <a:prstClr val="black"/>
                </a:solidFill>
                <a:latin typeface="Times New Roman" charset="0"/>
                <a:ea typeface="Times New Roman" charset="0"/>
                <a:cs typeface="Times New Roman" charset="0"/>
              </a:rPr>
              <a:t>John 18:10 </a:t>
            </a:r>
            <a:r>
              <a:rPr lang="en-US" sz="2400" dirty="0">
                <a:solidFill>
                  <a:prstClr val="black"/>
                </a:solidFill>
                <a:latin typeface="Times New Roman" charset="0"/>
                <a:ea typeface="Times New Roman" charset="0"/>
                <a:cs typeface="Times New Roman" charset="0"/>
              </a:rPr>
              <a:t>Then </a:t>
            </a:r>
            <a:r>
              <a:rPr lang="en-US" sz="2400" b="1" dirty="0">
                <a:solidFill>
                  <a:prstClr val="black"/>
                </a:solidFill>
                <a:latin typeface="Times New Roman" charset="0"/>
                <a:ea typeface="Times New Roman" charset="0"/>
                <a:cs typeface="Times New Roman" charset="0"/>
              </a:rPr>
              <a:t>Simon Peter, having a sword, drew it </a:t>
            </a:r>
            <a:r>
              <a:rPr lang="en-US" sz="2400" dirty="0">
                <a:solidFill>
                  <a:prstClr val="black"/>
                </a:solidFill>
                <a:latin typeface="Times New Roman" charset="0"/>
                <a:ea typeface="Times New Roman" charset="0"/>
                <a:cs typeface="Times New Roman" charset="0"/>
              </a:rPr>
              <a:t>and </a:t>
            </a:r>
            <a:r>
              <a:rPr lang="en-US" sz="2400" b="1" dirty="0">
                <a:solidFill>
                  <a:prstClr val="black"/>
                </a:solidFill>
                <a:latin typeface="Times New Roman" charset="0"/>
                <a:ea typeface="Times New Roman" charset="0"/>
                <a:cs typeface="Times New Roman" charset="0"/>
              </a:rPr>
              <a:t>struck the high priest’s servant</a:t>
            </a:r>
            <a:r>
              <a:rPr lang="en-US" sz="2400" dirty="0">
                <a:solidFill>
                  <a:prstClr val="black"/>
                </a:solidFill>
                <a:latin typeface="Times New Roman" charset="0"/>
                <a:ea typeface="Times New Roman" charset="0"/>
                <a:cs typeface="Times New Roman" charset="0"/>
              </a:rPr>
              <a:t>, and cut off his right ear. The servant’s name was </a:t>
            </a:r>
            <a:r>
              <a:rPr lang="en-US" sz="2400" dirty="0" err="1">
                <a:solidFill>
                  <a:prstClr val="black"/>
                </a:solidFill>
                <a:latin typeface="Times New Roman" charset="0"/>
                <a:ea typeface="Times New Roman" charset="0"/>
                <a:cs typeface="Times New Roman" charset="0"/>
              </a:rPr>
              <a:t>Malchus</a:t>
            </a:r>
            <a:r>
              <a:rPr lang="en-US" sz="2400" dirty="0">
                <a:solidFill>
                  <a:prstClr val="black"/>
                </a:solidFill>
                <a:latin typeface="Times New Roman" charset="0"/>
                <a:ea typeface="Times New Roman" charset="0"/>
                <a:cs typeface="Times New Roman" charset="0"/>
              </a:rPr>
              <a:t>.</a:t>
            </a:r>
            <a:endParaRPr lang="en-US" sz="2400" dirty="0" smtClean="0">
              <a:solidFill>
                <a:prstClr val="black"/>
              </a:solidFill>
              <a:latin typeface="Times New Roman" charset="0"/>
              <a:ea typeface="Times New Roman" charset="0"/>
              <a:cs typeface="Times New Roman" charset="0"/>
            </a:endParaRPr>
          </a:p>
        </p:txBody>
      </p:sp>
      <p:sp>
        <p:nvSpPr>
          <p:cNvPr id="9" name="Content Placeholder 4"/>
          <p:cNvSpPr txBox="1">
            <a:spLocks/>
          </p:cNvSpPr>
          <p:nvPr/>
        </p:nvSpPr>
        <p:spPr>
          <a:xfrm>
            <a:off x="628650" y="5029200"/>
            <a:ext cx="7886700" cy="7620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None/>
            </a:pPr>
            <a:r>
              <a:rPr lang="en-US" sz="2400" dirty="0" smtClean="0">
                <a:solidFill>
                  <a:schemeClr val="tx1"/>
                </a:solidFill>
                <a:latin typeface="Times New Roman" charset="0"/>
                <a:ea typeface="Times New Roman" charset="0"/>
                <a:cs typeface="Times New Roman" charset="0"/>
              </a:rPr>
              <a:t>Mark 14:50</a:t>
            </a:r>
            <a:r>
              <a:rPr lang="en-US" sz="2400" dirty="0">
                <a:solidFill>
                  <a:schemeClr val="tx1"/>
                </a:solidFill>
                <a:latin typeface="Times New Roman" charset="0"/>
                <a:ea typeface="Times New Roman" charset="0"/>
                <a:cs typeface="Times New Roman" charset="0"/>
              </a:rPr>
              <a:t> Then </a:t>
            </a:r>
            <a:r>
              <a:rPr lang="en-US" sz="2400" b="1" dirty="0">
                <a:solidFill>
                  <a:schemeClr val="tx1"/>
                </a:solidFill>
                <a:latin typeface="Times New Roman" charset="0"/>
                <a:ea typeface="Times New Roman" charset="0"/>
                <a:cs typeface="Times New Roman" charset="0"/>
              </a:rPr>
              <a:t>they all forsook Him and </a:t>
            </a:r>
            <a:r>
              <a:rPr lang="en-US" sz="2400" b="1" dirty="0" smtClean="0">
                <a:solidFill>
                  <a:schemeClr val="tx1"/>
                </a:solidFill>
                <a:latin typeface="Times New Roman" charset="0"/>
                <a:ea typeface="Times New Roman" charset="0"/>
                <a:cs typeface="Times New Roman" charset="0"/>
              </a:rPr>
              <a:t>fled.</a:t>
            </a:r>
            <a:endParaRPr lang="en-US" sz="2400" b="1" dirty="0">
              <a:solidFill>
                <a:schemeClr val="tx1"/>
              </a:solidFill>
              <a:latin typeface="Times New Roman" charset="0"/>
              <a:ea typeface="Times New Roman" charset="0"/>
              <a:cs typeface="Times New Roman" charset="0"/>
            </a:endParaRPr>
          </a:p>
        </p:txBody>
      </p:sp>
      <p:sp>
        <p:nvSpPr>
          <p:cNvPr id="6"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3,33 AD</a:t>
            </a:r>
            <a:endParaRPr lang="en-US" dirty="0"/>
          </a:p>
        </p:txBody>
      </p:sp>
    </p:spTree>
    <p:extLst>
      <p:ext uri="{BB962C8B-B14F-4D97-AF65-F5344CB8AC3E}">
        <p14:creationId xmlns:p14="http://schemas.microsoft.com/office/powerpoint/2010/main" val="34556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53" y="-7196"/>
            <a:ext cx="9150505" cy="6872392"/>
          </a:xfrm>
          <a:prstGeom prst="rect">
            <a:avLst/>
          </a:prstGeom>
        </p:spPr>
      </p:pic>
      <p:sp>
        <p:nvSpPr>
          <p:cNvPr id="2" name="Title 1"/>
          <p:cNvSpPr>
            <a:spLocks noGrp="1"/>
          </p:cNvSpPr>
          <p:nvPr>
            <p:ph type="ctrTitle"/>
          </p:nvPr>
        </p:nvSpPr>
        <p:spPr>
          <a:xfrm>
            <a:off x="685800" y="274320"/>
            <a:ext cx="7772400" cy="1494597"/>
          </a:xfrm>
          <a:solidFill>
            <a:schemeClr val="bg1"/>
          </a:solidFill>
          <a:ln w="63500">
            <a:solidFill>
              <a:srgbClr val="663300"/>
            </a:solidFill>
          </a:ln>
        </p:spPr>
        <p:txBody>
          <a:bodyPr anchor="ctr">
            <a:normAutofit fontScale="90000"/>
          </a:bodyPr>
          <a:lstStyle/>
          <a:p>
            <a:r>
              <a:rPr lang="en-US" dirty="0">
                <a:solidFill>
                  <a:srgbClr val="663300"/>
                </a:solidFill>
                <a:latin typeface="Algerian" panose="04020705040A02060702" pitchFamily="82" charset="0"/>
                <a:ea typeface="Arial Rounded MT Bold" charset="0"/>
                <a:cs typeface="Arial Rounded MT Bold" charset="0"/>
              </a:rPr>
              <a:t>The Other Sword</a:t>
            </a:r>
          </a:p>
        </p:txBody>
      </p:sp>
      <p:sp>
        <p:nvSpPr>
          <p:cNvPr id="4" name="Content Placeholder 4"/>
          <p:cNvSpPr txBox="1">
            <a:spLocks/>
          </p:cNvSpPr>
          <p:nvPr/>
        </p:nvSpPr>
        <p:spPr>
          <a:xfrm>
            <a:off x="685800" y="5055688"/>
            <a:ext cx="7772400" cy="1288298"/>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buNone/>
            </a:pPr>
            <a:r>
              <a:rPr lang="en-US" sz="2400" dirty="0" smtClean="0">
                <a:solidFill>
                  <a:schemeClr val="tx1"/>
                </a:solidFill>
                <a:latin typeface="Times New Roman" charset="0"/>
                <a:ea typeface="Times New Roman" charset="0"/>
                <a:cs typeface="Times New Roman" charset="0"/>
              </a:rPr>
              <a:t>Luke 22:</a:t>
            </a:r>
            <a:r>
              <a:rPr lang="en-US" sz="2400" dirty="0">
                <a:solidFill>
                  <a:prstClr val="black"/>
                </a:solidFill>
                <a:latin typeface="Times New Roman" charset="0"/>
                <a:ea typeface="Times New Roman" charset="0"/>
                <a:cs typeface="Times New Roman" charset="0"/>
              </a:rPr>
              <a:t>38 So they said, “Lord, look, </a:t>
            </a:r>
            <a:r>
              <a:rPr lang="en-US" sz="2400" b="1" dirty="0">
                <a:solidFill>
                  <a:prstClr val="black"/>
                </a:solidFill>
                <a:latin typeface="Times New Roman" charset="0"/>
                <a:ea typeface="Times New Roman" charset="0"/>
                <a:cs typeface="Times New Roman" charset="0"/>
              </a:rPr>
              <a:t>here are two swords</a:t>
            </a:r>
            <a:r>
              <a:rPr lang="en-US" sz="2400" dirty="0" smtClean="0">
                <a:solidFill>
                  <a:prstClr val="black"/>
                </a:solidFill>
                <a:latin typeface="Times New Roman" charset="0"/>
                <a:ea typeface="Times New Roman" charset="0"/>
                <a:cs typeface="Times New Roman" charset="0"/>
              </a:rPr>
              <a:t>.” And </a:t>
            </a:r>
            <a:r>
              <a:rPr lang="en-US" sz="2400" dirty="0">
                <a:solidFill>
                  <a:prstClr val="black"/>
                </a:solidFill>
                <a:latin typeface="Times New Roman" charset="0"/>
                <a:ea typeface="Times New Roman" charset="0"/>
                <a:cs typeface="Times New Roman" charset="0"/>
              </a:rPr>
              <a:t>He said to them, “It is enough</a:t>
            </a:r>
            <a:r>
              <a:rPr lang="en-US" sz="2400" dirty="0" smtClean="0">
                <a:solidFill>
                  <a:prstClr val="black"/>
                </a:solidFill>
                <a:latin typeface="Times New Roman" charset="0"/>
                <a:ea typeface="Times New Roman" charset="0"/>
                <a:cs typeface="Times New Roman" charset="0"/>
              </a:rPr>
              <a:t>.”</a:t>
            </a:r>
            <a:endParaRPr lang="en-US" sz="2400" dirty="0">
              <a:solidFill>
                <a:prstClr val="black"/>
              </a:solidFill>
              <a:latin typeface="Times New Roman" charset="0"/>
              <a:ea typeface="Times New Roman" charset="0"/>
              <a:cs typeface="Times New Roman" charset="0"/>
            </a:endParaRPr>
          </a:p>
        </p:txBody>
      </p:sp>
      <p:pic>
        <p:nvPicPr>
          <p:cNvPr id="9" name="Picture 8"/>
          <p:cNvPicPr>
            <a:picLocks noChangeAspect="1"/>
          </p:cNvPicPr>
          <p:nvPr/>
        </p:nvPicPr>
        <p:blipFill>
          <a:blip r:embed="rId3"/>
          <a:stretch>
            <a:fillRect/>
          </a:stretch>
        </p:blipFill>
        <p:spPr>
          <a:xfrm>
            <a:off x="685800" y="5055688"/>
            <a:ext cx="7772400" cy="1288298"/>
          </a:xfrm>
          <a:prstGeom prst="rect">
            <a:avLst/>
          </a:prstGeom>
        </p:spPr>
      </p:pic>
      <p:sp>
        <p:nvSpPr>
          <p:cNvPr id="6" name="Sun 5"/>
          <p:cNvSpPr/>
          <p:nvPr/>
        </p:nvSpPr>
        <p:spPr>
          <a:xfrm>
            <a:off x="381000" y="319703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3501837"/>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t>
            </a:r>
          </a:p>
          <a:p>
            <a:pPr algn="ctr"/>
            <a:r>
              <a:rPr lang="en-US" sz="2400" b="1" dirty="0" smtClean="0">
                <a:solidFill>
                  <a:schemeClr val="tx1"/>
                </a:solidFill>
              </a:rPr>
              <a:t>26</a:t>
            </a:r>
            <a:endParaRPr lang="en-US" sz="2400" b="1" dirty="0">
              <a:solidFill>
                <a:schemeClr val="tx1"/>
              </a:solidFill>
            </a:endParaRPr>
          </a:p>
        </p:txBody>
      </p:sp>
    </p:spTree>
    <p:extLst>
      <p:ext uri="{BB962C8B-B14F-4D97-AF65-F5344CB8AC3E}">
        <p14:creationId xmlns:p14="http://schemas.microsoft.com/office/powerpoint/2010/main" val="11311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dirty="0">
                <a:solidFill>
                  <a:srgbClr val="663300"/>
                </a:solidFill>
                <a:latin typeface="Algerian" panose="04020705040A02060702" pitchFamily="82" charset="0"/>
                <a:ea typeface="Arial Rounded MT Bold" charset="0"/>
                <a:cs typeface="Arial Rounded MT Bold" charset="0"/>
              </a:rPr>
              <a:t>The Other Sword</a:t>
            </a:r>
            <a:endParaRPr lang="en-US" dirty="0"/>
          </a:p>
        </p:txBody>
      </p:sp>
      <p:sp>
        <p:nvSpPr>
          <p:cNvPr id="6" name="Content Placeholder 5"/>
          <p:cNvSpPr>
            <a:spLocks noGrp="1"/>
          </p:cNvSpPr>
          <p:nvPr>
            <p:ph idx="1"/>
          </p:nvPr>
        </p:nvSpPr>
        <p:spPr>
          <a:xfrm>
            <a:off x="628650" y="1825624"/>
            <a:ext cx="7886700" cy="4651375"/>
          </a:xfrm>
        </p:spPr>
        <p:txBody>
          <a:bodyPr>
            <a:normAutofit lnSpcReduction="10000"/>
          </a:bodyPr>
          <a:lstStyle/>
          <a:p>
            <a:r>
              <a:rPr lang="en-US" b="1" dirty="0">
                <a:solidFill>
                  <a:srgbClr val="663300"/>
                </a:solidFill>
              </a:rPr>
              <a:t>What would you have done? </a:t>
            </a:r>
          </a:p>
          <a:p>
            <a:r>
              <a:rPr lang="en-US" b="1" dirty="0" smtClean="0">
                <a:solidFill>
                  <a:srgbClr val="663300"/>
                </a:solidFill>
              </a:rPr>
              <a:t>Christ did not intend for His apostles to fight.</a:t>
            </a:r>
          </a:p>
          <a:p>
            <a:endParaRPr lang="en-US" sz="4800" b="1" dirty="0">
              <a:solidFill>
                <a:srgbClr val="663300"/>
              </a:solidFill>
            </a:endParaRPr>
          </a:p>
          <a:p>
            <a:endParaRPr lang="en-US" b="1" dirty="0" smtClean="0">
              <a:solidFill>
                <a:srgbClr val="663300"/>
              </a:solidFill>
            </a:endParaRPr>
          </a:p>
          <a:p>
            <a:endParaRPr lang="en-US" b="1" dirty="0">
              <a:solidFill>
                <a:srgbClr val="663300"/>
              </a:solidFill>
            </a:endParaRPr>
          </a:p>
          <a:p>
            <a:endParaRPr lang="en-US" b="1" dirty="0" smtClean="0">
              <a:solidFill>
                <a:srgbClr val="663300"/>
              </a:solidFill>
            </a:endParaRPr>
          </a:p>
          <a:p>
            <a:r>
              <a:rPr lang="en-US" b="1" dirty="0">
                <a:solidFill>
                  <a:srgbClr val="663300"/>
                </a:solidFill>
              </a:rPr>
              <a:t>Peter loved Christ too much to do nothing!</a:t>
            </a:r>
          </a:p>
          <a:p>
            <a:r>
              <a:rPr lang="en-US" b="1" dirty="0" smtClean="0">
                <a:solidFill>
                  <a:srgbClr val="663300"/>
                </a:solidFill>
              </a:rPr>
              <a:t>If you were outnumbered? Fought? Fled? </a:t>
            </a:r>
          </a:p>
          <a:p>
            <a:r>
              <a:rPr lang="en-US" b="1" dirty="0" smtClean="0">
                <a:solidFill>
                  <a:srgbClr val="663300"/>
                </a:solidFill>
              </a:rPr>
              <a:t>Stood by His side?</a:t>
            </a:r>
            <a:endParaRPr lang="en-US" b="1" dirty="0">
              <a:solidFill>
                <a:srgbClr val="663300"/>
              </a:solidFill>
            </a:endParaRPr>
          </a:p>
        </p:txBody>
      </p:sp>
      <p:sp>
        <p:nvSpPr>
          <p:cNvPr id="5" name="Content Placeholder 4"/>
          <p:cNvSpPr txBox="1">
            <a:spLocks/>
          </p:cNvSpPr>
          <p:nvPr/>
        </p:nvSpPr>
        <p:spPr>
          <a:xfrm>
            <a:off x="628650" y="2895600"/>
            <a:ext cx="7886700" cy="1752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None/>
            </a:pPr>
            <a:r>
              <a:rPr lang="en-US" sz="2400" dirty="0">
                <a:solidFill>
                  <a:prstClr val="black"/>
                </a:solidFill>
                <a:latin typeface="Times New Roman" charset="0"/>
                <a:ea typeface="Times New Roman" charset="0"/>
                <a:cs typeface="Times New Roman" charset="0"/>
              </a:rPr>
              <a:t>John 18:36 Jesus answered, “</a:t>
            </a:r>
            <a:r>
              <a:rPr lang="en-US" sz="2400" b="1" dirty="0">
                <a:solidFill>
                  <a:prstClr val="black"/>
                </a:solidFill>
                <a:latin typeface="Times New Roman" charset="0"/>
                <a:ea typeface="Times New Roman" charset="0"/>
                <a:cs typeface="Times New Roman" charset="0"/>
              </a:rPr>
              <a:t>My kingdom is not of this world. If My kingdom were of this world, My servants would fight</a:t>
            </a:r>
            <a:r>
              <a:rPr lang="en-US" sz="2400" dirty="0">
                <a:solidFill>
                  <a:prstClr val="black"/>
                </a:solidFill>
                <a:latin typeface="Times New Roman" charset="0"/>
                <a:ea typeface="Times New Roman" charset="0"/>
                <a:cs typeface="Times New Roman" charset="0"/>
              </a:rPr>
              <a:t>, so that I should not be delivered to the Jews; but now My kingdom is not from here.”</a:t>
            </a:r>
            <a:endParaRPr lang="en-US" sz="2400" dirty="0" smtClean="0">
              <a:solidFill>
                <a:prstClr val="black"/>
              </a:solidFill>
              <a:latin typeface="Times New Roman" charset="0"/>
              <a:ea typeface="Times New Roman" charset="0"/>
              <a:cs typeface="Times New Roman" charset="0"/>
            </a:endParaRPr>
          </a:p>
        </p:txBody>
      </p:sp>
      <p:sp>
        <p:nvSpPr>
          <p:cNvPr id="7" name="Sun 6"/>
          <p:cNvSpPr/>
          <p:nvPr/>
        </p:nvSpPr>
        <p:spPr>
          <a:xfrm>
            <a:off x="7448550" y="541019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3350" y="5714999"/>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a:t>
            </a:r>
          </a:p>
          <a:p>
            <a:pPr algn="ctr"/>
            <a:r>
              <a:rPr lang="en-US" sz="2400" b="1" dirty="0" smtClean="0">
                <a:solidFill>
                  <a:schemeClr val="tx1"/>
                </a:solidFill>
              </a:rPr>
              <a:t>3</a:t>
            </a:r>
            <a:endParaRPr lang="en-US" sz="2400" b="1" dirty="0">
              <a:solidFill>
                <a:schemeClr val="tx1"/>
              </a:solidFill>
            </a:endParaRPr>
          </a:p>
        </p:txBody>
      </p:sp>
      <p:sp>
        <p:nvSpPr>
          <p:cNvPr id="9" name="TextBox 8"/>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6</a:t>
            </a:r>
            <a:endParaRPr lang="en-US" dirty="0">
              <a:solidFill>
                <a:schemeClr val="bg1">
                  <a:lumMod val="65000"/>
                </a:schemeClr>
              </a:solidFill>
            </a:endParaRPr>
          </a:p>
        </p:txBody>
      </p:sp>
    </p:spTree>
    <p:extLst>
      <p:ext uri="{BB962C8B-B14F-4D97-AF65-F5344CB8AC3E}">
        <p14:creationId xmlns:p14="http://schemas.microsoft.com/office/powerpoint/2010/main" val="8228906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7"/>
                                        </p:tgtEl>
                                        <p:attrNameLst>
                                          <p:attrName>r</p:attrName>
                                        </p:attrNameLst>
                                      </p:cBhvr>
                                    </p:animRot>
                                  </p:childTnLst>
                                </p:cTn>
                              </p:par>
                              <p:par>
                                <p:cTn id="7" presetID="1" presetClass="entr" presetSubtype="0" fill="hold" nodeType="withEffect">
                                  <p:stCondLst>
                                    <p:cond delay="100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628650" y="1791076"/>
            <a:ext cx="7886700" cy="438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rgbClr val="663300"/>
                </a:solidFill>
              </a:rPr>
              <a:t>We are armed with a spiritual sword (Eph. 6:17).</a:t>
            </a:r>
          </a:p>
          <a:p>
            <a:endParaRPr lang="en-US" b="1" dirty="0">
              <a:solidFill>
                <a:srgbClr val="663300"/>
              </a:solidFill>
            </a:endParaRPr>
          </a:p>
          <a:p>
            <a:endParaRPr lang="en-US" b="1" dirty="0" smtClean="0">
              <a:solidFill>
                <a:srgbClr val="663300"/>
              </a:solidFill>
            </a:endParaRPr>
          </a:p>
          <a:p>
            <a:endParaRPr lang="en-US" b="1" dirty="0">
              <a:solidFill>
                <a:srgbClr val="663300"/>
              </a:solidFill>
            </a:endParaRPr>
          </a:p>
          <a:p>
            <a:endParaRPr lang="en-US" b="1" dirty="0" smtClean="0">
              <a:solidFill>
                <a:srgbClr val="663300"/>
              </a:solidFill>
            </a:endParaRPr>
          </a:p>
          <a:p>
            <a:endParaRPr lang="en-US" b="1" dirty="0" smtClean="0">
              <a:solidFill>
                <a:srgbClr val="663300"/>
              </a:solidFill>
            </a:endParaRPr>
          </a:p>
          <a:p>
            <a:endParaRPr lang="en-US" sz="800" b="1" dirty="0">
              <a:solidFill>
                <a:srgbClr val="663300"/>
              </a:solidFill>
            </a:endParaRPr>
          </a:p>
          <a:p>
            <a:r>
              <a:rPr lang="en-US" sz="3600" b="1" dirty="0" smtClean="0">
                <a:solidFill>
                  <a:srgbClr val="663300"/>
                </a:solidFill>
              </a:rPr>
              <a:t>Do we ever fail to FULLY use it?</a:t>
            </a:r>
            <a:endParaRPr lang="en-US" sz="3600" b="1" dirty="0">
              <a:solidFill>
                <a:srgbClr val="663300"/>
              </a:solidFill>
            </a:endParaRPr>
          </a:p>
        </p:txBody>
      </p:sp>
      <p:sp>
        <p:nvSpPr>
          <p:cNvPr id="6" name="Content Placeholder 2"/>
          <p:cNvSpPr txBox="1">
            <a:spLocks/>
          </p:cNvSpPr>
          <p:nvPr/>
        </p:nvSpPr>
        <p:spPr>
          <a:xfrm>
            <a:off x="628650" y="1791076"/>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pPr>
            <a:endParaRPr lang="en-US" dirty="0"/>
          </a:p>
        </p:txBody>
      </p:sp>
      <p:sp>
        <p:nvSpPr>
          <p:cNvPr id="5" name="Content Placeholder 4"/>
          <p:cNvSpPr>
            <a:spLocks noGrp="1"/>
          </p:cNvSpPr>
          <p:nvPr>
            <p:ph idx="1"/>
          </p:nvPr>
        </p:nvSpPr>
        <p:spPr>
          <a:xfrm>
            <a:off x="628650" y="2438401"/>
            <a:ext cx="7886700" cy="2286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smtClean="0">
                <a:solidFill>
                  <a:schemeClr val="tx1"/>
                </a:solidFill>
                <a:latin typeface="Times New Roman" panose="02020603050405020304" pitchFamily="18" charset="0"/>
                <a:cs typeface="Times New Roman" panose="02020603050405020304" pitchFamily="18" charset="0"/>
              </a:rPr>
              <a:t>Ephesians 6:13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Therefore take up the whole armor of God, </a:t>
            </a:r>
            <a:r>
              <a:rPr lang="en-US" sz="2400" dirty="0">
                <a:solidFill>
                  <a:schemeClr val="tx1"/>
                </a:solidFill>
                <a:latin typeface="Times New Roman" panose="02020603050405020304" pitchFamily="18" charset="0"/>
                <a:cs typeface="Times New Roman" panose="02020603050405020304" pitchFamily="18" charset="0"/>
              </a:rPr>
              <a:t>that you may be able to withstand in the evil day, and having done all, to </a:t>
            </a:r>
            <a:r>
              <a:rPr lang="en-US" sz="2400" dirty="0" smtClean="0">
                <a:solidFill>
                  <a:schemeClr val="tx1"/>
                </a:solidFill>
                <a:latin typeface="Times New Roman" panose="02020603050405020304" pitchFamily="18" charset="0"/>
                <a:cs typeface="Times New Roman" panose="02020603050405020304" pitchFamily="18" charset="0"/>
              </a:rPr>
              <a:t>stand. </a:t>
            </a:r>
          </a:p>
          <a:p>
            <a:pPr marL="233363" indent="0">
              <a:buNone/>
            </a:pPr>
            <a:r>
              <a:rPr lang="en-US" sz="2400" dirty="0" smtClean="0">
                <a:solidFill>
                  <a:schemeClr val="tx1"/>
                </a:solidFill>
                <a:latin typeface="Times New Roman" panose="02020603050405020304" pitchFamily="18" charset="0"/>
                <a:cs typeface="Times New Roman" panose="02020603050405020304" pitchFamily="18" charset="0"/>
              </a:rPr>
              <a:t>17</a:t>
            </a:r>
            <a:r>
              <a:rPr lang="en-US" sz="2400" dirty="0">
                <a:solidFill>
                  <a:schemeClr val="tx1"/>
                </a:solidFill>
                <a:latin typeface="Times New Roman" panose="02020603050405020304" pitchFamily="18" charset="0"/>
                <a:cs typeface="Times New Roman" panose="02020603050405020304" pitchFamily="18" charset="0"/>
              </a:rPr>
              <a:t> And take the helmet of salvation, and </a:t>
            </a:r>
            <a:r>
              <a:rPr lang="en-US" sz="2400" b="1" dirty="0">
                <a:solidFill>
                  <a:schemeClr val="tx1"/>
                </a:solidFill>
                <a:latin typeface="Times New Roman" panose="02020603050405020304" pitchFamily="18" charset="0"/>
                <a:cs typeface="Times New Roman" panose="02020603050405020304" pitchFamily="18" charset="0"/>
              </a:rPr>
              <a:t>the</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sword of the Spirit, which is the word of God; </a:t>
            </a:r>
          </a:p>
        </p:txBody>
      </p:sp>
      <p:sp>
        <p:nvSpPr>
          <p:cNvPr id="7" name="Title 1"/>
          <p:cNvSpPr>
            <a:spLocks noGrp="1"/>
          </p:cNvSpPr>
          <p:nvPr>
            <p:ph type="title"/>
          </p:nvPr>
        </p:nvSpPr>
        <p:spPr>
          <a:xfrm>
            <a:off x="628650" y="320864"/>
            <a:ext cx="7886700" cy="1325563"/>
          </a:xfrm>
        </p:spPr>
        <p:txBody>
          <a:bodyPr>
            <a:noAutofit/>
          </a:bodyPr>
          <a:lstStyle/>
          <a:p>
            <a:pPr algn="ctr"/>
            <a:r>
              <a:rPr lang="en-US" sz="4800" dirty="0" smtClean="0">
                <a:solidFill>
                  <a:srgbClr val="663300"/>
                </a:solidFill>
                <a:latin typeface="Algerian" panose="04020705040A02060702" pitchFamily="82" charset="0"/>
              </a:rPr>
              <a:t>We do hold </a:t>
            </a:r>
            <a:br>
              <a:rPr lang="en-US" sz="4800" dirty="0" smtClean="0">
                <a:solidFill>
                  <a:srgbClr val="663300"/>
                </a:solidFill>
                <a:latin typeface="Algerian" panose="04020705040A02060702" pitchFamily="82" charset="0"/>
              </a:rPr>
            </a:br>
            <a:r>
              <a:rPr lang="en-US" sz="4800" dirty="0" smtClean="0">
                <a:solidFill>
                  <a:srgbClr val="663300"/>
                </a:solidFill>
                <a:latin typeface="Algerian" panose="04020705040A02060702" pitchFamily="82" charset="0"/>
              </a:rPr>
              <a:t>the other sword.</a:t>
            </a:r>
            <a:endParaRPr lang="en-US" sz="4800" dirty="0">
              <a:solidFill>
                <a:srgbClr val="663300"/>
              </a:solidFill>
              <a:latin typeface="Algerian" panose="04020705040A02060702" pitchFamily="82" charset="0"/>
            </a:endParaRPr>
          </a:p>
        </p:txBody>
      </p:sp>
      <p:sp>
        <p:nvSpPr>
          <p:cNvPr id="9" name="Sun 8"/>
          <p:cNvSpPr/>
          <p:nvPr/>
        </p:nvSpPr>
        <p:spPr>
          <a:xfrm>
            <a:off x="6934200" y="52084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55132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a:t>
            </a:r>
          </a:p>
          <a:p>
            <a:pPr algn="ctr"/>
            <a:r>
              <a:rPr lang="en-US" sz="2400" b="1" dirty="0" smtClean="0">
                <a:solidFill>
                  <a:schemeClr val="tx1"/>
                </a:solidFill>
              </a:rPr>
              <a:t>6</a:t>
            </a:r>
            <a:endParaRPr lang="en-US" sz="2400" b="1" dirty="0">
              <a:solidFill>
                <a:schemeClr val="tx1"/>
              </a:solidFill>
            </a:endParaRPr>
          </a:p>
        </p:txBody>
      </p:sp>
      <p:sp>
        <p:nvSpPr>
          <p:cNvPr id="11" name="TextBox 10"/>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7</a:t>
            </a:r>
            <a:endParaRPr lang="en-US" dirty="0">
              <a:solidFill>
                <a:schemeClr val="bg1">
                  <a:lumMod val="65000"/>
                </a:schemeClr>
              </a:solidFill>
            </a:endParaRPr>
          </a:p>
        </p:txBody>
      </p:sp>
    </p:spTree>
    <p:extLst>
      <p:ext uri="{BB962C8B-B14F-4D97-AF65-F5344CB8AC3E}">
        <p14:creationId xmlns:p14="http://schemas.microsoft.com/office/powerpoint/2010/main" val="5799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solidFill>
                  <a:srgbClr val="663300"/>
                </a:solidFill>
                <a:latin typeface="Algerian" panose="04020705040A02060702" pitchFamily="82" charset="0"/>
              </a:rPr>
              <a:t>Understanding </a:t>
            </a:r>
            <a:r>
              <a:rPr lang="en-US" sz="4800" dirty="0" smtClean="0">
                <a:solidFill>
                  <a:srgbClr val="663300"/>
                </a:solidFill>
                <a:latin typeface="Algerian" panose="04020705040A02060702" pitchFamily="82" charset="0"/>
              </a:rPr>
              <a:t>God’s</a:t>
            </a:r>
            <a:r>
              <a:rPr lang="en-US" sz="4000" dirty="0" smtClean="0">
                <a:solidFill>
                  <a:srgbClr val="663300"/>
                </a:solidFill>
                <a:latin typeface="Algerian" panose="04020705040A02060702" pitchFamily="82" charset="0"/>
              </a:rPr>
              <a:t> Expectations</a:t>
            </a:r>
            <a:endParaRPr lang="en-US" sz="4000" dirty="0">
              <a:solidFill>
                <a:srgbClr val="663300"/>
              </a:solidFill>
              <a:latin typeface="Algerian" panose="04020705040A02060702" pitchFamily="82" charset="0"/>
            </a:endParaRPr>
          </a:p>
        </p:txBody>
      </p:sp>
      <p:sp>
        <p:nvSpPr>
          <p:cNvPr id="3" name="Content Placeholder 2"/>
          <p:cNvSpPr>
            <a:spLocks noGrp="1"/>
          </p:cNvSpPr>
          <p:nvPr>
            <p:ph idx="1"/>
          </p:nvPr>
        </p:nvSpPr>
        <p:spPr/>
        <p:txBody>
          <a:bodyPr/>
          <a:lstStyle/>
          <a:p>
            <a:r>
              <a:rPr lang="en-US" b="1" dirty="0" smtClean="0">
                <a:solidFill>
                  <a:srgbClr val="663300"/>
                </a:solidFill>
              </a:rPr>
              <a:t>Some </a:t>
            </a:r>
            <a:r>
              <a:rPr lang="en-US" b="1" dirty="0">
                <a:solidFill>
                  <a:srgbClr val="663300"/>
                </a:solidFill>
              </a:rPr>
              <a:t>people feel that they’re </a:t>
            </a:r>
            <a:r>
              <a:rPr lang="en-US" b="1" dirty="0" smtClean="0">
                <a:solidFill>
                  <a:srgbClr val="663300"/>
                </a:solidFill>
              </a:rPr>
              <a:t>righteous </a:t>
            </a:r>
            <a:r>
              <a:rPr lang="en-US" b="1" dirty="0">
                <a:solidFill>
                  <a:srgbClr val="663300"/>
                </a:solidFill>
              </a:rPr>
              <a:t>simply because they abstain from </a:t>
            </a:r>
            <a:r>
              <a:rPr lang="en-US" b="1" dirty="0" smtClean="0">
                <a:solidFill>
                  <a:srgbClr val="663300"/>
                </a:solidFill>
              </a:rPr>
              <a:t>blatantly </a:t>
            </a:r>
            <a:r>
              <a:rPr lang="en-US" b="1" dirty="0">
                <a:solidFill>
                  <a:srgbClr val="663300"/>
                </a:solidFill>
              </a:rPr>
              <a:t>unrighteous acts such as murder, theft, lying and using vulgar language.  </a:t>
            </a:r>
            <a:endParaRPr lang="en-US" b="1" dirty="0" smtClean="0">
              <a:solidFill>
                <a:srgbClr val="663300"/>
              </a:solidFill>
            </a:endParaRPr>
          </a:p>
          <a:p>
            <a:endParaRPr lang="en-US" b="1" dirty="0" smtClean="0">
              <a:solidFill>
                <a:srgbClr val="663300"/>
              </a:solidFill>
            </a:endParaRPr>
          </a:p>
          <a:p>
            <a:endParaRPr lang="en-US" sz="1800" b="1" dirty="0">
              <a:solidFill>
                <a:srgbClr val="663300"/>
              </a:solidFill>
            </a:endParaRPr>
          </a:p>
          <a:p>
            <a:r>
              <a:rPr lang="en-US" b="1" dirty="0" smtClean="0">
                <a:solidFill>
                  <a:srgbClr val="663300"/>
                </a:solidFill>
              </a:rPr>
              <a:t>But </a:t>
            </a:r>
            <a:r>
              <a:rPr lang="en-US" b="1" dirty="0">
                <a:solidFill>
                  <a:srgbClr val="663300"/>
                </a:solidFill>
              </a:rPr>
              <a:t>righteousness is equally demonstrated through </a:t>
            </a:r>
            <a:r>
              <a:rPr lang="en-US" b="1" dirty="0" smtClean="0">
                <a:solidFill>
                  <a:srgbClr val="663300"/>
                </a:solidFill>
              </a:rPr>
              <a:t>ACTIVE OBEDIENCE to </a:t>
            </a:r>
            <a:r>
              <a:rPr lang="en-US" b="1" dirty="0">
                <a:solidFill>
                  <a:srgbClr val="663300"/>
                </a:solidFill>
              </a:rPr>
              <a:t>commandments that demand action.</a:t>
            </a:r>
          </a:p>
          <a:p>
            <a:endParaRPr lang="en-US" b="1" dirty="0">
              <a:solidFill>
                <a:srgbClr val="663300"/>
              </a:solidFill>
            </a:endParaRPr>
          </a:p>
        </p:txBody>
      </p:sp>
      <p:sp>
        <p:nvSpPr>
          <p:cNvPr id="4" name="Rectangle 3"/>
          <p:cNvSpPr/>
          <p:nvPr/>
        </p:nvSpPr>
        <p:spPr>
          <a:xfrm>
            <a:off x="628650" y="3555565"/>
            <a:ext cx="7886700" cy="71163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charset="0"/>
                <a:ea typeface="Times New Roman" charset="0"/>
                <a:cs typeface="Times New Roman" charset="0"/>
              </a:rPr>
              <a:t>John‬ ‭</a:t>
            </a:r>
            <a:r>
              <a:rPr lang="en-US" sz="2400" dirty="0" smtClean="0">
                <a:solidFill>
                  <a:schemeClr val="tx1"/>
                </a:solidFill>
                <a:latin typeface="Times New Roman" charset="0"/>
                <a:ea typeface="Times New Roman" charset="0"/>
                <a:cs typeface="Times New Roman" charset="0"/>
              </a:rPr>
              <a:t>14:15 “If </a:t>
            </a:r>
            <a:r>
              <a:rPr lang="en-US" sz="2400" dirty="0">
                <a:solidFill>
                  <a:schemeClr val="tx1"/>
                </a:solidFill>
                <a:latin typeface="Times New Roman" charset="0"/>
                <a:ea typeface="Times New Roman" charset="0"/>
                <a:cs typeface="Times New Roman" charset="0"/>
              </a:rPr>
              <a:t>you love Me, </a:t>
            </a:r>
            <a:r>
              <a:rPr lang="en-US" sz="2400" b="1" dirty="0">
                <a:solidFill>
                  <a:schemeClr val="tx1"/>
                </a:solidFill>
                <a:latin typeface="Times New Roman" charset="0"/>
                <a:ea typeface="Times New Roman" charset="0"/>
                <a:cs typeface="Times New Roman" charset="0"/>
              </a:rPr>
              <a:t>keep My commandments</a:t>
            </a:r>
            <a:r>
              <a:rPr lang="en-US" sz="2400" dirty="0" smtClean="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5" name="Sun 4"/>
          <p:cNvSpPr/>
          <p:nvPr/>
        </p:nvSpPr>
        <p:spPr>
          <a:xfrm>
            <a:off x="152400" y="1524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4572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a:t>
            </a:r>
          </a:p>
          <a:p>
            <a:pPr algn="ctr"/>
            <a:r>
              <a:rPr lang="en-US" sz="2400" b="1" dirty="0" smtClean="0">
                <a:solidFill>
                  <a:schemeClr val="tx1"/>
                </a:solidFill>
              </a:rPr>
              <a:t>23</a:t>
            </a:r>
            <a:endParaRPr lang="en-US" sz="2400" b="1" dirty="0">
              <a:solidFill>
                <a:schemeClr val="tx1"/>
              </a:solidFill>
            </a:endParaRPr>
          </a:p>
        </p:txBody>
      </p:sp>
      <p:sp>
        <p:nvSpPr>
          <p:cNvPr id="7" name="TextBox 6"/>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8</a:t>
            </a:r>
            <a:endParaRPr lang="en-US" dirty="0">
              <a:solidFill>
                <a:schemeClr val="bg1">
                  <a:lumMod val="65000"/>
                </a:schemeClr>
              </a:solidFill>
            </a:endParaRPr>
          </a:p>
        </p:txBody>
      </p:sp>
    </p:spTree>
    <p:extLst>
      <p:ext uri="{BB962C8B-B14F-4D97-AF65-F5344CB8AC3E}">
        <p14:creationId xmlns:p14="http://schemas.microsoft.com/office/powerpoint/2010/main" val="133588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8800"/>
            <a:ext cx="7886700" cy="4348163"/>
          </a:xfrm>
        </p:spPr>
        <p:txBody>
          <a:bodyPr>
            <a:normAutofit/>
          </a:bodyPr>
          <a:lstStyle/>
          <a:p>
            <a:endParaRPr lang="en-US" b="1" dirty="0" smtClean="0">
              <a:solidFill>
                <a:srgbClr val="663300"/>
              </a:solidFill>
            </a:endParaRPr>
          </a:p>
          <a:p>
            <a:endParaRPr lang="en-US" b="1" dirty="0">
              <a:solidFill>
                <a:srgbClr val="663300"/>
              </a:solidFill>
            </a:endParaRPr>
          </a:p>
          <a:p>
            <a:endParaRPr lang="en-US" b="1" dirty="0" smtClean="0">
              <a:solidFill>
                <a:srgbClr val="663300"/>
              </a:solidFill>
            </a:endParaRPr>
          </a:p>
          <a:p>
            <a:pPr lvl="0"/>
            <a:r>
              <a:rPr lang="en-US" b="1" dirty="0" smtClean="0">
                <a:solidFill>
                  <a:srgbClr val="663300"/>
                </a:solidFill>
              </a:rPr>
              <a:t>‭‭God </a:t>
            </a:r>
            <a:r>
              <a:rPr lang="en-US" b="1" dirty="0">
                <a:solidFill>
                  <a:srgbClr val="663300"/>
                </a:solidFill>
              </a:rPr>
              <a:t>wants us to know not only is </a:t>
            </a:r>
            <a:r>
              <a:rPr lang="en-US" b="1" dirty="0" smtClean="0">
                <a:solidFill>
                  <a:srgbClr val="663300"/>
                </a:solidFill>
              </a:rPr>
              <a:t>intentionally doing </a:t>
            </a:r>
            <a:r>
              <a:rPr lang="en-US" b="1" dirty="0">
                <a:solidFill>
                  <a:srgbClr val="663300"/>
                </a:solidFill>
              </a:rPr>
              <a:t>wrong sin, </a:t>
            </a:r>
            <a:r>
              <a:rPr lang="en-US" b="1" dirty="0" smtClean="0">
                <a:solidFill>
                  <a:srgbClr val="663300"/>
                </a:solidFill>
              </a:rPr>
              <a:t>but not FULLY doing </a:t>
            </a:r>
            <a:r>
              <a:rPr lang="en-US" b="1" dirty="0">
                <a:solidFill>
                  <a:srgbClr val="663300"/>
                </a:solidFill>
              </a:rPr>
              <a:t>right also is SIN! </a:t>
            </a:r>
            <a:endParaRPr lang="en-US" b="1" dirty="0" smtClean="0">
              <a:solidFill>
                <a:srgbClr val="663300"/>
              </a:solidFill>
            </a:endParaRPr>
          </a:p>
          <a:p>
            <a:pPr lvl="0"/>
            <a:r>
              <a:rPr lang="en-US" b="1" dirty="0" smtClean="0">
                <a:solidFill>
                  <a:srgbClr val="663300"/>
                </a:solidFill>
              </a:rPr>
              <a:t>So there's 2 types of sin.         </a:t>
            </a:r>
            <a:endParaRPr lang="en-US" b="1" dirty="0">
              <a:solidFill>
                <a:srgbClr val="663300"/>
              </a:solidFill>
            </a:endParaRPr>
          </a:p>
        </p:txBody>
      </p:sp>
      <p:sp>
        <p:nvSpPr>
          <p:cNvPr id="4" name="Rectangle 3"/>
          <p:cNvSpPr/>
          <p:nvPr/>
        </p:nvSpPr>
        <p:spPr>
          <a:xfrm>
            <a:off x="628650" y="1981200"/>
            <a:ext cx="7886700" cy="1121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400" dirty="0">
                <a:solidFill>
                  <a:prstClr val="black"/>
                </a:solidFill>
                <a:latin typeface="Times New Roman" charset="0"/>
                <a:ea typeface="Times New Roman" charset="0"/>
                <a:cs typeface="Times New Roman" charset="0"/>
              </a:rPr>
              <a:t>James‬ ‭4:17‬ </a:t>
            </a:r>
            <a:r>
              <a:rPr lang="en-US" sz="2400" dirty="0" smtClean="0">
                <a:solidFill>
                  <a:prstClr val="black"/>
                </a:solidFill>
                <a:latin typeface="Times New Roman" charset="0"/>
                <a:ea typeface="Times New Roman" charset="0"/>
                <a:cs typeface="Times New Roman" charset="0"/>
              </a:rPr>
              <a:t>‭“Therefore</a:t>
            </a:r>
            <a:r>
              <a:rPr lang="en-US" sz="2400" dirty="0">
                <a:solidFill>
                  <a:prstClr val="black"/>
                </a:solidFill>
                <a:latin typeface="Times New Roman" charset="0"/>
                <a:ea typeface="Times New Roman" charset="0"/>
                <a:cs typeface="Times New Roman" charset="0"/>
              </a:rPr>
              <a:t>, to him who knows to do good and </a:t>
            </a:r>
            <a:r>
              <a:rPr lang="en-US" sz="2400" b="1" dirty="0">
                <a:solidFill>
                  <a:prstClr val="black"/>
                </a:solidFill>
                <a:latin typeface="Times New Roman" charset="0"/>
                <a:ea typeface="Times New Roman" charset="0"/>
                <a:cs typeface="Times New Roman" charset="0"/>
              </a:rPr>
              <a:t>does not do it, to him it is sin</a:t>
            </a:r>
            <a:r>
              <a:rPr lang="en-US" sz="2400" b="1" dirty="0" smtClean="0">
                <a:solidFill>
                  <a:prstClr val="black"/>
                </a:solidFill>
                <a:latin typeface="Times New Roman" charset="0"/>
                <a:ea typeface="Times New Roman" charset="0"/>
                <a:cs typeface="Times New Roman" charset="0"/>
              </a:rPr>
              <a:t>.</a:t>
            </a:r>
            <a:r>
              <a:rPr lang="en-US" sz="2400" dirty="0" smtClean="0">
                <a:solidFill>
                  <a:prstClr val="black"/>
                </a:solidFill>
                <a:latin typeface="Times New Roman" charset="0"/>
                <a:ea typeface="Times New Roman" charset="0"/>
                <a:cs typeface="Times New Roman" charset="0"/>
              </a:rPr>
              <a:t>”‬‬</a:t>
            </a:r>
            <a:endParaRPr lang="en-US" sz="2400" dirty="0">
              <a:solidFill>
                <a:prstClr val="black"/>
              </a:solidFill>
              <a:latin typeface="Times New Roman" charset="0"/>
              <a:ea typeface="Times New Roman" charset="0"/>
              <a:cs typeface="Times New Roman" charset="0"/>
            </a:endParaRPr>
          </a:p>
        </p:txBody>
      </p:sp>
      <p:sp>
        <p:nvSpPr>
          <p:cNvPr id="6" name="Title 1"/>
          <p:cNvSpPr>
            <a:spLocks noGrp="1"/>
          </p:cNvSpPr>
          <p:nvPr>
            <p:ph type="title"/>
          </p:nvPr>
        </p:nvSpPr>
        <p:spPr>
          <a:xfrm>
            <a:off x="628650" y="365126"/>
            <a:ext cx="7886700" cy="1325563"/>
          </a:xfrm>
        </p:spPr>
        <p:txBody>
          <a:bodyPr>
            <a:normAutofit/>
          </a:bodyPr>
          <a:lstStyle/>
          <a:p>
            <a:pPr algn="ctr"/>
            <a:r>
              <a:rPr lang="en-US" sz="4000" dirty="0" smtClean="0">
                <a:solidFill>
                  <a:srgbClr val="663300"/>
                </a:solidFill>
                <a:latin typeface="Algerian" panose="04020705040A02060702" pitchFamily="82" charset="0"/>
              </a:rPr>
              <a:t>We have responsibilities</a:t>
            </a:r>
            <a:endParaRPr lang="en-US" sz="4000" dirty="0">
              <a:solidFill>
                <a:srgbClr val="663300"/>
              </a:solidFill>
              <a:latin typeface="Algerian" panose="04020705040A02060702" pitchFamily="82" charset="0"/>
            </a:endParaRPr>
          </a:p>
        </p:txBody>
      </p:sp>
      <p:sp>
        <p:nvSpPr>
          <p:cNvPr id="5" name="Sun 4"/>
          <p:cNvSpPr/>
          <p:nvPr/>
        </p:nvSpPr>
        <p:spPr>
          <a:xfrm>
            <a:off x="5486400" y="51101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91200" y="5414963"/>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a:t>
            </a:r>
          </a:p>
          <a:p>
            <a:pPr algn="ctr"/>
            <a:r>
              <a:rPr lang="en-US" sz="2400" b="1" dirty="0" smtClean="0">
                <a:solidFill>
                  <a:schemeClr val="tx1"/>
                </a:solidFill>
              </a:rPr>
              <a:t>20</a:t>
            </a:r>
            <a:endParaRPr lang="en-US" sz="2400" b="1" dirty="0">
              <a:solidFill>
                <a:schemeClr val="tx1"/>
              </a:solidFill>
            </a:endParaRPr>
          </a:p>
        </p:txBody>
      </p:sp>
      <p:sp>
        <p:nvSpPr>
          <p:cNvPr id="8" name="TextBox 7"/>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9</a:t>
            </a:r>
            <a:endParaRPr lang="en-US" dirty="0">
              <a:solidFill>
                <a:schemeClr val="bg1">
                  <a:lumMod val="65000"/>
                </a:schemeClr>
              </a:solidFill>
            </a:endParaRPr>
          </a:p>
        </p:txBody>
      </p:sp>
    </p:spTree>
    <p:extLst>
      <p:ext uri="{BB962C8B-B14F-4D97-AF65-F5344CB8AC3E}">
        <p14:creationId xmlns:p14="http://schemas.microsoft.com/office/powerpoint/2010/main" val="13209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325563"/>
          </a:xfrm>
        </p:spPr>
        <p:txBody>
          <a:bodyPr>
            <a:normAutofit/>
          </a:bodyPr>
          <a:lstStyle/>
          <a:p>
            <a:pPr algn="ctr"/>
            <a:r>
              <a:rPr lang="en-US" sz="4000" dirty="0">
                <a:solidFill>
                  <a:srgbClr val="663300"/>
                </a:solidFill>
                <a:latin typeface="Algerian" panose="04020705040A02060702" pitchFamily="82" charset="0"/>
              </a:rPr>
              <a:t>Paul contrasts </a:t>
            </a:r>
            <a:r>
              <a:rPr lang="en-US" sz="4000" dirty="0" smtClean="0">
                <a:solidFill>
                  <a:srgbClr val="663300"/>
                </a:solidFill>
                <a:latin typeface="Algerian" panose="04020705040A02060702" pitchFamily="82" charset="0"/>
              </a:rPr>
              <a:t>2 types of sin</a:t>
            </a:r>
            <a:endParaRPr lang="en-US" sz="4000" dirty="0">
              <a:solidFill>
                <a:srgbClr val="663300"/>
              </a:solidFill>
              <a:latin typeface="Algerian" panose="04020705040A02060702" pitchFamily="82" charset="0"/>
            </a:endParaRPr>
          </a:p>
        </p:txBody>
      </p:sp>
      <p:sp>
        <p:nvSpPr>
          <p:cNvPr id="5" name="Content Placeholder 4"/>
          <p:cNvSpPr>
            <a:spLocks noGrp="1"/>
          </p:cNvSpPr>
          <p:nvPr>
            <p:ph idx="1"/>
          </p:nvPr>
        </p:nvSpPr>
        <p:spPr>
          <a:xfrm>
            <a:off x="628650" y="3429000"/>
            <a:ext cx="6991350" cy="2448301"/>
          </a:xfrm>
        </p:spPr>
        <p:txBody>
          <a:bodyPr>
            <a:normAutofit/>
          </a:bodyPr>
          <a:lstStyle/>
          <a:p>
            <a:r>
              <a:rPr lang="en-US" b="1" dirty="0">
                <a:solidFill>
                  <a:srgbClr val="663300"/>
                </a:solidFill>
              </a:rPr>
              <a:t>Both types of sins represent disobedience.  Sins of Commission are acts of outright disobedience to clear and direct commands to abstain from this or that.  Sins of </a:t>
            </a:r>
            <a:r>
              <a:rPr lang="en-US" b="1" dirty="0" smtClean="0">
                <a:solidFill>
                  <a:srgbClr val="663300"/>
                </a:solidFill>
              </a:rPr>
              <a:t>Omission </a:t>
            </a:r>
            <a:r>
              <a:rPr lang="en-US" b="1" dirty="0">
                <a:solidFill>
                  <a:srgbClr val="663300"/>
                </a:solidFill>
              </a:rPr>
              <a:t>demonstrate disobedience to a clear instruction to do something.</a:t>
            </a:r>
          </a:p>
          <a:p>
            <a:endParaRPr lang="en-US" b="1" dirty="0">
              <a:solidFill>
                <a:srgbClr val="663300"/>
              </a:solidFill>
            </a:endParaRPr>
          </a:p>
        </p:txBody>
      </p:sp>
      <p:sp>
        <p:nvSpPr>
          <p:cNvPr id="4" name="Rectangle 3"/>
          <p:cNvSpPr/>
          <p:nvPr/>
        </p:nvSpPr>
        <p:spPr>
          <a:xfrm>
            <a:off x="628650" y="1600200"/>
            <a:ext cx="7886700" cy="1447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panose="02020603050405020304" pitchFamily="18" charset="0"/>
                <a:cs typeface="Times New Roman" panose="02020603050405020304" pitchFamily="18" charset="0"/>
              </a:rPr>
              <a:t>Romans 7:19 (NLT)</a:t>
            </a:r>
            <a:r>
              <a:rPr lang="en-US" sz="2400" dirty="0">
                <a:solidFill>
                  <a:schemeClr val="tx1"/>
                </a:solidFill>
                <a:latin typeface="Times New Roman" panose="02020603050405020304" pitchFamily="18" charset="0"/>
                <a:cs typeface="Times New Roman" panose="02020603050405020304" pitchFamily="18" charset="0"/>
              </a:rPr>
              <a:t> I want to do what is good, but I don’t. I don’t want to do what is wrong, but I do it anyway.</a:t>
            </a:r>
            <a:endParaRPr lang="en-US" sz="2400" dirty="0">
              <a:solidFill>
                <a:schemeClr val="tx1"/>
              </a:solidFill>
              <a:latin typeface="Times New Roman" panose="02020603050405020304" pitchFamily="18" charset="0"/>
              <a:ea typeface="Times New Roman" charset="0"/>
              <a:cs typeface="Times New Roman" panose="02020603050405020304" pitchFamily="18" charset="0"/>
            </a:endParaRPr>
          </a:p>
        </p:txBody>
      </p:sp>
      <p:sp>
        <p:nvSpPr>
          <p:cNvPr id="6" name="Sun 5"/>
          <p:cNvSpPr/>
          <p:nvPr/>
        </p:nvSpPr>
        <p:spPr>
          <a:xfrm>
            <a:off x="7345680" y="519150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50480" y="5496301"/>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t>
            </a:r>
          </a:p>
          <a:p>
            <a:pPr algn="ctr"/>
            <a:r>
              <a:rPr lang="en-US" sz="2400" b="1" dirty="0" smtClean="0">
                <a:solidFill>
                  <a:schemeClr val="tx1"/>
                </a:solidFill>
              </a:rPr>
              <a:t>4</a:t>
            </a:r>
            <a:endParaRPr lang="en-US" sz="2400" b="1" dirty="0">
              <a:solidFill>
                <a:schemeClr val="tx1"/>
              </a:solidFill>
            </a:endParaRPr>
          </a:p>
        </p:txBody>
      </p:sp>
      <p:sp>
        <p:nvSpPr>
          <p:cNvPr id="8" name="TextBox 7"/>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10</a:t>
            </a:r>
            <a:endParaRPr lang="en-US" dirty="0">
              <a:solidFill>
                <a:schemeClr val="bg1">
                  <a:lumMod val="65000"/>
                </a:schemeClr>
              </a:solidFill>
            </a:endParaRPr>
          </a:p>
        </p:txBody>
      </p:sp>
    </p:spTree>
    <p:extLst>
      <p:ext uri="{BB962C8B-B14F-4D97-AF65-F5344CB8AC3E}">
        <p14:creationId xmlns:p14="http://schemas.microsoft.com/office/powerpoint/2010/main" val="1378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663300"/>
                </a:solidFill>
                <a:latin typeface="Algerian" panose="04020705040A02060702" pitchFamily="82" charset="0"/>
              </a:rPr>
              <a:t>Which is worse, sins of commission or sins of omission?</a:t>
            </a:r>
          </a:p>
        </p:txBody>
      </p:sp>
      <p:sp>
        <p:nvSpPr>
          <p:cNvPr id="3" name="Content Placeholder 2"/>
          <p:cNvSpPr>
            <a:spLocks noGrp="1"/>
          </p:cNvSpPr>
          <p:nvPr>
            <p:ph idx="1"/>
          </p:nvPr>
        </p:nvSpPr>
        <p:spPr/>
        <p:txBody>
          <a:bodyPr>
            <a:normAutofit/>
          </a:bodyPr>
          <a:lstStyle/>
          <a:p>
            <a:r>
              <a:rPr lang="en-US" b="1" dirty="0">
                <a:solidFill>
                  <a:srgbClr val="663300"/>
                </a:solidFill>
              </a:rPr>
              <a:t> While different types of sin, they’re both sinful.  </a:t>
            </a:r>
            <a:endParaRPr lang="en-US" b="1" dirty="0" smtClean="0">
              <a:solidFill>
                <a:srgbClr val="663300"/>
              </a:solidFill>
            </a:endParaRPr>
          </a:p>
          <a:p>
            <a:endParaRPr lang="en-US" b="1" dirty="0">
              <a:solidFill>
                <a:srgbClr val="663300"/>
              </a:solidFill>
            </a:endParaRPr>
          </a:p>
          <a:p>
            <a:endParaRPr lang="en-US" b="1" dirty="0" smtClean="0">
              <a:solidFill>
                <a:srgbClr val="663300"/>
              </a:solidFill>
            </a:endParaRPr>
          </a:p>
          <a:p>
            <a:endParaRPr lang="en-US" b="1" dirty="0">
              <a:solidFill>
                <a:srgbClr val="663300"/>
              </a:solidFill>
            </a:endParaRPr>
          </a:p>
          <a:p>
            <a:r>
              <a:rPr lang="en-US" b="1" dirty="0" smtClean="0">
                <a:solidFill>
                  <a:srgbClr val="663300"/>
                </a:solidFill>
              </a:rPr>
              <a:t>Paul here </a:t>
            </a:r>
            <a:r>
              <a:rPr lang="en-US" b="1" dirty="0">
                <a:solidFill>
                  <a:srgbClr val="663300"/>
                </a:solidFill>
              </a:rPr>
              <a:t>makes no distinction between types of sin; he simply states that sin not repented of </a:t>
            </a:r>
            <a:r>
              <a:rPr lang="en-US" b="1" dirty="0" smtClean="0">
                <a:solidFill>
                  <a:srgbClr val="663300"/>
                </a:solidFill>
              </a:rPr>
              <a:t>leads </a:t>
            </a:r>
            <a:r>
              <a:rPr lang="en-US" b="1" dirty="0">
                <a:solidFill>
                  <a:srgbClr val="663300"/>
                </a:solidFill>
              </a:rPr>
              <a:t>to eternal spiritual death</a:t>
            </a:r>
            <a:r>
              <a:rPr lang="en-US" b="1" dirty="0" smtClean="0">
                <a:solidFill>
                  <a:srgbClr val="663300"/>
                </a:solidFill>
              </a:rPr>
              <a:t>.</a:t>
            </a:r>
            <a:endParaRPr lang="en-US" b="1" dirty="0">
              <a:solidFill>
                <a:srgbClr val="663300"/>
              </a:solidFill>
            </a:endParaRPr>
          </a:p>
        </p:txBody>
      </p:sp>
      <p:sp>
        <p:nvSpPr>
          <p:cNvPr id="4" name="Rectangle 3"/>
          <p:cNvSpPr/>
          <p:nvPr/>
        </p:nvSpPr>
        <p:spPr>
          <a:xfrm>
            <a:off x="628650" y="2514600"/>
            <a:ext cx="7886700" cy="1121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panose="02020603050405020304" pitchFamily="18" charset="0"/>
                <a:cs typeface="Times New Roman" panose="02020603050405020304" pitchFamily="18" charset="0"/>
              </a:rPr>
              <a:t>Romans 6:23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For the wages of sin is death, </a:t>
            </a:r>
            <a:r>
              <a:rPr lang="en-US" sz="2400" dirty="0">
                <a:solidFill>
                  <a:schemeClr val="tx1"/>
                </a:solidFill>
                <a:latin typeface="Times New Roman" panose="02020603050405020304" pitchFamily="18" charset="0"/>
                <a:cs typeface="Times New Roman" panose="02020603050405020304" pitchFamily="18" charset="0"/>
              </a:rPr>
              <a:t>but the free gift of God is eternal life through Christ Jesus our Lord.</a:t>
            </a:r>
          </a:p>
        </p:txBody>
      </p:sp>
      <p:sp>
        <p:nvSpPr>
          <p:cNvPr id="5" name="Sun 4"/>
          <p:cNvSpPr/>
          <p:nvPr/>
        </p:nvSpPr>
        <p:spPr>
          <a:xfrm>
            <a:off x="1474733" y="524509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79533" y="5549899"/>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t>
            </a:r>
          </a:p>
          <a:p>
            <a:pPr algn="ctr"/>
            <a:r>
              <a:rPr lang="en-US" sz="2400" b="1" dirty="0" smtClean="0">
                <a:solidFill>
                  <a:schemeClr val="tx1"/>
                </a:solidFill>
              </a:rPr>
              <a:t>1</a:t>
            </a:r>
            <a:endParaRPr lang="en-US" sz="2400" b="1" dirty="0">
              <a:solidFill>
                <a:schemeClr val="tx1"/>
              </a:solidFill>
            </a:endParaRPr>
          </a:p>
        </p:txBody>
      </p:sp>
      <p:sp>
        <p:nvSpPr>
          <p:cNvPr id="7" name="TextBox 6"/>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11</a:t>
            </a:r>
            <a:endParaRPr lang="en-US" dirty="0">
              <a:solidFill>
                <a:schemeClr val="bg1">
                  <a:lumMod val="65000"/>
                </a:schemeClr>
              </a:solidFill>
            </a:endParaRPr>
          </a:p>
        </p:txBody>
      </p:sp>
    </p:spTree>
    <p:extLst>
      <p:ext uri="{BB962C8B-B14F-4D97-AF65-F5344CB8AC3E}">
        <p14:creationId xmlns:p14="http://schemas.microsoft.com/office/powerpoint/2010/main" val="14761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n 4"/>
          <p:cNvSpPr/>
          <p:nvPr/>
        </p:nvSpPr>
        <p:spPr>
          <a:xfrm>
            <a:off x="7394159" y="11430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98959" y="14478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a:t>
            </a:r>
            <a:endParaRPr lang="en-US" sz="2400" b="1" dirty="0" smtClean="0">
              <a:solidFill>
                <a:schemeClr val="tx1"/>
              </a:solidFill>
            </a:endParaRPr>
          </a:p>
          <a:p>
            <a:pPr algn="ctr"/>
            <a:r>
              <a:rPr lang="en-US" sz="2400" b="1" dirty="0" smtClean="0">
                <a:solidFill>
                  <a:schemeClr val="tx1"/>
                </a:solidFill>
              </a:rPr>
              <a:t>8</a:t>
            </a:r>
            <a:endParaRPr lang="en-US" sz="2400" b="1" dirty="0">
              <a:solidFill>
                <a:schemeClr val="tx1"/>
              </a:solidFill>
            </a:endParaRPr>
          </a:p>
        </p:txBody>
      </p:sp>
      <p:sp>
        <p:nvSpPr>
          <p:cNvPr id="3" name="Content Placeholder 2"/>
          <p:cNvSpPr>
            <a:spLocks noGrp="1"/>
          </p:cNvSpPr>
          <p:nvPr>
            <p:ph idx="1"/>
          </p:nvPr>
        </p:nvSpPr>
        <p:spPr>
          <a:xfrm>
            <a:off x="628650" y="1825625"/>
            <a:ext cx="6762750" cy="4351338"/>
          </a:xfrm>
        </p:spPr>
        <p:txBody>
          <a:bodyPr/>
          <a:lstStyle/>
          <a:p>
            <a:pPr lvl="0"/>
            <a:r>
              <a:rPr lang="en-US" b="1" dirty="0">
                <a:solidFill>
                  <a:srgbClr val="663300"/>
                </a:solidFill>
              </a:rPr>
              <a:t>Willful neglect to worship God with the church </a:t>
            </a:r>
            <a:r>
              <a:rPr lang="en-US" b="1" dirty="0" smtClean="0">
                <a:solidFill>
                  <a:srgbClr val="663300"/>
                </a:solidFill>
              </a:rPr>
              <a:t>(Heb</a:t>
            </a:r>
            <a:r>
              <a:rPr lang="en-US" b="1" dirty="0">
                <a:solidFill>
                  <a:srgbClr val="663300"/>
                </a:solidFill>
              </a:rPr>
              <a:t>. </a:t>
            </a:r>
            <a:r>
              <a:rPr lang="en-US" b="1" dirty="0" smtClean="0">
                <a:solidFill>
                  <a:srgbClr val="663300"/>
                </a:solidFill>
              </a:rPr>
              <a:t>10:23-25). </a:t>
            </a:r>
            <a:endParaRPr lang="en-US" b="1" dirty="0">
              <a:solidFill>
                <a:srgbClr val="663300"/>
              </a:solidFill>
            </a:endParaRPr>
          </a:p>
          <a:p>
            <a:endParaRPr lang="en-US" b="1" dirty="0">
              <a:solidFill>
                <a:srgbClr val="663300"/>
              </a:solidFill>
            </a:endParaRPr>
          </a:p>
        </p:txBody>
      </p:sp>
      <p:sp>
        <p:nvSpPr>
          <p:cNvPr id="4" name="Rectangle 3"/>
          <p:cNvSpPr/>
          <p:nvPr/>
        </p:nvSpPr>
        <p:spPr>
          <a:xfrm>
            <a:off x="628650" y="2819400"/>
            <a:ext cx="7886700" cy="2819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400" dirty="0" smtClean="0">
                <a:solidFill>
                  <a:schemeClr val="tx1"/>
                </a:solidFill>
                <a:latin typeface="Times New Roman" panose="02020603050405020304" pitchFamily="18" charset="0"/>
                <a:cs typeface="Times New Roman" panose="02020603050405020304" pitchFamily="18" charset="0"/>
              </a:rPr>
              <a:t>Hebrews 10:23</a:t>
            </a:r>
            <a:r>
              <a:rPr lang="en-US" sz="2400" dirty="0">
                <a:solidFill>
                  <a:schemeClr val="tx1"/>
                </a:solidFill>
                <a:latin typeface="Times New Roman" panose="02020603050405020304" pitchFamily="18" charset="0"/>
                <a:cs typeface="Times New Roman" panose="02020603050405020304" pitchFamily="18" charset="0"/>
              </a:rPr>
              <a:t> Let us hold fast the confession of our hope without wavering, for He who promised is faithful. 24 And let us consider one another in order to stir up love and good works, 25 not </a:t>
            </a:r>
            <a:r>
              <a:rPr lang="en-US" sz="2400" b="1" dirty="0">
                <a:solidFill>
                  <a:schemeClr val="tx1"/>
                </a:solidFill>
                <a:latin typeface="Times New Roman" panose="02020603050405020304" pitchFamily="18" charset="0"/>
                <a:cs typeface="Times New Roman" panose="02020603050405020304" pitchFamily="18" charset="0"/>
              </a:rPr>
              <a:t>forsaking the assembling of ourselves together, as is the manner of some</a:t>
            </a:r>
            <a:r>
              <a:rPr lang="en-US" sz="2400" dirty="0">
                <a:solidFill>
                  <a:schemeClr val="tx1"/>
                </a:solidFill>
                <a:latin typeface="Times New Roman" panose="02020603050405020304" pitchFamily="18" charset="0"/>
                <a:cs typeface="Times New Roman" panose="02020603050405020304" pitchFamily="18" charset="0"/>
              </a:rPr>
              <a:t>, but exhorting one another, and so much the more as you see the Day approaching.</a:t>
            </a:r>
            <a:endParaRPr lang="en-US" sz="2400" dirty="0">
              <a:solidFill>
                <a:schemeClr val="tx1"/>
              </a:solidFill>
              <a:latin typeface="Times New Roman" panose="02020603050405020304" pitchFamily="18" charset="0"/>
              <a:ea typeface="Times New Roman" charset="0"/>
              <a:cs typeface="Times New Roman" panose="02020603050405020304" pitchFamily="18" charset="0"/>
            </a:endParaRPr>
          </a:p>
        </p:txBody>
      </p:sp>
      <p:sp>
        <p:nvSpPr>
          <p:cNvPr id="7" name="Title 1"/>
          <p:cNvSpPr>
            <a:spLocks noGrp="1"/>
          </p:cNvSpPr>
          <p:nvPr>
            <p:ph type="title"/>
          </p:nvPr>
        </p:nvSpPr>
        <p:spPr>
          <a:xfrm>
            <a:off x="628650" y="152400"/>
            <a:ext cx="7886700" cy="1325563"/>
          </a:xfrm>
        </p:spPr>
        <p:txBody>
          <a:bodyPr>
            <a:normAutofit/>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endParaRPr lang="en-US" dirty="0">
              <a:solidFill>
                <a:srgbClr val="663300"/>
              </a:solidFill>
              <a:latin typeface="Algerian" panose="04020705040A02060702" pitchFamily="82" charset="0"/>
            </a:endParaRPr>
          </a:p>
        </p:txBody>
      </p:sp>
      <p:sp>
        <p:nvSpPr>
          <p:cNvPr id="8" name="TextBox 7"/>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12</a:t>
            </a:r>
            <a:endParaRPr lang="en-US" dirty="0">
              <a:solidFill>
                <a:schemeClr val="bg1">
                  <a:lumMod val="65000"/>
                </a:schemeClr>
              </a:solidFill>
            </a:endParaRPr>
          </a:p>
        </p:txBody>
      </p:sp>
    </p:spTree>
    <p:extLst>
      <p:ext uri="{BB962C8B-B14F-4D97-AF65-F5344CB8AC3E}">
        <p14:creationId xmlns:p14="http://schemas.microsoft.com/office/powerpoint/2010/main" val="4398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628650" y="1612900"/>
            <a:ext cx="7886700" cy="10541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charset="0"/>
                <a:ea typeface="Times New Roman" charset="0"/>
                <a:cs typeface="Times New Roman" charset="0"/>
              </a:rPr>
              <a:t>Exodus </a:t>
            </a:r>
            <a:r>
              <a:rPr lang="en-US" sz="2400" dirty="0" smtClean="0">
                <a:solidFill>
                  <a:schemeClr val="tx1"/>
                </a:solidFill>
                <a:latin typeface="Times New Roman" charset="0"/>
                <a:ea typeface="Times New Roman" charset="0"/>
                <a:cs typeface="Times New Roman" charset="0"/>
              </a:rPr>
              <a:t>23:17 Three </a:t>
            </a:r>
            <a:r>
              <a:rPr lang="en-US" sz="2400" dirty="0">
                <a:solidFill>
                  <a:schemeClr val="tx1"/>
                </a:solidFill>
                <a:latin typeface="Times New Roman" charset="0"/>
                <a:ea typeface="Times New Roman" charset="0"/>
                <a:cs typeface="Times New Roman" charset="0"/>
              </a:rPr>
              <a:t>times in the year </a:t>
            </a:r>
            <a:r>
              <a:rPr lang="en-US" sz="2400" b="1" dirty="0">
                <a:solidFill>
                  <a:schemeClr val="tx1"/>
                </a:solidFill>
                <a:latin typeface="Times New Roman" charset="0"/>
                <a:ea typeface="Times New Roman" charset="0"/>
                <a:cs typeface="Times New Roman" charset="0"/>
              </a:rPr>
              <a:t>all your males </a:t>
            </a:r>
            <a:r>
              <a:rPr lang="en-US" sz="2400" dirty="0">
                <a:solidFill>
                  <a:schemeClr val="tx1"/>
                </a:solidFill>
                <a:latin typeface="Times New Roman" charset="0"/>
                <a:ea typeface="Times New Roman" charset="0"/>
                <a:cs typeface="Times New Roman" charset="0"/>
              </a:rPr>
              <a:t>shall appear before the Lord God</a:t>
            </a:r>
            <a:r>
              <a:rPr lang="en-US" sz="2400" dirty="0" smtClean="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5" name="Rectangle 4"/>
          <p:cNvSpPr/>
          <p:nvPr/>
        </p:nvSpPr>
        <p:spPr>
          <a:xfrm>
            <a:off x="628650" y="2947194"/>
            <a:ext cx="7886700" cy="177720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charset="0"/>
                <a:ea typeface="Times New Roman" charset="0"/>
                <a:cs typeface="Times New Roman" charset="0"/>
              </a:rPr>
              <a:t>Mark 14:12 </a:t>
            </a:r>
            <a:r>
              <a:rPr lang="en-US" sz="2400" dirty="0">
                <a:solidFill>
                  <a:schemeClr val="tx1"/>
                </a:solidFill>
                <a:latin typeface="Times New Roman" charset="0"/>
                <a:ea typeface="Times New Roman" charset="0"/>
                <a:cs typeface="Times New Roman" charset="0"/>
              </a:rPr>
              <a:t>Now on the first day of Unleavened Bread, when they killed the Passover lamb, His disciples said to Him, “</a:t>
            </a:r>
            <a:r>
              <a:rPr lang="en-US" sz="2400" b="1" dirty="0">
                <a:solidFill>
                  <a:schemeClr val="tx1"/>
                </a:solidFill>
                <a:latin typeface="Times New Roman" charset="0"/>
                <a:ea typeface="Times New Roman" charset="0"/>
                <a:cs typeface="Times New Roman" charset="0"/>
              </a:rPr>
              <a:t>Where do You want us to go and prepare</a:t>
            </a:r>
            <a:r>
              <a:rPr lang="en-US" sz="2400" dirty="0">
                <a:solidFill>
                  <a:schemeClr val="tx1"/>
                </a:solidFill>
                <a:latin typeface="Times New Roman" charset="0"/>
                <a:ea typeface="Times New Roman" charset="0"/>
                <a:cs typeface="Times New Roman" charset="0"/>
              </a:rPr>
              <a:t>, that You may eat the Passover?”</a:t>
            </a:r>
          </a:p>
        </p:txBody>
      </p:sp>
      <p:sp>
        <p:nvSpPr>
          <p:cNvPr id="6"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Tree>
    <p:extLst>
      <p:ext uri="{BB962C8B-B14F-4D97-AF65-F5344CB8AC3E}">
        <p14:creationId xmlns:p14="http://schemas.microsoft.com/office/powerpoint/2010/main" val="34980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663300"/>
                </a:solidFill>
                <a:latin typeface="Algerian" panose="04020705040A02060702" pitchFamily="82" charset="0"/>
              </a:rPr>
              <a:t>Sunday, April 5, 33AD</a:t>
            </a:r>
            <a:endParaRPr lang="en-US" dirty="0">
              <a:solidFill>
                <a:srgbClr val="663300"/>
              </a:solidFill>
              <a:latin typeface="Algerian" panose="04020705040A02060702" pitchFamily="82" charset="0"/>
            </a:endParaRPr>
          </a:p>
        </p:txBody>
      </p:sp>
      <p:sp>
        <p:nvSpPr>
          <p:cNvPr id="3" name="Content Placeholder 2"/>
          <p:cNvSpPr>
            <a:spLocks noGrp="1"/>
          </p:cNvSpPr>
          <p:nvPr>
            <p:ph idx="1"/>
          </p:nvPr>
        </p:nvSpPr>
        <p:spPr>
          <a:xfrm>
            <a:off x="628650" y="1825624"/>
            <a:ext cx="7886700" cy="4651375"/>
          </a:xfrm>
        </p:spPr>
        <p:txBody>
          <a:bodyPr>
            <a:normAutofit/>
          </a:bodyPr>
          <a:lstStyle/>
          <a:p>
            <a:pPr lvl="0"/>
            <a:endParaRPr lang="en-US" b="1" dirty="0">
              <a:solidFill>
                <a:srgbClr val="663300"/>
              </a:solidFill>
            </a:endParaRPr>
          </a:p>
          <a:p>
            <a:pPr lvl="0"/>
            <a:endParaRPr lang="en-US" b="1" dirty="0" smtClean="0">
              <a:solidFill>
                <a:srgbClr val="663300"/>
              </a:solidFill>
            </a:endParaRPr>
          </a:p>
          <a:p>
            <a:pPr lvl="0"/>
            <a:endParaRPr lang="en-US" b="1" dirty="0">
              <a:solidFill>
                <a:srgbClr val="663300"/>
              </a:solidFill>
            </a:endParaRPr>
          </a:p>
          <a:p>
            <a:pPr lvl="0"/>
            <a:endParaRPr lang="en-US" b="1" dirty="0" smtClean="0">
              <a:solidFill>
                <a:srgbClr val="663300"/>
              </a:solidFill>
            </a:endParaRPr>
          </a:p>
          <a:p>
            <a:pPr marL="0" lvl="0" indent="0">
              <a:buNone/>
            </a:pPr>
            <a:endParaRPr lang="en-US" b="1" dirty="0">
              <a:solidFill>
                <a:srgbClr val="663300"/>
              </a:solidFill>
            </a:endParaRPr>
          </a:p>
          <a:p>
            <a:pPr marL="457200" lvl="0" indent="-457200">
              <a:buNone/>
            </a:pPr>
            <a:endParaRPr lang="en-US" b="1" dirty="0" smtClean="0">
              <a:solidFill>
                <a:srgbClr val="663300"/>
              </a:solidFill>
            </a:endParaRPr>
          </a:p>
          <a:p>
            <a:pPr marL="457200" indent="-457200"/>
            <a:r>
              <a:rPr lang="en-US" sz="4000" b="1" dirty="0" smtClean="0">
                <a:solidFill>
                  <a:srgbClr val="663300"/>
                </a:solidFill>
              </a:rPr>
              <a:t>Some showed up to WORK.</a:t>
            </a:r>
          </a:p>
          <a:p>
            <a:pPr marL="457200" lvl="0" indent="-457200"/>
            <a:r>
              <a:rPr lang="en-US" sz="4000" b="1" dirty="0" smtClean="0">
                <a:solidFill>
                  <a:srgbClr val="663300"/>
                </a:solidFill>
              </a:rPr>
              <a:t>And some stayed home.</a:t>
            </a:r>
            <a:endParaRPr lang="en-US" sz="4000" b="1" dirty="0">
              <a:solidFill>
                <a:srgbClr val="663300"/>
              </a:solidFill>
            </a:endParaRPr>
          </a:p>
          <a:p>
            <a:endParaRPr lang="en-US" b="1" dirty="0">
              <a:solidFill>
                <a:srgbClr val="663300"/>
              </a:solidFill>
            </a:endParaRPr>
          </a:p>
        </p:txBody>
      </p:sp>
      <p:sp>
        <p:nvSpPr>
          <p:cNvPr id="4" name="Rectangle 3"/>
          <p:cNvSpPr/>
          <p:nvPr/>
        </p:nvSpPr>
        <p:spPr>
          <a:xfrm>
            <a:off x="628650" y="1676400"/>
            <a:ext cx="7886700" cy="137159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400" dirty="0" smtClean="0">
                <a:solidFill>
                  <a:prstClr val="black"/>
                </a:solidFill>
                <a:latin typeface="Times New Roman" panose="02020603050405020304" pitchFamily="18" charset="0"/>
                <a:cs typeface="Times New Roman" panose="02020603050405020304" pitchFamily="18" charset="0"/>
              </a:rPr>
              <a:t>Luke 24:1 </a:t>
            </a:r>
            <a:r>
              <a:rPr lang="en-US" sz="2400" dirty="0">
                <a:solidFill>
                  <a:prstClr val="black"/>
                </a:solidFill>
                <a:latin typeface="Times New Roman" panose="02020603050405020304" pitchFamily="18" charset="0"/>
                <a:cs typeface="Times New Roman" panose="02020603050405020304" pitchFamily="18" charset="0"/>
              </a:rPr>
              <a:t>Now on the first day of the week, very early in the morning, they, and certain other women with them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came to the tomb bringing the spices which they had prepared. </a:t>
            </a:r>
            <a:endParaRPr lang="en-US" sz="2400" dirty="0">
              <a:solidFill>
                <a:prstClr val="black"/>
              </a:solidFill>
              <a:latin typeface="Times New Roman" panose="02020603050405020304" pitchFamily="18" charset="0"/>
              <a:ea typeface="Times New Roman" charset="0"/>
              <a:cs typeface="Times New Roman" panose="02020603050405020304" pitchFamily="18" charset="0"/>
            </a:endParaRPr>
          </a:p>
        </p:txBody>
      </p:sp>
      <p:sp>
        <p:nvSpPr>
          <p:cNvPr id="6" name="Rectangle 5"/>
          <p:cNvSpPr/>
          <p:nvPr/>
        </p:nvSpPr>
        <p:spPr>
          <a:xfrm>
            <a:off x="628650" y="3263758"/>
            <a:ext cx="7886700" cy="138444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400" dirty="0" smtClean="0">
                <a:solidFill>
                  <a:prstClr val="black"/>
                </a:solidFill>
                <a:latin typeface="Times New Roman" panose="02020603050405020304" pitchFamily="18" charset="0"/>
                <a:cs typeface="Times New Roman" panose="02020603050405020304" pitchFamily="18" charset="0"/>
              </a:rPr>
              <a:t>John 20:19 </a:t>
            </a:r>
            <a:r>
              <a:rPr lang="en-US" sz="2400" dirty="0">
                <a:solidFill>
                  <a:prstClr val="black"/>
                </a:solidFill>
                <a:latin typeface="Times New Roman" panose="02020603050405020304" pitchFamily="18" charset="0"/>
                <a:cs typeface="Times New Roman" panose="02020603050405020304" pitchFamily="18" charset="0"/>
              </a:rPr>
              <a:t>On the evening of that </a:t>
            </a:r>
            <a:r>
              <a:rPr lang="en-US" sz="2400" b="1" dirty="0">
                <a:solidFill>
                  <a:prstClr val="black"/>
                </a:solidFill>
                <a:latin typeface="Times New Roman" panose="02020603050405020304" pitchFamily="18" charset="0"/>
                <a:cs typeface="Times New Roman" panose="02020603050405020304" pitchFamily="18" charset="0"/>
              </a:rPr>
              <a:t>first day of the week</a:t>
            </a:r>
            <a:r>
              <a:rPr lang="en-US" sz="2400" dirty="0">
                <a:solidFill>
                  <a:prstClr val="black"/>
                </a:solidFill>
                <a:latin typeface="Times New Roman" panose="02020603050405020304" pitchFamily="18" charset="0"/>
                <a:cs typeface="Times New Roman" panose="02020603050405020304" pitchFamily="18" charset="0"/>
              </a:rPr>
              <a:t>, when </a:t>
            </a:r>
            <a:r>
              <a:rPr lang="en-US" sz="2400" b="1" dirty="0">
                <a:solidFill>
                  <a:prstClr val="black"/>
                </a:solidFill>
                <a:latin typeface="Times New Roman" panose="02020603050405020304" pitchFamily="18" charset="0"/>
                <a:cs typeface="Times New Roman" panose="02020603050405020304" pitchFamily="18" charset="0"/>
              </a:rPr>
              <a:t>the disciples were together, with the doors locked for fear of the Jewish leaders, </a:t>
            </a:r>
            <a:endParaRPr lang="en-US" sz="2400" b="1" dirty="0">
              <a:solidFill>
                <a:prstClr val="black"/>
              </a:solidFill>
              <a:latin typeface="Times New Roman" panose="02020603050405020304" pitchFamily="18" charset="0"/>
              <a:ea typeface="Times New Roman" charset="0"/>
              <a:cs typeface="Times New Roman" panose="02020603050405020304" pitchFamily="18" charset="0"/>
            </a:endParaRPr>
          </a:p>
        </p:txBody>
      </p:sp>
      <p:sp>
        <p:nvSpPr>
          <p:cNvPr id="7" name="Sun 6"/>
          <p:cNvSpPr/>
          <p:nvPr/>
        </p:nvSpPr>
        <p:spPr>
          <a:xfrm>
            <a:off x="7189076" y="48298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93876" y="51346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a:t>
            </a:r>
          </a:p>
          <a:p>
            <a:pPr algn="ctr"/>
            <a:r>
              <a:rPr lang="en-US" sz="2400" b="1" dirty="0" smtClean="0">
                <a:solidFill>
                  <a:schemeClr val="tx1"/>
                </a:solidFill>
              </a:rPr>
              <a:t>2</a:t>
            </a:r>
            <a:endParaRPr lang="en-US" sz="2400" b="1" dirty="0">
              <a:solidFill>
                <a:schemeClr val="tx1"/>
              </a:solidFill>
            </a:endParaRPr>
          </a:p>
        </p:txBody>
      </p:sp>
      <p:sp>
        <p:nvSpPr>
          <p:cNvPr id="9" name="TextBox 8"/>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13</a:t>
            </a:r>
            <a:endParaRPr lang="en-US" dirty="0">
              <a:solidFill>
                <a:schemeClr val="bg1">
                  <a:lumMod val="65000"/>
                </a:schemeClr>
              </a:solidFill>
            </a:endParaRPr>
          </a:p>
        </p:txBody>
      </p:sp>
    </p:spTree>
    <p:extLst>
      <p:ext uri="{BB962C8B-B14F-4D97-AF65-F5344CB8AC3E}">
        <p14:creationId xmlns:p14="http://schemas.microsoft.com/office/powerpoint/2010/main" val="379072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600200"/>
            <a:ext cx="7886700" cy="4351338"/>
          </a:xfrm>
        </p:spPr>
        <p:txBody>
          <a:bodyPr>
            <a:noAutofit/>
          </a:bodyPr>
          <a:lstStyle/>
          <a:p>
            <a:r>
              <a:rPr lang="en-US" sz="2600" b="1" dirty="0" smtClean="0">
                <a:solidFill>
                  <a:srgbClr val="663300"/>
                </a:solidFill>
              </a:rPr>
              <a:t>We are expected to sing…</a:t>
            </a:r>
          </a:p>
          <a:p>
            <a:endParaRPr lang="en-US" sz="2600" b="1" dirty="0">
              <a:solidFill>
                <a:srgbClr val="663300"/>
              </a:solidFill>
            </a:endParaRPr>
          </a:p>
          <a:p>
            <a:endParaRPr lang="en-US" sz="2600" b="1" dirty="0" smtClean="0">
              <a:solidFill>
                <a:srgbClr val="663300"/>
              </a:solidFill>
            </a:endParaRPr>
          </a:p>
          <a:p>
            <a:endParaRPr lang="en-US" sz="2600" b="1" dirty="0">
              <a:solidFill>
                <a:srgbClr val="663300"/>
              </a:solidFill>
            </a:endParaRPr>
          </a:p>
          <a:p>
            <a:endParaRPr lang="en-US" sz="2600" b="1" dirty="0" smtClean="0">
              <a:solidFill>
                <a:srgbClr val="663300"/>
              </a:solidFill>
            </a:endParaRPr>
          </a:p>
          <a:p>
            <a:endParaRPr lang="en-US" sz="2600" b="1" dirty="0">
              <a:solidFill>
                <a:srgbClr val="663300"/>
              </a:solidFill>
            </a:endParaRPr>
          </a:p>
          <a:p>
            <a:endParaRPr lang="en-US" sz="2600" b="1" dirty="0" smtClean="0">
              <a:solidFill>
                <a:srgbClr val="663300"/>
              </a:solidFill>
            </a:endParaRPr>
          </a:p>
          <a:p>
            <a:endParaRPr lang="en-US" sz="2600" b="1" dirty="0">
              <a:solidFill>
                <a:srgbClr val="663300"/>
              </a:solidFill>
            </a:endParaRPr>
          </a:p>
        </p:txBody>
      </p:sp>
      <p:sp>
        <p:nvSpPr>
          <p:cNvPr id="10" name="Rectangle 9"/>
          <p:cNvSpPr/>
          <p:nvPr/>
        </p:nvSpPr>
        <p:spPr>
          <a:xfrm>
            <a:off x="628650" y="2133600"/>
            <a:ext cx="7886700" cy="162989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charset="0"/>
                <a:ea typeface="Times New Roman" charset="0"/>
                <a:cs typeface="Times New Roman" charset="0"/>
              </a:rPr>
              <a:t>Colossians‬ ‭</a:t>
            </a:r>
            <a:r>
              <a:rPr lang="en-US" sz="2400" dirty="0" smtClean="0">
                <a:solidFill>
                  <a:schemeClr val="tx1"/>
                </a:solidFill>
                <a:latin typeface="Times New Roman" charset="0"/>
                <a:ea typeface="Times New Roman" charset="0"/>
                <a:cs typeface="Times New Roman" charset="0"/>
              </a:rPr>
              <a:t>3:16 Let </a:t>
            </a:r>
            <a:r>
              <a:rPr lang="en-US" sz="2400" dirty="0">
                <a:solidFill>
                  <a:schemeClr val="tx1"/>
                </a:solidFill>
                <a:latin typeface="Times New Roman" charset="0"/>
                <a:ea typeface="Times New Roman" charset="0"/>
                <a:cs typeface="Times New Roman" charset="0"/>
              </a:rPr>
              <a:t>the word of Christ dwell in you richly in all wisdom, </a:t>
            </a:r>
            <a:r>
              <a:rPr lang="en-US" sz="2400" b="1" dirty="0">
                <a:solidFill>
                  <a:schemeClr val="tx1"/>
                </a:solidFill>
                <a:latin typeface="Times New Roman" charset="0"/>
                <a:ea typeface="Times New Roman" charset="0"/>
                <a:cs typeface="Times New Roman" charset="0"/>
              </a:rPr>
              <a:t>teaching and admonishing one another in psalms and hymns and spiritual songs, </a:t>
            </a:r>
            <a:r>
              <a:rPr lang="en-US" sz="2400" dirty="0">
                <a:solidFill>
                  <a:schemeClr val="tx1"/>
                </a:solidFill>
                <a:latin typeface="Times New Roman" charset="0"/>
                <a:ea typeface="Times New Roman" charset="0"/>
                <a:cs typeface="Times New Roman" charset="0"/>
              </a:rPr>
              <a:t>singing with grace in your hearts to the Lord</a:t>
            </a:r>
            <a:r>
              <a:rPr lang="en-US" sz="2400" dirty="0" smtClean="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11" name="Rectangle 10"/>
          <p:cNvSpPr/>
          <p:nvPr/>
        </p:nvSpPr>
        <p:spPr>
          <a:xfrm>
            <a:off x="628650" y="3992093"/>
            <a:ext cx="7886700" cy="1143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Romans 15:6 </a:t>
            </a:r>
            <a:r>
              <a:rPr lang="en-US" sz="2400" dirty="0">
                <a:solidFill>
                  <a:prstClr val="black"/>
                </a:solidFill>
                <a:latin typeface="Times New Roman" panose="02020603050405020304" pitchFamily="18" charset="0"/>
                <a:cs typeface="Times New Roman" panose="02020603050405020304" pitchFamily="18" charset="0"/>
              </a:rPr>
              <a:t>that you may </a:t>
            </a:r>
            <a:r>
              <a:rPr lang="en-US" sz="2400" b="1" dirty="0">
                <a:solidFill>
                  <a:prstClr val="black"/>
                </a:solidFill>
                <a:latin typeface="Times New Roman" panose="02020603050405020304" pitchFamily="18" charset="0"/>
                <a:cs typeface="Times New Roman" panose="02020603050405020304" pitchFamily="18" charset="0"/>
              </a:rPr>
              <a:t>with one mind and one mouth glorify the God and Father</a:t>
            </a:r>
            <a:r>
              <a:rPr lang="en-US" sz="2400" dirty="0">
                <a:solidFill>
                  <a:prstClr val="black"/>
                </a:solidFill>
                <a:latin typeface="Times New Roman" panose="02020603050405020304" pitchFamily="18" charset="0"/>
                <a:cs typeface="Times New Roman" panose="02020603050405020304" pitchFamily="18" charset="0"/>
              </a:rPr>
              <a:t> of our Lord Jesus Christ.</a:t>
            </a:r>
          </a:p>
        </p:txBody>
      </p:sp>
      <p:sp>
        <p:nvSpPr>
          <p:cNvPr id="9"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Words Not Spoken.</a:t>
            </a:r>
            <a:endParaRPr lang="en-US" dirty="0">
              <a:solidFill>
                <a:srgbClr val="663300"/>
              </a:solidFill>
              <a:latin typeface="Algerian" panose="04020705040A02060702" pitchFamily="82" charset="0"/>
            </a:endParaRPr>
          </a:p>
        </p:txBody>
      </p:sp>
      <p:sp>
        <p:nvSpPr>
          <p:cNvPr id="6" name="Sun 5"/>
          <p:cNvSpPr/>
          <p:nvPr/>
        </p:nvSpPr>
        <p:spPr>
          <a:xfrm>
            <a:off x="610914" y="526573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5714" y="5570538"/>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a:t>
            </a:r>
          </a:p>
          <a:p>
            <a:pPr algn="ctr"/>
            <a:r>
              <a:rPr lang="en-US" sz="2400" b="1" dirty="0" smtClean="0">
                <a:solidFill>
                  <a:schemeClr val="tx1"/>
                </a:solidFill>
              </a:rPr>
              <a:t>14</a:t>
            </a:r>
            <a:endParaRPr lang="en-US" sz="2400" b="1" dirty="0">
              <a:solidFill>
                <a:schemeClr val="tx1"/>
              </a:solidFill>
            </a:endParaRPr>
          </a:p>
        </p:txBody>
      </p:sp>
      <p:sp>
        <p:nvSpPr>
          <p:cNvPr id="12" name="TextBox 11"/>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14</a:t>
            </a:r>
            <a:endParaRPr lang="en-US" dirty="0">
              <a:solidFill>
                <a:schemeClr val="bg1">
                  <a:lumMod val="65000"/>
                </a:schemeClr>
              </a:solidFill>
            </a:endParaRPr>
          </a:p>
        </p:txBody>
      </p:sp>
    </p:spTree>
    <p:extLst>
      <p:ext uri="{BB962C8B-B14F-4D97-AF65-F5344CB8AC3E}">
        <p14:creationId xmlns:p14="http://schemas.microsoft.com/office/powerpoint/2010/main" val="3500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1" grpId="0" animBg="1"/>
      <p:bldP spid="9"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600200"/>
            <a:ext cx="7886700" cy="4351338"/>
          </a:xfrm>
        </p:spPr>
        <p:txBody>
          <a:bodyPr>
            <a:noAutofit/>
          </a:bodyPr>
          <a:lstStyle/>
          <a:p>
            <a:r>
              <a:rPr lang="en-US" sz="2600" b="1" dirty="0" smtClean="0">
                <a:solidFill>
                  <a:srgbClr val="663300"/>
                </a:solidFill>
              </a:rPr>
              <a:t>We are expected to teach others…</a:t>
            </a:r>
          </a:p>
        </p:txBody>
      </p:sp>
      <p:sp>
        <p:nvSpPr>
          <p:cNvPr id="7" name="Rectangle 6"/>
          <p:cNvSpPr/>
          <p:nvPr/>
        </p:nvSpPr>
        <p:spPr>
          <a:xfrm>
            <a:off x="628650" y="2209800"/>
            <a:ext cx="7886700" cy="1295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2 Timothy 4:2 </a:t>
            </a:r>
            <a:r>
              <a:rPr lang="en-US" sz="2400" b="1" dirty="0">
                <a:solidFill>
                  <a:schemeClr val="tx1"/>
                </a:solidFill>
                <a:latin typeface="Times New Roman" panose="02020603050405020304" pitchFamily="18" charset="0"/>
                <a:cs typeface="Times New Roman" panose="02020603050405020304" pitchFamily="18" charset="0"/>
              </a:rPr>
              <a:t>Preach the word! </a:t>
            </a:r>
            <a:r>
              <a:rPr lang="en-US" sz="2400" dirty="0">
                <a:solidFill>
                  <a:schemeClr val="tx1"/>
                </a:solidFill>
                <a:latin typeface="Times New Roman" panose="02020603050405020304" pitchFamily="18" charset="0"/>
                <a:cs typeface="Times New Roman" panose="02020603050405020304" pitchFamily="18" charset="0"/>
              </a:rPr>
              <a:t>Be ready in season and out of season. </a:t>
            </a:r>
            <a:r>
              <a:rPr lang="en-US" sz="2400" b="1" dirty="0">
                <a:solidFill>
                  <a:schemeClr val="tx1"/>
                </a:solidFill>
                <a:latin typeface="Times New Roman" panose="02020603050405020304" pitchFamily="18" charset="0"/>
                <a:cs typeface="Times New Roman" panose="02020603050405020304" pitchFamily="18" charset="0"/>
              </a:rPr>
              <a:t>Convince, rebuke, exhort,</a:t>
            </a:r>
            <a:r>
              <a:rPr lang="en-US" sz="2400" dirty="0">
                <a:solidFill>
                  <a:schemeClr val="tx1"/>
                </a:solidFill>
                <a:latin typeface="Times New Roman" panose="02020603050405020304" pitchFamily="18" charset="0"/>
                <a:cs typeface="Times New Roman" panose="02020603050405020304" pitchFamily="18" charset="0"/>
              </a:rPr>
              <a:t> with all longsuffering and </a:t>
            </a:r>
            <a:r>
              <a:rPr lang="en-US" sz="2400" b="1" dirty="0">
                <a:solidFill>
                  <a:schemeClr val="tx1"/>
                </a:solidFill>
                <a:latin typeface="Times New Roman" panose="02020603050405020304" pitchFamily="18" charset="0"/>
                <a:cs typeface="Times New Roman" panose="02020603050405020304" pitchFamily="18" charset="0"/>
              </a:rPr>
              <a:t>teaching</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628650" y="3693080"/>
            <a:ext cx="7886700" cy="13361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charset="0"/>
                <a:ea typeface="Times New Roman" charset="0"/>
                <a:cs typeface="Times New Roman" charset="0"/>
              </a:rPr>
              <a:t>Hebrews 11:3 </a:t>
            </a:r>
            <a:r>
              <a:rPr lang="en-US" sz="2400" b="1" dirty="0">
                <a:solidFill>
                  <a:schemeClr val="tx1"/>
                </a:solidFill>
                <a:latin typeface="Times New Roman" charset="0"/>
                <a:ea typeface="Times New Roman" charset="0"/>
                <a:cs typeface="Times New Roman" charset="0"/>
              </a:rPr>
              <a:t>By faith we understand that the worlds were framed by the word of God</a:t>
            </a:r>
            <a:r>
              <a:rPr lang="en-US" sz="2400" dirty="0">
                <a:solidFill>
                  <a:schemeClr val="tx1"/>
                </a:solidFill>
                <a:latin typeface="Times New Roman" charset="0"/>
                <a:ea typeface="Times New Roman" charset="0"/>
                <a:cs typeface="Times New Roman" charset="0"/>
              </a:rPr>
              <a:t>, so that the things which are seen were not made of things which are visible.</a:t>
            </a:r>
          </a:p>
        </p:txBody>
      </p:sp>
      <p:sp>
        <p:nvSpPr>
          <p:cNvPr id="11"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Words Not Spoken.</a:t>
            </a:r>
            <a:endParaRPr lang="en-US" dirty="0">
              <a:solidFill>
                <a:srgbClr val="663300"/>
              </a:solidFill>
              <a:latin typeface="Algerian" panose="04020705040A02060702" pitchFamily="82" charset="0"/>
            </a:endParaRPr>
          </a:p>
        </p:txBody>
      </p:sp>
      <p:sp>
        <p:nvSpPr>
          <p:cNvPr id="6" name="Sun 5"/>
          <p:cNvSpPr/>
          <p:nvPr/>
        </p:nvSpPr>
        <p:spPr>
          <a:xfrm>
            <a:off x="4343400" y="526573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8200" y="5570538"/>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a:t>
            </a:r>
          </a:p>
          <a:p>
            <a:pPr algn="ctr"/>
            <a:r>
              <a:rPr lang="en-US" sz="2400" b="1" dirty="0" smtClean="0">
                <a:solidFill>
                  <a:schemeClr val="tx1"/>
                </a:solidFill>
              </a:rPr>
              <a:t>17</a:t>
            </a:r>
            <a:endParaRPr lang="en-US" sz="2400" b="1" dirty="0">
              <a:solidFill>
                <a:schemeClr val="tx1"/>
              </a:solidFill>
            </a:endParaRPr>
          </a:p>
        </p:txBody>
      </p:sp>
      <p:sp>
        <p:nvSpPr>
          <p:cNvPr id="12" name="TextBox 11"/>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15</a:t>
            </a:r>
            <a:endParaRPr lang="en-US" dirty="0">
              <a:solidFill>
                <a:schemeClr val="bg1">
                  <a:lumMod val="65000"/>
                </a:schemeClr>
              </a:solidFill>
            </a:endParaRPr>
          </a:p>
        </p:txBody>
      </p:sp>
    </p:spTree>
    <p:extLst>
      <p:ext uri="{BB962C8B-B14F-4D97-AF65-F5344CB8AC3E}">
        <p14:creationId xmlns:p14="http://schemas.microsoft.com/office/powerpoint/2010/main" val="31520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600200"/>
            <a:ext cx="7886700" cy="4351338"/>
          </a:xfrm>
        </p:spPr>
        <p:txBody>
          <a:bodyPr>
            <a:noAutofit/>
          </a:bodyPr>
          <a:lstStyle/>
          <a:p>
            <a:r>
              <a:rPr lang="en-US" sz="2600" b="1" dirty="0" smtClean="0">
                <a:solidFill>
                  <a:srgbClr val="663300"/>
                </a:solidFill>
              </a:rPr>
              <a:t>We are expected to encourage to each other…</a:t>
            </a:r>
          </a:p>
        </p:txBody>
      </p:sp>
      <p:sp>
        <p:nvSpPr>
          <p:cNvPr id="9" name="Rectangle 8"/>
          <p:cNvSpPr/>
          <p:nvPr/>
        </p:nvSpPr>
        <p:spPr>
          <a:xfrm>
            <a:off x="628650" y="3429000"/>
            <a:ext cx="7886700" cy="113506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prstClr val="black"/>
                </a:solidFill>
                <a:latin typeface="Times New Roman" panose="02020603050405020304" pitchFamily="18" charset="0"/>
                <a:cs typeface="Times New Roman" panose="02020603050405020304" pitchFamily="18" charset="0"/>
              </a:rPr>
              <a:t>1 Corinthians 14:3 </a:t>
            </a:r>
            <a:r>
              <a:rPr lang="en-US" sz="2400" dirty="0" smtClean="0">
                <a:solidFill>
                  <a:prstClr val="black"/>
                </a:solidFill>
                <a:latin typeface="Times New Roman" panose="02020603050405020304" pitchFamily="18" charset="0"/>
                <a:cs typeface="Times New Roman" panose="02020603050405020304" pitchFamily="18" charset="0"/>
              </a:rPr>
              <a:t>But </a:t>
            </a:r>
            <a:r>
              <a:rPr lang="en-US" sz="2400" dirty="0">
                <a:solidFill>
                  <a:prstClr val="black"/>
                </a:solidFill>
                <a:latin typeface="Times New Roman" panose="02020603050405020304" pitchFamily="18" charset="0"/>
                <a:cs typeface="Times New Roman" panose="02020603050405020304" pitchFamily="18" charset="0"/>
              </a:rPr>
              <a:t>one who prophesies </a:t>
            </a:r>
            <a:r>
              <a:rPr lang="en-US" sz="2400" b="1" dirty="0">
                <a:solidFill>
                  <a:prstClr val="black"/>
                </a:solidFill>
                <a:latin typeface="Times New Roman" panose="02020603050405020304" pitchFamily="18" charset="0"/>
                <a:cs typeface="Times New Roman" panose="02020603050405020304" pitchFamily="18" charset="0"/>
              </a:rPr>
              <a:t>strengthens others</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encourages them</a:t>
            </a:r>
            <a:r>
              <a:rPr lang="en-US" sz="2400" dirty="0">
                <a:solidFill>
                  <a:prstClr val="black"/>
                </a:solidFill>
                <a:latin typeface="Times New Roman" panose="02020603050405020304" pitchFamily="18" charset="0"/>
                <a:cs typeface="Times New Roman" panose="02020603050405020304" pitchFamily="18" charset="0"/>
              </a:rPr>
              <a:t>, and </a:t>
            </a:r>
            <a:r>
              <a:rPr lang="en-US" sz="2400" b="1" dirty="0">
                <a:solidFill>
                  <a:prstClr val="black"/>
                </a:solidFill>
                <a:latin typeface="Times New Roman" panose="02020603050405020304" pitchFamily="18" charset="0"/>
                <a:cs typeface="Times New Roman" panose="02020603050405020304" pitchFamily="18" charset="0"/>
              </a:rPr>
              <a:t>comforts them</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1"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Words Not Spoken.</a:t>
            </a:r>
            <a:endParaRPr lang="en-US" dirty="0">
              <a:solidFill>
                <a:srgbClr val="663300"/>
              </a:solidFill>
              <a:latin typeface="Algerian" panose="04020705040A02060702" pitchFamily="82" charset="0"/>
            </a:endParaRPr>
          </a:p>
        </p:txBody>
      </p:sp>
      <p:sp>
        <p:nvSpPr>
          <p:cNvPr id="12" name="Rectangle 11"/>
          <p:cNvSpPr/>
          <p:nvPr/>
        </p:nvSpPr>
        <p:spPr>
          <a:xfrm>
            <a:off x="628650" y="2209800"/>
            <a:ext cx="78867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Romans 12:10</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Be kindly affectionate to one another </a:t>
            </a:r>
            <a:r>
              <a:rPr lang="en-US" sz="2400" dirty="0">
                <a:solidFill>
                  <a:schemeClr val="tx1"/>
                </a:solidFill>
                <a:latin typeface="Times New Roman" panose="02020603050405020304" pitchFamily="18" charset="0"/>
                <a:cs typeface="Times New Roman" panose="02020603050405020304" pitchFamily="18" charset="0"/>
              </a:rPr>
              <a:t>with brotherly love, in honor giving </a:t>
            </a:r>
            <a:r>
              <a:rPr lang="en-US" sz="2400" b="1" dirty="0">
                <a:solidFill>
                  <a:schemeClr val="tx1"/>
                </a:solidFill>
                <a:latin typeface="Times New Roman" panose="02020603050405020304" pitchFamily="18" charset="0"/>
                <a:cs typeface="Times New Roman" panose="02020603050405020304" pitchFamily="18" charset="0"/>
              </a:rPr>
              <a:t>preference to one another</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6" name="Sun 5"/>
          <p:cNvSpPr/>
          <p:nvPr/>
        </p:nvSpPr>
        <p:spPr>
          <a:xfrm>
            <a:off x="6705600" y="488473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0400" y="5189538"/>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a:t>
            </a:r>
          </a:p>
          <a:p>
            <a:pPr algn="ctr"/>
            <a:r>
              <a:rPr lang="en-US" sz="2400" b="1" dirty="0" smtClean="0">
                <a:solidFill>
                  <a:schemeClr val="tx1"/>
                </a:solidFill>
              </a:rPr>
              <a:t>22</a:t>
            </a:r>
            <a:endParaRPr lang="en-US" sz="2400" b="1" dirty="0">
              <a:solidFill>
                <a:schemeClr val="tx1"/>
              </a:solidFill>
            </a:endParaRPr>
          </a:p>
        </p:txBody>
      </p:sp>
      <p:sp>
        <p:nvSpPr>
          <p:cNvPr id="10" name="TextBox 9"/>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16</a:t>
            </a:r>
            <a:endParaRPr lang="en-US" dirty="0">
              <a:solidFill>
                <a:schemeClr val="bg1">
                  <a:lumMod val="65000"/>
                </a:schemeClr>
              </a:solidFill>
            </a:endParaRPr>
          </a:p>
        </p:txBody>
      </p:sp>
    </p:spTree>
    <p:extLst>
      <p:ext uri="{BB962C8B-B14F-4D97-AF65-F5344CB8AC3E}">
        <p14:creationId xmlns:p14="http://schemas.microsoft.com/office/powerpoint/2010/main" val="19745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351338"/>
          </a:xfrm>
        </p:spPr>
        <p:txBody>
          <a:bodyPr>
            <a:noAutofit/>
          </a:bodyPr>
          <a:lstStyle/>
          <a:p>
            <a:r>
              <a:rPr lang="en-US" sz="2600" b="1" dirty="0" smtClean="0">
                <a:solidFill>
                  <a:srgbClr val="663300"/>
                </a:solidFill>
              </a:rPr>
              <a:t>We are expected to pray…</a:t>
            </a:r>
          </a:p>
          <a:p>
            <a:pPr marL="0" indent="0">
              <a:buNone/>
            </a:pPr>
            <a:endParaRPr lang="en-US" sz="2600" b="1" dirty="0">
              <a:solidFill>
                <a:srgbClr val="663300"/>
              </a:solidFill>
            </a:endParaRPr>
          </a:p>
        </p:txBody>
      </p:sp>
      <p:sp>
        <p:nvSpPr>
          <p:cNvPr id="4"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Words Not Spoken.</a:t>
            </a:r>
            <a:endParaRPr lang="en-US" dirty="0">
              <a:solidFill>
                <a:srgbClr val="663300"/>
              </a:solidFill>
              <a:latin typeface="Algerian" panose="04020705040A02060702" pitchFamily="82" charset="0"/>
            </a:endParaRPr>
          </a:p>
        </p:txBody>
      </p:sp>
      <p:sp>
        <p:nvSpPr>
          <p:cNvPr id="6" name="Rectangle 5"/>
          <p:cNvSpPr/>
          <p:nvPr/>
        </p:nvSpPr>
        <p:spPr>
          <a:xfrm>
            <a:off x="647700" y="2148840"/>
            <a:ext cx="7886700" cy="135636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Philippians 4:6</a:t>
            </a:r>
            <a:r>
              <a:rPr lang="en-US" sz="2400" dirty="0">
                <a:solidFill>
                  <a:schemeClr val="tx1"/>
                </a:solidFill>
                <a:latin typeface="Times New Roman" panose="02020603050405020304" pitchFamily="18" charset="0"/>
                <a:cs typeface="Times New Roman" panose="02020603050405020304" pitchFamily="18" charset="0"/>
              </a:rPr>
              <a:t> Be anxious for nothing, but</a:t>
            </a:r>
            <a:r>
              <a:rPr lang="en-US" sz="2400" b="1" dirty="0">
                <a:solidFill>
                  <a:schemeClr val="tx1"/>
                </a:solidFill>
                <a:latin typeface="Times New Roman" panose="02020603050405020304" pitchFamily="18" charset="0"/>
                <a:cs typeface="Times New Roman" panose="02020603050405020304" pitchFamily="18" charset="0"/>
              </a:rPr>
              <a:t> in everything by prayer</a:t>
            </a:r>
            <a:r>
              <a:rPr lang="en-US" sz="2400" dirty="0">
                <a:solidFill>
                  <a:schemeClr val="tx1"/>
                </a:solidFill>
                <a:latin typeface="Times New Roman" panose="02020603050405020304" pitchFamily="18" charset="0"/>
                <a:cs typeface="Times New Roman" panose="02020603050405020304" pitchFamily="18" charset="0"/>
              </a:rPr>
              <a:t> and supplication, with thanksgiving, </a:t>
            </a:r>
            <a:r>
              <a:rPr lang="en-US" sz="2400" b="1" dirty="0">
                <a:solidFill>
                  <a:schemeClr val="tx1"/>
                </a:solidFill>
                <a:latin typeface="Times New Roman" panose="02020603050405020304" pitchFamily="18" charset="0"/>
                <a:cs typeface="Times New Roman" panose="02020603050405020304" pitchFamily="18" charset="0"/>
              </a:rPr>
              <a:t>let your requests be made known to God;</a:t>
            </a:r>
          </a:p>
        </p:txBody>
      </p:sp>
      <p:sp>
        <p:nvSpPr>
          <p:cNvPr id="8" name="Rectangle 7"/>
          <p:cNvSpPr/>
          <p:nvPr/>
        </p:nvSpPr>
        <p:spPr>
          <a:xfrm>
            <a:off x="647700" y="3657600"/>
            <a:ext cx="7886700" cy="152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schemeClr val="tx1"/>
                </a:solidFill>
                <a:latin typeface="Times New Roman" panose="02020603050405020304" pitchFamily="18" charset="0"/>
                <a:cs typeface="Times New Roman" panose="02020603050405020304" pitchFamily="18" charset="0"/>
              </a:rPr>
              <a:t>‭I Thessalonians‬ ‭5‬:‭16 Rejoice always, </a:t>
            </a:r>
            <a:r>
              <a:rPr lang="en-US" sz="2400" dirty="0" smtClean="0">
                <a:solidFill>
                  <a:schemeClr val="tx1"/>
                </a:solidFill>
                <a:latin typeface="Times New Roman" panose="02020603050405020304" pitchFamily="18" charset="0"/>
                <a:cs typeface="Times New Roman" panose="02020603050405020304" pitchFamily="18" charset="0"/>
              </a:rPr>
              <a:t>17 </a:t>
            </a:r>
            <a:r>
              <a:rPr lang="en-US" sz="2400" dirty="0">
                <a:solidFill>
                  <a:schemeClr val="tx1"/>
                </a:solidFill>
                <a:latin typeface="Times New Roman" panose="02020603050405020304" pitchFamily="18" charset="0"/>
                <a:cs typeface="Times New Roman" panose="02020603050405020304" pitchFamily="18" charset="0"/>
              </a:rPr>
              <a:t>pray without ceasing, </a:t>
            </a:r>
            <a:r>
              <a:rPr lang="en-US" sz="2400" dirty="0" smtClean="0">
                <a:solidFill>
                  <a:schemeClr val="tx1"/>
                </a:solidFill>
                <a:latin typeface="Times New Roman" panose="02020603050405020304" pitchFamily="18" charset="0"/>
                <a:cs typeface="Times New Roman" panose="02020603050405020304" pitchFamily="18" charset="0"/>
              </a:rPr>
              <a:t>18 </a:t>
            </a:r>
            <a:r>
              <a:rPr lang="en-US" sz="2400" dirty="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everything give thanks</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for this is the will of God </a:t>
            </a:r>
            <a:r>
              <a:rPr lang="en-US" sz="2400" dirty="0">
                <a:solidFill>
                  <a:schemeClr val="tx1"/>
                </a:solidFill>
                <a:latin typeface="Times New Roman" panose="02020603050405020304" pitchFamily="18" charset="0"/>
                <a:cs typeface="Times New Roman" panose="02020603050405020304" pitchFamily="18" charset="0"/>
              </a:rPr>
              <a:t>in Christ Jesus for you.</a:t>
            </a:r>
          </a:p>
        </p:txBody>
      </p:sp>
      <p:sp>
        <p:nvSpPr>
          <p:cNvPr id="7" name="Sun 6"/>
          <p:cNvSpPr/>
          <p:nvPr/>
        </p:nvSpPr>
        <p:spPr>
          <a:xfrm>
            <a:off x="914400" y="531040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5615207"/>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t>
            </a:r>
          </a:p>
          <a:p>
            <a:pPr algn="ctr"/>
            <a:r>
              <a:rPr lang="en-US" sz="2400" b="1" dirty="0">
                <a:solidFill>
                  <a:schemeClr val="tx1"/>
                </a:solidFill>
              </a:rPr>
              <a:t>5</a:t>
            </a:r>
          </a:p>
        </p:txBody>
      </p:sp>
      <p:sp>
        <p:nvSpPr>
          <p:cNvPr id="10" name="TextBox 9"/>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17</a:t>
            </a:r>
            <a:endParaRPr lang="en-US" dirty="0">
              <a:solidFill>
                <a:schemeClr val="bg1">
                  <a:lumMod val="65000"/>
                </a:schemeClr>
              </a:solidFill>
            </a:endParaRPr>
          </a:p>
        </p:txBody>
      </p:sp>
    </p:spTree>
    <p:extLst>
      <p:ext uri="{BB962C8B-B14F-4D97-AF65-F5344CB8AC3E}">
        <p14:creationId xmlns:p14="http://schemas.microsoft.com/office/powerpoint/2010/main" val="14592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600200"/>
            <a:ext cx="7886700" cy="4351338"/>
          </a:xfrm>
        </p:spPr>
        <p:txBody>
          <a:bodyPr>
            <a:noAutofit/>
          </a:bodyPr>
          <a:lstStyle/>
          <a:p>
            <a:r>
              <a:rPr lang="en-US" sz="2600" b="1" dirty="0" smtClean="0">
                <a:solidFill>
                  <a:srgbClr val="663300"/>
                </a:solidFill>
              </a:rPr>
              <a:t>We are expected to be diligent bible students…</a:t>
            </a:r>
          </a:p>
        </p:txBody>
      </p:sp>
      <p:sp>
        <p:nvSpPr>
          <p:cNvPr id="7" name="Rectangle 6"/>
          <p:cNvSpPr/>
          <p:nvPr/>
        </p:nvSpPr>
        <p:spPr>
          <a:xfrm>
            <a:off x="628650" y="2209800"/>
            <a:ext cx="7886700" cy="1295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2 Timothy 2:15 </a:t>
            </a:r>
            <a:r>
              <a:rPr lang="en-US" sz="2400" b="1" dirty="0">
                <a:solidFill>
                  <a:prstClr val="black"/>
                </a:solidFill>
                <a:latin typeface="Times New Roman" panose="02020603050405020304" pitchFamily="18" charset="0"/>
                <a:cs typeface="Times New Roman" panose="02020603050405020304" pitchFamily="18" charset="0"/>
              </a:rPr>
              <a:t>Be </a:t>
            </a:r>
            <a:r>
              <a:rPr lang="en-US" sz="2400" b="1" dirty="0" smtClean="0">
                <a:solidFill>
                  <a:prstClr val="black"/>
                </a:solidFill>
                <a:latin typeface="Times New Roman" panose="02020603050405020304" pitchFamily="18" charset="0"/>
                <a:cs typeface="Times New Roman" panose="02020603050405020304" pitchFamily="18" charset="0"/>
              </a:rPr>
              <a:t>diligent (study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to present yourself approved to God, a worker who does not need to be ashamed, </a:t>
            </a:r>
            <a:r>
              <a:rPr lang="en-US" sz="2400" b="1" dirty="0">
                <a:solidFill>
                  <a:prstClr val="black"/>
                </a:solidFill>
                <a:latin typeface="Times New Roman" panose="02020603050405020304" pitchFamily="18" charset="0"/>
                <a:cs typeface="Times New Roman" panose="02020603050405020304" pitchFamily="18" charset="0"/>
              </a:rPr>
              <a:t>rightly dividing the word of truth. </a:t>
            </a:r>
          </a:p>
        </p:txBody>
      </p:sp>
      <p:sp>
        <p:nvSpPr>
          <p:cNvPr id="10" name="Rectangle 9"/>
          <p:cNvSpPr/>
          <p:nvPr/>
        </p:nvSpPr>
        <p:spPr>
          <a:xfrm>
            <a:off x="628650" y="3693080"/>
            <a:ext cx="7886700" cy="171712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Acts 17:11 These (Bereans) were </a:t>
            </a:r>
            <a:r>
              <a:rPr lang="en-US" sz="2400" dirty="0">
                <a:solidFill>
                  <a:prstClr val="black"/>
                </a:solidFill>
                <a:latin typeface="Times New Roman" charset="0"/>
                <a:ea typeface="Times New Roman" charset="0"/>
                <a:cs typeface="Times New Roman" charset="0"/>
              </a:rPr>
              <a:t>more fair-minded than those in Thessalonica, in that they received the word with all readiness, and </a:t>
            </a:r>
            <a:r>
              <a:rPr lang="en-US" sz="2400" b="1" dirty="0">
                <a:solidFill>
                  <a:prstClr val="black"/>
                </a:solidFill>
                <a:latin typeface="Times New Roman" charset="0"/>
                <a:ea typeface="Times New Roman" charset="0"/>
                <a:cs typeface="Times New Roman" charset="0"/>
              </a:rPr>
              <a:t>searched the Scriptures daily to find out whether these things were so.</a:t>
            </a:r>
          </a:p>
        </p:txBody>
      </p:sp>
      <p:sp>
        <p:nvSpPr>
          <p:cNvPr id="11"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things not done.</a:t>
            </a:r>
            <a:endParaRPr lang="en-US" dirty="0">
              <a:solidFill>
                <a:srgbClr val="663300"/>
              </a:solidFill>
              <a:latin typeface="Algerian" panose="04020705040A02060702" pitchFamily="82" charset="0"/>
            </a:endParaRPr>
          </a:p>
        </p:txBody>
      </p:sp>
      <p:sp>
        <p:nvSpPr>
          <p:cNvPr id="6" name="Sun 5"/>
          <p:cNvSpPr/>
          <p:nvPr/>
        </p:nvSpPr>
        <p:spPr>
          <a:xfrm>
            <a:off x="5105400" y="544961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10200" y="5754414"/>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a:t>
            </a:r>
          </a:p>
          <a:p>
            <a:pPr algn="ctr"/>
            <a:r>
              <a:rPr lang="en-US" sz="2400" b="1" dirty="0" smtClean="0">
                <a:solidFill>
                  <a:schemeClr val="tx1"/>
                </a:solidFill>
              </a:rPr>
              <a:t>7</a:t>
            </a:r>
            <a:endParaRPr lang="en-US" sz="2400" b="1" dirty="0">
              <a:solidFill>
                <a:schemeClr val="tx1"/>
              </a:solidFill>
            </a:endParaRPr>
          </a:p>
        </p:txBody>
      </p:sp>
      <p:sp>
        <p:nvSpPr>
          <p:cNvPr id="12" name="TextBox 11"/>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18</a:t>
            </a:r>
            <a:endParaRPr lang="en-US" dirty="0">
              <a:solidFill>
                <a:schemeClr val="bg1">
                  <a:lumMod val="65000"/>
                </a:schemeClr>
              </a:solidFill>
            </a:endParaRPr>
          </a:p>
        </p:txBody>
      </p:sp>
    </p:spTree>
    <p:extLst>
      <p:ext uri="{BB962C8B-B14F-4D97-AF65-F5344CB8AC3E}">
        <p14:creationId xmlns:p14="http://schemas.microsoft.com/office/powerpoint/2010/main" val="38606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6"/>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10000"/>
                            </p:stCondLst>
                            <p:childTnLst>
                              <p:par>
                                <p:cTn id="13" presetID="1"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10" grpId="0" animBg="1"/>
      <p:bldP spid="11"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0200"/>
            <a:ext cx="7886700" cy="4351338"/>
          </a:xfrm>
        </p:spPr>
        <p:txBody>
          <a:bodyPr/>
          <a:lstStyle/>
          <a:p>
            <a:pPr lvl="0"/>
            <a:r>
              <a:rPr lang="en-US" b="1" dirty="0" smtClean="0">
                <a:solidFill>
                  <a:srgbClr val="663300"/>
                </a:solidFill>
              </a:rPr>
              <a:t>We are expected to help the needy (Lk. 10:30-37).</a:t>
            </a:r>
            <a:endParaRPr lang="en-US" b="1" dirty="0">
              <a:solidFill>
                <a:srgbClr val="663300"/>
              </a:solidFill>
            </a:endParaRPr>
          </a:p>
          <a:p>
            <a:endParaRPr lang="en-US" b="1" dirty="0">
              <a:solidFill>
                <a:srgbClr val="663300"/>
              </a:solidFill>
            </a:endParaRPr>
          </a:p>
        </p:txBody>
      </p:sp>
      <p:sp>
        <p:nvSpPr>
          <p:cNvPr id="5" name="Rectangle 4"/>
          <p:cNvSpPr/>
          <p:nvPr/>
        </p:nvSpPr>
        <p:spPr>
          <a:xfrm>
            <a:off x="628650" y="2209800"/>
            <a:ext cx="7886700" cy="40862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charset="0"/>
                <a:ea typeface="Times New Roman" charset="0"/>
                <a:cs typeface="Times New Roman" charset="0"/>
              </a:rPr>
              <a:t>Luke‬ ‭</a:t>
            </a:r>
            <a:r>
              <a:rPr lang="en-US" sz="2400" dirty="0" smtClean="0">
                <a:solidFill>
                  <a:schemeClr val="tx1"/>
                </a:solidFill>
                <a:latin typeface="Times New Roman" charset="0"/>
                <a:ea typeface="Times New Roman" charset="0"/>
                <a:cs typeface="Times New Roman" charset="0"/>
              </a:rPr>
              <a:t>10:30-33 Then </a:t>
            </a:r>
            <a:r>
              <a:rPr lang="en-US" sz="2400" dirty="0">
                <a:solidFill>
                  <a:schemeClr val="tx1"/>
                </a:solidFill>
                <a:latin typeface="Times New Roman" charset="0"/>
                <a:ea typeface="Times New Roman" charset="0"/>
                <a:cs typeface="Times New Roman" charset="0"/>
              </a:rPr>
              <a:t>Jesus answered and said: “A certain man went down from Jerusalem to Jericho, and fell among thieves, who stripped him of his clothing, wounded him, and departed, leaving him half dead. </a:t>
            </a:r>
            <a:r>
              <a:rPr lang="en-US" sz="2400" b="1" dirty="0">
                <a:solidFill>
                  <a:schemeClr val="tx1"/>
                </a:solidFill>
                <a:latin typeface="Times New Roman" charset="0"/>
                <a:ea typeface="Times New Roman" charset="0"/>
                <a:cs typeface="Times New Roman" charset="0"/>
              </a:rPr>
              <a:t>Now by chance a certain priest came down that road. And when he saw him, he passed by on the other side. Likewise a Levite, when he arrived at the place, came and looked, and passed by on the other side.</a:t>
            </a:r>
            <a:r>
              <a:rPr lang="en-US" sz="2400" dirty="0">
                <a:solidFill>
                  <a:schemeClr val="tx1"/>
                </a:solidFill>
                <a:latin typeface="Times New Roman" charset="0"/>
                <a:ea typeface="Times New Roman" charset="0"/>
                <a:cs typeface="Times New Roman" charset="0"/>
              </a:rPr>
              <a:t> But a certain Samaritan, as he journeyed, came where he was. And when he saw him, he had compassion</a:t>
            </a:r>
            <a:r>
              <a:rPr lang="en-US" sz="2400" dirty="0" smtClean="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7"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things not Done.</a:t>
            </a:r>
            <a:endParaRPr lang="en-US" dirty="0">
              <a:solidFill>
                <a:srgbClr val="663300"/>
              </a:solidFill>
              <a:latin typeface="Algerian" panose="04020705040A02060702" pitchFamily="82" charset="0"/>
            </a:endParaRPr>
          </a:p>
        </p:txBody>
      </p:sp>
      <p:sp>
        <p:nvSpPr>
          <p:cNvPr id="6" name="TextBox 5"/>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19</a:t>
            </a:r>
            <a:endParaRPr lang="en-US" dirty="0">
              <a:solidFill>
                <a:schemeClr val="bg1">
                  <a:lumMod val="65000"/>
                </a:schemeClr>
              </a:solidFill>
            </a:endParaRPr>
          </a:p>
        </p:txBody>
      </p:sp>
    </p:spTree>
    <p:extLst>
      <p:ext uri="{BB962C8B-B14F-4D97-AF65-F5344CB8AC3E}">
        <p14:creationId xmlns:p14="http://schemas.microsoft.com/office/powerpoint/2010/main" val="3436003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95549"/>
            <a:ext cx="7886700" cy="4381414"/>
          </a:xfrm>
        </p:spPr>
        <p:txBody>
          <a:bodyPr/>
          <a:lstStyle/>
          <a:p>
            <a:r>
              <a:rPr lang="en-US" b="1" dirty="0" smtClean="0">
                <a:solidFill>
                  <a:srgbClr val="663300"/>
                </a:solidFill>
              </a:rPr>
              <a:t>The story is not just about the good Samaritan…</a:t>
            </a:r>
          </a:p>
          <a:p>
            <a:r>
              <a:rPr lang="en-US" b="1" dirty="0" smtClean="0">
                <a:solidFill>
                  <a:srgbClr val="663300"/>
                </a:solidFill>
              </a:rPr>
              <a:t>It’s also about a priest </a:t>
            </a:r>
            <a:r>
              <a:rPr lang="en-US" b="1" dirty="0">
                <a:solidFill>
                  <a:srgbClr val="663300"/>
                </a:solidFill>
              </a:rPr>
              <a:t>and a </a:t>
            </a:r>
            <a:r>
              <a:rPr lang="en-US" b="1" dirty="0" smtClean="0">
                <a:solidFill>
                  <a:srgbClr val="663300"/>
                </a:solidFill>
              </a:rPr>
              <a:t>Levite failing to </a:t>
            </a:r>
            <a:r>
              <a:rPr lang="en-US" b="1" dirty="0">
                <a:solidFill>
                  <a:srgbClr val="663300"/>
                </a:solidFill>
              </a:rPr>
              <a:t>act. </a:t>
            </a:r>
            <a:endParaRPr lang="en-US" b="1" dirty="0" smtClean="0">
              <a:solidFill>
                <a:srgbClr val="663300"/>
              </a:solidFill>
            </a:endParaRPr>
          </a:p>
          <a:p>
            <a:r>
              <a:rPr lang="en-US" b="1" dirty="0" smtClean="0">
                <a:solidFill>
                  <a:srgbClr val="663300"/>
                </a:solidFill>
              </a:rPr>
              <a:t>Jesus makes clear </a:t>
            </a:r>
            <a:r>
              <a:rPr lang="en-US" b="1" dirty="0">
                <a:solidFill>
                  <a:srgbClr val="663300"/>
                </a:solidFill>
              </a:rPr>
              <a:t>that it is sinful to avoid doing </a:t>
            </a:r>
            <a:r>
              <a:rPr lang="en-US" b="1" dirty="0" smtClean="0">
                <a:solidFill>
                  <a:srgbClr val="663300"/>
                </a:solidFill>
              </a:rPr>
              <a:t>good.</a:t>
            </a:r>
            <a:endParaRPr lang="en-US" b="1" dirty="0">
              <a:solidFill>
                <a:srgbClr val="663300"/>
              </a:solidFill>
            </a:endParaRPr>
          </a:p>
          <a:p>
            <a:endParaRPr lang="en-US" b="1" dirty="0">
              <a:solidFill>
                <a:srgbClr val="663300"/>
              </a:solidFill>
            </a:endParaRPr>
          </a:p>
        </p:txBody>
      </p:sp>
      <p:sp>
        <p:nvSpPr>
          <p:cNvPr id="6"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things not Done.</a:t>
            </a:r>
            <a:endParaRPr lang="en-US" dirty="0">
              <a:solidFill>
                <a:srgbClr val="663300"/>
              </a:solidFill>
              <a:latin typeface="Algerian" panose="04020705040A02060702" pitchFamily="82" charset="0"/>
            </a:endParaRPr>
          </a:p>
        </p:txBody>
      </p:sp>
      <p:sp>
        <p:nvSpPr>
          <p:cNvPr id="4" name="Sun 3"/>
          <p:cNvSpPr/>
          <p:nvPr/>
        </p:nvSpPr>
        <p:spPr>
          <a:xfrm>
            <a:off x="4038600" y="45720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48768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a:t>
            </a:r>
          </a:p>
          <a:p>
            <a:pPr algn="ctr"/>
            <a:r>
              <a:rPr lang="en-US" sz="2400" b="1" dirty="0" smtClean="0">
                <a:solidFill>
                  <a:schemeClr val="tx1"/>
                </a:solidFill>
              </a:rPr>
              <a:t>10</a:t>
            </a:r>
            <a:endParaRPr lang="en-US" sz="2400" b="1" dirty="0">
              <a:solidFill>
                <a:schemeClr val="tx1"/>
              </a:solidFill>
            </a:endParaRPr>
          </a:p>
        </p:txBody>
      </p:sp>
    </p:spTree>
    <p:extLst>
      <p:ext uri="{BB962C8B-B14F-4D97-AF65-F5344CB8AC3E}">
        <p14:creationId xmlns:p14="http://schemas.microsoft.com/office/powerpoint/2010/main" val="111441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663300"/>
                </a:solidFill>
              </a:rPr>
              <a:t>The attitude we should have…</a:t>
            </a:r>
            <a:endParaRPr lang="en-US" b="1" dirty="0">
              <a:solidFill>
                <a:srgbClr val="663300"/>
              </a:solidFill>
            </a:endParaRPr>
          </a:p>
        </p:txBody>
      </p:sp>
      <p:sp>
        <p:nvSpPr>
          <p:cNvPr id="4" name="Rectangle 3"/>
          <p:cNvSpPr/>
          <p:nvPr/>
        </p:nvSpPr>
        <p:spPr>
          <a:xfrm>
            <a:off x="628650" y="2394680"/>
            <a:ext cx="7886700" cy="3352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Titus 2:11</a:t>
            </a:r>
            <a:r>
              <a:rPr lang="en-US" sz="2400" dirty="0">
                <a:solidFill>
                  <a:schemeClr val="tx1"/>
                </a:solidFill>
                <a:latin typeface="Times New Roman" panose="02020603050405020304" pitchFamily="18" charset="0"/>
                <a:cs typeface="Times New Roman" panose="02020603050405020304" pitchFamily="18" charset="0"/>
              </a:rPr>
              <a:t> 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 14 who gave Himself for us, that He might redeem us from every lawless deed and purify for Himself His own special people, </a:t>
            </a:r>
            <a:r>
              <a:rPr lang="en-US" sz="2400" b="1" dirty="0">
                <a:solidFill>
                  <a:schemeClr val="tx1"/>
                </a:solidFill>
                <a:latin typeface="Times New Roman" panose="02020603050405020304" pitchFamily="18" charset="0"/>
                <a:cs typeface="Times New Roman" panose="02020603050405020304" pitchFamily="18" charset="0"/>
              </a:rPr>
              <a:t>zealous for good works.</a:t>
            </a:r>
          </a:p>
        </p:txBody>
      </p:sp>
      <p:sp>
        <p:nvSpPr>
          <p:cNvPr id="5" name="Oval 4"/>
          <p:cNvSpPr/>
          <p:nvPr/>
        </p:nvSpPr>
        <p:spPr>
          <a:xfrm>
            <a:off x="4710197" y="4876800"/>
            <a:ext cx="1520162" cy="10103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914400" y="3125660"/>
            <a:ext cx="3200400" cy="1471487"/>
          </a:xfrm>
          <a:prstGeom prst="wedgeEllipseCallout">
            <a:avLst>
              <a:gd name="adj1" fmla="val 74344"/>
              <a:gd name="adj2" fmla="val 8922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smtClean="0">
                <a:solidFill>
                  <a:srgbClr val="FF0000"/>
                </a:solidFill>
              </a:rPr>
              <a:t>Enthusiastic</a:t>
            </a:r>
            <a:endParaRPr lang="en-US" sz="3200" b="1" dirty="0">
              <a:solidFill>
                <a:srgbClr val="FF0000"/>
              </a:solidFill>
            </a:endParaRPr>
          </a:p>
        </p:txBody>
      </p:sp>
      <p:sp>
        <p:nvSpPr>
          <p:cNvPr id="7" name="Oval Callout 6"/>
          <p:cNvSpPr/>
          <p:nvPr/>
        </p:nvSpPr>
        <p:spPr>
          <a:xfrm>
            <a:off x="2236124" y="2105087"/>
            <a:ext cx="3200400" cy="1471487"/>
          </a:xfrm>
          <a:prstGeom prst="wedgeEllipseCallout">
            <a:avLst>
              <a:gd name="adj1" fmla="val 43695"/>
              <a:gd name="adj2" fmla="val 15136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smtClean="0">
                <a:solidFill>
                  <a:srgbClr val="FF0000"/>
                </a:solidFill>
              </a:rPr>
              <a:t>Eager</a:t>
            </a:r>
            <a:endParaRPr lang="en-US" sz="3200" b="1" dirty="0">
              <a:solidFill>
                <a:srgbClr val="FF0000"/>
              </a:solidFill>
            </a:endParaRPr>
          </a:p>
        </p:txBody>
      </p:sp>
      <p:sp>
        <p:nvSpPr>
          <p:cNvPr id="8" name="Oval Callout 7"/>
          <p:cNvSpPr/>
          <p:nvPr/>
        </p:nvSpPr>
        <p:spPr>
          <a:xfrm>
            <a:off x="4343400" y="1524000"/>
            <a:ext cx="3200400" cy="1471487"/>
          </a:xfrm>
          <a:prstGeom prst="wedgeEllipseCallout">
            <a:avLst>
              <a:gd name="adj1" fmla="val -7214"/>
              <a:gd name="adj2" fmla="val 193166"/>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smtClean="0">
                <a:solidFill>
                  <a:srgbClr val="FF0000"/>
                </a:solidFill>
              </a:rPr>
              <a:t>Passionate </a:t>
            </a:r>
            <a:endParaRPr lang="en-US" sz="3200" b="1" dirty="0">
              <a:solidFill>
                <a:srgbClr val="FF0000"/>
              </a:solidFill>
            </a:endParaRPr>
          </a:p>
        </p:txBody>
      </p:sp>
      <p:sp>
        <p:nvSpPr>
          <p:cNvPr id="9" name="Oval Callout 8"/>
          <p:cNvSpPr/>
          <p:nvPr/>
        </p:nvSpPr>
        <p:spPr>
          <a:xfrm>
            <a:off x="5610398" y="2899996"/>
            <a:ext cx="3200400" cy="1471487"/>
          </a:xfrm>
          <a:prstGeom prst="wedgeEllipseCallout">
            <a:avLst>
              <a:gd name="adj1" fmla="val -32950"/>
              <a:gd name="adj2" fmla="val 10382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400" b="1" dirty="0" smtClean="0">
                <a:solidFill>
                  <a:srgbClr val="FF0000"/>
                </a:solidFill>
              </a:rPr>
              <a:t>FANATICAL</a:t>
            </a:r>
            <a:endParaRPr lang="en-US" sz="4400" b="1" dirty="0">
              <a:solidFill>
                <a:srgbClr val="FF0000"/>
              </a:solidFill>
            </a:endParaRPr>
          </a:p>
        </p:txBody>
      </p:sp>
      <p:sp>
        <p:nvSpPr>
          <p:cNvPr id="12"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things not Done.</a:t>
            </a:r>
            <a:endParaRPr lang="en-US" dirty="0">
              <a:solidFill>
                <a:srgbClr val="663300"/>
              </a:solidFill>
              <a:latin typeface="Algerian" panose="04020705040A02060702" pitchFamily="82" charset="0"/>
            </a:endParaRPr>
          </a:p>
        </p:txBody>
      </p:sp>
      <p:sp>
        <p:nvSpPr>
          <p:cNvPr id="10" name="Sun 9"/>
          <p:cNvSpPr/>
          <p:nvPr/>
        </p:nvSpPr>
        <p:spPr>
          <a:xfrm>
            <a:off x="7629525" y="78971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34325" y="1094516"/>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a:t>
            </a:r>
          </a:p>
          <a:p>
            <a:pPr algn="ctr"/>
            <a:r>
              <a:rPr lang="en-US" sz="2400" b="1" dirty="0" smtClean="0">
                <a:solidFill>
                  <a:schemeClr val="tx1"/>
                </a:solidFill>
              </a:rPr>
              <a:t>11</a:t>
            </a:r>
            <a:endParaRPr lang="en-US" sz="2400" b="1" dirty="0">
              <a:solidFill>
                <a:schemeClr val="tx1"/>
              </a:solidFill>
            </a:endParaRPr>
          </a:p>
        </p:txBody>
      </p:sp>
      <p:sp>
        <p:nvSpPr>
          <p:cNvPr id="13" name="TextBox 12"/>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20</a:t>
            </a:r>
            <a:endParaRPr lang="en-US" dirty="0">
              <a:solidFill>
                <a:schemeClr val="bg1">
                  <a:lumMod val="65000"/>
                </a:schemeClr>
              </a:solidFill>
            </a:endParaRPr>
          </a:p>
        </p:txBody>
      </p:sp>
    </p:spTree>
    <p:extLst>
      <p:ext uri="{BB962C8B-B14F-4D97-AF65-F5344CB8AC3E}">
        <p14:creationId xmlns:p14="http://schemas.microsoft.com/office/powerpoint/2010/main" val="35389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solidFill>
                  <a:srgbClr val="663300"/>
                </a:solidFill>
              </a:rPr>
              <a:t>We should bear fruit.</a:t>
            </a:r>
            <a:endParaRPr lang="en-US" b="1" dirty="0">
              <a:solidFill>
                <a:srgbClr val="663300"/>
              </a:solidFill>
            </a:endParaRPr>
          </a:p>
          <a:p>
            <a:pPr marL="0" lvl="0" indent="0">
              <a:buNone/>
            </a:pPr>
            <a:endParaRPr lang="en-US" b="1" dirty="0">
              <a:solidFill>
                <a:srgbClr val="663300"/>
              </a:solidFill>
            </a:endParaRPr>
          </a:p>
          <a:p>
            <a:endParaRPr lang="en-US" b="1" dirty="0">
              <a:solidFill>
                <a:srgbClr val="663300"/>
              </a:solidFill>
            </a:endParaRPr>
          </a:p>
        </p:txBody>
      </p:sp>
      <p:sp>
        <p:nvSpPr>
          <p:cNvPr id="6" name="Rectangle 5"/>
          <p:cNvSpPr/>
          <p:nvPr/>
        </p:nvSpPr>
        <p:spPr>
          <a:xfrm>
            <a:off x="628650" y="2362200"/>
            <a:ext cx="78867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charset="0"/>
                <a:ea typeface="Times New Roman" charset="0"/>
                <a:cs typeface="Times New Roman" charset="0"/>
              </a:rPr>
              <a:t>John‬ ‭15:8</a:t>
            </a:r>
            <a:r>
              <a:rPr lang="en-US" sz="2400" dirty="0" smtClean="0">
                <a:solidFill>
                  <a:schemeClr val="tx1"/>
                </a:solidFill>
                <a:latin typeface="Times New Roman" charset="0"/>
                <a:ea typeface="Times New Roman" charset="0"/>
                <a:cs typeface="Times New Roman" charset="0"/>
              </a:rPr>
              <a:t>‬</a:t>
            </a:r>
            <a:r>
              <a:rPr lang="en-US" sz="2400" dirty="0">
                <a:solidFill>
                  <a:schemeClr val="tx1"/>
                </a:solidFill>
                <a:latin typeface="Times New Roman" charset="0"/>
                <a:ea typeface="Times New Roman" charset="0"/>
                <a:cs typeface="Times New Roman" charset="0"/>
              </a:rPr>
              <a:t> </a:t>
            </a:r>
            <a:r>
              <a:rPr lang="en-US" sz="2400" dirty="0" smtClean="0">
                <a:solidFill>
                  <a:schemeClr val="tx1"/>
                </a:solidFill>
                <a:latin typeface="Times New Roman" charset="0"/>
                <a:ea typeface="Times New Roman" charset="0"/>
                <a:cs typeface="Times New Roman" charset="0"/>
              </a:rPr>
              <a:t>By </a:t>
            </a:r>
            <a:r>
              <a:rPr lang="en-US" sz="2400" dirty="0">
                <a:solidFill>
                  <a:schemeClr val="tx1"/>
                </a:solidFill>
                <a:latin typeface="Times New Roman" charset="0"/>
                <a:ea typeface="Times New Roman" charset="0"/>
                <a:cs typeface="Times New Roman" charset="0"/>
              </a:rPr>
              <a:t>this My Father is glorified</a:t>
            </a:r>
            <a:r>
              <a:rPr lang="en-US" sz="2400" b="1" dirty="0">
                <a:solidFill>
                  <a:schemeClr val="tx1"/>
                </a:solidFill>
                <a:latin typeface="Times New Roman" charset="0"/>
                <a:ea typeface="Times New Roman" charset="0"/>
                <a:cs typeface="Times New Roman" charset="0"/>
              </a:rPr>
              <a:t>, that you bear much fruit;</a:t>
            </a:r>
            <a:r>
              <a:rPr lang="en-US" sz="2400" dirty="0">
                <a:solidFill>
                  <a:schemeClr val="tx1"/>
                </a:solidFill>
                <a:latin typeface="Times New Roman" charset="0"/>
                <a:ea typeface="Times New Roman" charset="0"/>
                <a:cs typeface="Times New Roman" charset="0"/>
              </a:rPr>
              <a:t> so you will be My disciples</a:t>
            </a:r>
            <a:r>
              <a:rPr lang="en-US" sz="2400" dirty="0" smtClean="0">
                <a:solidFill>
                  <a:schemeClr val="tx1"/>
                </a:solidFill>
                <a:latin typeface="Times New Roman" charset="0"/>
                <a:ea typeface="Times New Roman" charset="0"/>
                <a:cs typeface="Times New Roman" charset="0"/>
              </a:rPr>
              <a:t>.</a:t>
            </a:r>
            <a:endParaRPr lang="en-US" sz="2400" dirty="0">
              <a:solidFill>
                <a:schemeClr val="tx1"/>
              </a:solidFill>
              <a:latin typeface="Times New Roman" charset="0"/>
              <a:ea typeface="Times New Roman" charset="0"/>
              <a:cs typeface="Times New Roman" charset="0"/>
            </a:endParaRPr>
          </a:p>
        </p:txBody>
      </p:sp>
      <p:sp>
        <p:nvSpPr>
          <p:cNvPr id="9"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things not Done.</a:t>
            </a:r>
            <a:endParaRPr lang="en-US" dirty="0">
              <a:solidFill>
                <a:srgbClr val="663300"/>
              </a:solidFill>
              <a:latin typeface="Algerian" panose="04020705040A02060702" pitchFamily="82" charset="0"/>
            </a:endParaRPr>
          </a:p>
        </p:txBody>
      </p:sp>
      <p:sp>
        <p:nvSpPr>
          <p:cNvPr id="5" name="Sun 4"/>
          <p:cNvSpPr/>
          <p:nvPr/>
        </p:nvSpPr>
        <p:spPr>
          <a:xfrm>
            <a:off x="5791200" y="46482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495300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a:t>
            </a:r>
            <a:endParaRPr lang="en-US" sz="2400" b="1" dirty="0" smtClean="0">
              <a:solidFill>
                <a:schemeClr val="tx1"/>
              </a:solidFill>
            </a:endParaRPr>
          </a:p>
          <a:p>
            <a:pPr algn="ctr"/>
            <a:r>
              <a:rPr lang="en-US" sz="2400" b="1" dirty="0" smtClean="0">
                <a:solidFill>
                  <a:schemeClr val="tx1"/>
                </a:solidFill>
              </a:rPr>
              <a:t>21</a:t>
            </a:r>
            <a:endParaRPr lang="en-US" sz="2400" b="1" dirty="0">
              <a:solidFill>
                <a:schemeClr val="tx1"/>
              </a:solidFill>
            </a:endParaRPr>
          </a:p>
        </p:txBody>
      </p:sp>
      <p:sp>
        <p:nvSpPr>
          <p:cNvPr id="8" name="TextBox 7"/>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21</a:t>
            </a:r>
            <a:endParaRPr lang="en-US" dirty="0">
              <a:solidFill>
                <a:schemeClr val="bg1">
                  <a:lumMod val="65000"/>
                </a:schemeClr>
              </a:solidFill>
            </a:endParaRPr>
          </a:p>
        </p:txBody>
      </p:sp>
    </p:spTree>
    <p:extLst>
      <p:ext uri="{BB962C8B-B14F-4D97-AF65-F5344CB8AC3E}">
        <p14:creationId xmlns:p14="http://schemas.microsoft.com/office/powerpoint/2010/main" val="1875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28650" y="1831538"/>
            <a:ext cx="7886700" cy="289286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charset="0"/>
                <a:ea typeface="Times New Roman" charset="0"/>
                <a:cs typeface="Times New Roman" charset="0"/>
              </a:rPr>
              <a:t>Luke 22:10</a:t>
            </a:r>
            <a:r>
              <a:rPr lang="en-US" sz="2400" dirty="0">
                <a:solidFill>
                  <a:schemeClr val="tx1"/>
                </a:solidFill>
                <a:latin typeface="Times New Roman" charset="0"/>
                <a:ea typeface="Times New Roman" charset="0"/>
                <a:cs typeface="Times New Roman" charset="0"/>
              </a:rPr>
              <a:t> And He said to them, “Behold, when you have entered the city, a man will meet you carrying a pitcher of water; follow him into the house which he enters. 11 Then you shall say to the master of the house, ‘The Teacher says to you, “Where is the guest room where I may eat the Passover with My disciples?”’ 12 </a:t>
            </a:r>
            <a:r>
              <a:rPr lang="en-US" sz="2400" b="1" dirty="0">
                <a:solidFill>
                  <a:schemeClr val="tx1"/>
                </a:solidFill>
                <a:latin typeface="Times New Roman" charset="0"/>
                <a:ea typeface="Times New Roman" charset="0"/>
                <a:cs typeface="Times New Roman" charset="0"/>
              </a:rPr>
              <a:t>Then he will show you a large, furnished upper room; there make ready.</a:t>
            </a:r>
            <a:r>
              <a:rPr lang="en-US" sz="2400" dirty="0">
                <a:solidFill>
                  <a:schemeClr val="tx1"/>
                </a:solidFill>
                <a:latin typeface="Times New Roman" charset="0"/>
                <a:ea typeface="Times New Roman" charset="0"/>
                <a:cs typeface="Times New Roman" charset="0"/>
              </a:rPr>
              <a:t>”</a:t>
            </a:r>
          </a:p>
        </p:txBody>
      </p:sp>
      <p:sp>
        <p:nvSpPr>
          <p:cNvPr id="6"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
        <p:nvSpPr>
          <p:cNvPr id="7" name="Rectangle 6"/>
          <p:cNvSpPr/>
          <p:nvPr/>
        </p:nvSpPr>
        <p:spPr>
          <a:xfrm>
            <a:off x="628650" y="5029200"/>
            <a:ext cx="78867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lnSpc>
                <a:spcPct val="90000"/>
              </a:lnSpc>
              <a:spcBef>
                <a:spcPts val="1000"/>
              </a:spcBef>
            </a:pPr>
            <a:r>
              <a:rPr lang="en-US" sz="2400" dirty="0">
                <a:solidFill>
                  <a:prstClr val="black"/>
                </a:solidFill>
                <a:latin typeface="Times New Roman" charset="0"/>
                <a:ea typeface="Times New Roman" charset="0"/>
                <a:cs typeface="Times New Roman" charset="0"/>
              </a:rPr>
              <a:t>Matthew 26:19 </a:t>
            </a:r>
            <a:r>
              <a:rPr lang="en-US" sz="2400" b="1" dirty="0">
                <a:solidFill>
                  <a:prstClr val="black"/>
                </a:solidFill>
                <a:latin typeface="Times New Roman" charset="0"/>
                <a:ea typeface="Times New Roman" charset="0"/>
                <a:cs typeface="Times New Roman" charset="0"/>
              </a:rPr>
              <a:t>So the disciples did as Jesus had directed </a:t>
            </a:r>
            <a:r>
              <a:rPr lang="en-US" sz="2400" dirty="0">
                <a:solidFill>
                  <a:prstClr val="black"/>
                </a:solidFill>
                <a:latin typeface="Times New Roman" charset="0"/>
                <a:ea typeface="Times New Roman" charset="0"/>
                <a:cs typeface="Times New Roman" charset="0"/>
              </a:rPr>
              <a:t>them; and they prepared the Passover. 20 </a:t>
            </a:r>
            <a:r>
              <a:rPr lang="en-US" sz="2400" b="1" dirty="0">
                <a:solidFill>
                  <a:prstClr val="black"/>
                </a:solidFill>
                <a:latin typeface="Times New Roman" charset="0"/>
                <a:ea typeface="Times New Roman" charset="0"/>
                <a:cs typeface="Times New Roman" charset="0"/>
              </a:rPr>
              <a:t>When evening had come, He sat down with the twelve.</a:t>
            </a:r>
          </a:p>
        </p:txBody>
      </p:sp>
      <p:sp>
        <p:nvSpPr>
          <p:cNvPr id="5" name="Sun 4"/>
          <p:cNvSpPr/>
          <p:nvPr/>
        </p:nvSpPr>
        <p:spPr>
          <a:xfrm>
            <a:off x="7138495" y="20325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43295" y="508056"/>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a:t>
            </a:r>
          </a:p>
          <a:p>
            <a:pPr algn="ctr"/>
            <a:r>
              <a:rPr lang="en-US" sz="2400" b="1" dirty="0" smtClean="0">
                <a:solidFill>
                  <a:schemeClr val="tx1"/>
                </a:solidFill>
              </a:rPr>
              <a:t>9</a:t>
            </a:r>
            <a:endParaRPr lang="en-US" sz="2400" b="1" dirty="0">
              <a:solidFill>
                <a:schemeClr val="tx1"/>
              </a:solidFill>
            </a:endParaRPr>
          </a:p>
        </p:txBody>
      </p:sp>
    </p:spTree>
    <p:extLst>
      <p:ext uri="{BB962C8B-B14F-4D97-AF65-F5344CB8AC3E}">
        <p14:creationId xmlns:p14="http://schemas.microsoft.com/office/powerpoint/2010/main" val="37032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5410200" cy="1325563"/>
          </a:xfrm>
        </p:spPr>
        <p:txBody>
          <a:bodyPr>
            <a:normAutofit/>
          </a:bodyPr>
          <a:lstStyle/>
          <a:p>
            <a:r>
              <a:rPr lang="en-US" dirty="0" smtClean="0">
                <a:solidFill>
                  <a:schemeClr val="accent6">
                    <a:lumMod val="50000"/>
                  </a:schemeClr>
                </a:solidFill>
                <a:latin typeface="Arial Black" panose="020B0A04020102020204" pitchFamily="34" charset="0"/>
              </a:rPr>
              <a:t>An Orange Tree Bearing Fruit</a:t>
            </a:r>
            <a:endParaRPr lang="en-US" dirty="0">
              <a:solidFill>
                <a:schemeClr val="accent6">
                  <a:lumMod val="50000"/>
                </a:schemeClr>
              </a:solidFill>
              <a:latin typeface="Arial Black" panose="020B0A040201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023788"/>
            <a:ext cx="6058073" cy="6858496"/>
          </a:xfrm>
        </p:spPr>
      </p:pic>
      <p:sp>
        <p:nvSpPr>
          <p:cNvPr id="8" name="TextBox 7"/>
          <p:cNvSpPr txBox="1"/>
          <p:nvPr/>
        </p:nvSpPr>
        <p:spPr>
          <a:xfrm>
            <a:off x="457200" y="1630263"/>
            <a:ext cx="2667000" cy="3600986"/>
          </a:xfrm>
          <a:prstGeom prst="rect">
            <a:avLst/>
          </a:prstGeom>
          <a:noFill/>
        </p:spPr>
        <p:txBody>
          <a:bodyPr wrap="square" rtlCol="0">
            <a:spAutoFit/>
          </a:bodyPr>
          <a:lstStyle/>
          <a:p>
            <a:r>
              <a:rPr lang="en-US" sz="3600" b="1" dirty="0" smtClean="0">
                <a:solidFill>
                  <a:schemeClr val="accent6">
                    <a:lumMod val="50000"/>
                  </a:schemeClr>
                </a:solidFill>
              </a:rPr>
              <a:t>A lesson in </a:t>
            </a:r>
            <a:r>
              <a:rPr lang="en-US" sz="3600" b="1" u="sng" dirty="0" smtClean="0">
                <a:solidFill>
                  <a:schemeClr val="accent6">
                    <a:lumMod val="50000"/>
                  </a:schemeClr>
                </a:solidFill>
              </a:rPr>
              <a:t>maturity.</a:t>
            </a:r>
          </a:p>
          <a:p>
            <a:endParaRPr lang="en-US" sz="1200" b="1" dirty="0" smtClean="0">
              <a:solidFill>
                <a:schemeClr val="accent6">
                  <a:lumMod val="50000"/>
                </a:schemeClr>
              </a:solidFill>
            </a:endParaRPr>
          </a:p>
          <a:p>
            <a:r>
              <a:rPr lang="en-US" sz="3600" b="1" dirty="0" smtClean="0">
                <a:solidFill>
                  <a:schemeClr val="accent6">
                    <a:lumMod val="50000"/>
                  </a:schemeClr>
                </a:solidFill>
              </a:rPr>
              <a:t>From seed to fruit can take 7 years or longer.</a:t>
            </a:r>
            <a:endParaRPr lang="en-US" sz="3600" b="1" dirty="0">
              <a:solidFill>
                <a:schemeClr val="accent6">
                  <a:lumMod val="50000"/>
                </a:schemeClr>
              </a:solidFill>
            </a:endParaRPr>
          </a:p>
        </p:txBody>
      </p:sp>
      <p:sp>
        <p:nvSpPr>
          <p:cNvPr id="9" name="Oval 8"/>
          <p:cNvSpPr/>
          <p:nvPr/>
        </p:nvSpPr>
        <p:spPr>
          <a:xfrm>
            <a:off x="4419600" y="27432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0" y="2288391"/>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51171" y="2867891"/>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3727579"/>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4032379"/>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45185" y="3172691"/>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3532433"/>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6600" y="2593191"/>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2347" y="3075709"/>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8650" y="5441087"/>
            <a:ext cx="7886700" cy="112196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238"/>
            <a:r>
              <a:rPr lang="en-US" sz="2400" dirty="0">
                <a:solidFill>
                  <a:prstClr val="black"/>
                </a:solidFill>
                <a:latin typeface="Times New Roman" charset="0"/>
                <a:ea typeface="Times New Roman" charset="0"/>
                <a:cs typeface="Times New Roman" charset="0"/>
              </a:rPr>
              <a:t>James‬ ‭4:17‬ </a:t>
            </a:r>
            <a:r>
              <a:rPr lang="en-US" sz="2400" dirty="0" smtClean="0">
                <a:solidFill>
                  <a:prstClr val="black"/>
                </a:solidFill>
                <a:latin typeface="Times New Roman" charset="0"/>
                <a:ea typeface="Times New Roman" charset="0"/>
                <a:cs typeface="Times New Roman" charset="0"/>
              </a:rPr>
              <a:t>‭“Therefore</a:t>
            </a:r>
            <a:r>
              <a:rPr lang="en-US" sz="2400" dirty="0">
                <a:solidFill>
                  <a:prstClr val="black"/>
                </a:solidFill>
                <a:latin typeface="Times New Roman" charset="0"/>
                <a:ea typeface="Times New Roman" charset="0"/>
                <a:cs typeface="Times New Roman" charset="0"/>
              </a:rPr>
              <a:t>, to him who knows to do good and </a:t>
            </a:r>
            <a:r>
              <a:rPr lang="en-US" sz="2400" b="1" dirty="0">
                <a:solidFill>
                  <a:prstClr val="black"/>
                </a:solidFill>
                <a:latin typeface="Times New Roman" charset="0"/>
                <a:ea typeface="Times New Roman" charset="0"/>
                <a:cs typeface="Times New Roman" charset="0"/>
              </a:rPr>
              <a:t>does not do it, to him it is sin</a:t>
            </a:r>
            <a:r>
              <a:rPr lang="en-US" sz="2400" b="1" dirty="0" smtClean="0">
                <a:solidFill>
                  <a:prstClr val="black"/>
                </a:solidFill>
                <a:latin typeface="Times New Roman" charset="0"/>
                <a:ea typeface="Times New Roman" charset="0"/>
                <a:cs typeface="Times New Roman" charset="0"/>
              </a:rPr>
              <a:t>.</a:t>
            </a:r>
            <a:r>
              <a:rPr lang="en-US" sz="2400" dirty="0" smtClean="0">
                <a:solidFill>
                  <a:prstClr val="black"/>
                </a:solidFill>
                <a:latin typeface="Times New Roman" charset="0"/>
                <a:ea typeface="Times New Roman" charset="0"/>
                <a:cs typeface="Times New Roman" charset="0"/>
              </a:rPr>
              <a:t>”‬‬</a:t>
            </a:r>
            <a:endParaRPr lang="en-US" sz="2400" dirty="0">
              <a:solidFill>
                <a:prstClr val="black"/>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6803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625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50" fill="hold"/>
                                        <p:tgtEl>
                                          <p:spTgt spid="15"/>
                                        </p:tgtEl>
                                        <p:attrNameLst>
                                          <p:attrName>ppt_w</p:attrName>
                                        </p:attrNameLst>
                                      </p:cBhvr>
                                      <p:tavLst>
                                        <p:tav tm="0">
                                          <p:val>
                                            <p:fltVal val="0"/>
                                          </p:val>
                                        </p:tav>
                                        <p:tav tm="100000">
                                          <p:val>
                                            <p:strVal val="#ppt_w"/>
                                          </p:val>
                                        </p:tav>
                                      </p:tavLst>
                                    </p:anim>
                                    <p:anim calcmode="lin" valueType="num">
                                      <p:cBhvr>
                                        <p:cTn id="14" dur="250" fill="hold"/>
                                        <p:tgtEl>
                                          <p:spTgt spid="15"/>
                                        </p:tgtEl>
                                        <p:attrNameLst>
                                          <p:attrName>ppt_h</p:attrName>
                                        </p:attrNameLst>
                                      </p:cBhvr>
                                      <p:tavLst>
                                        <p:tav tm="0">
                                          <p:val>
                                            <p:fltVal val="0"/>
                                          </p:val>
                                        </p:tav>
                                        <p:tav tm="100000">
                                          <p:val>
                                            <p:strVal val="#ppt_h"/>
                                          </p:val>
                                        </p:tav>
                                      </p:tavLst>
                                    </p:anim>
                                    <p:animEffect transition="in" filter="fade">
                                      <p:cBhvr>
                                        <p:cTn id="15" dur="250"/>
                                        <p:tgtEl>
                                          <p:spTgt spid="15"/>
                                        </p:tgtEl>
                                      </p:cBhvr>
                                    </p:animEffect>
                                  </p:childTnLst>
                                </p:cTn>
                              </p:par>
                            </p:childTnLst>
                          </p:cTn>
                        </p:par>
                        <p:par>
                          <p:cTn id="16" fill="hold">
                            <p:stCondLst>
                              <p:cond delay="6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50" fill="hold"/>
                                        <p:tgtEl>
                                          <p:spTgt spid="14"/>
                                        </p:tgtEl>
                                        <p:attrNameLst>
                                          <p:attrName>ppt_w</p:attrName>
                                        </p:attrNameLst>
                                      </p:cBhvr>
                                      <p:tavLst>
                                        <p:tav tm="0">
                                          <p:val>
                                            <p:fltVal val="0"/>
                                          </p:val>
                                        </p:tav>
                                        <p:tav tm="100000">
                                          <p:val>
                                            <p:strVal val="#ppt_w"/>
                                          </p:val>
                                        </p:tav>
                                      </p:tavLst>
                                    </p:anim>
                                    <p:anim calcmode="lin" valueType="num">
                                      <p:cBhvr>
                                        <p:cTn id="25" dur="250" fill="hold"/>
                                        <p:tgtEl>
                                          <p:spTgt spid="14"/>
                                        </p:tgtEl>
                                        <p:attrNameLst>
                                          <p:attrName>ppt_h</p:attrName>
                                        </p:attrNameLst>
                                      </p:cBhvr>
                                      <p:tavLst>
                                        <p:tav tm="0">
                                          <p:val>
                                            <p:fltVal val="0"/>
                                          </p:val>
                                        </p:tav>
                                        <p:tav tm="100000">
                                          <p:val>
                                            <p:strVal val="#ppt_h"/>
                                          </p:val>
                                        </p:tav>
                                      </p:tavLst>
                                    </p:anim>
                                    <p:animEffect transition="in" filter="fade">
                                      <p:cBhvr>
                                        <p:cTn id="26" dur="250"/>
                                        <p:tgtEl>
                                          <p:spTgt spid="14"/>
                                        </p:tgtEl>
                                      </p:cBhvr>
                                    </p:animEffect>
                                  </p:childTnLst>
                                </p:cTn>
                              </p:par>
                            </p:childTnLst>
                          </p:cTn>
                        </p:par>
                        <p:par>
                          <p:cTn id="27" fill="hold">
                            <p:stCondLst>
                              <p:cond delay="6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50" fill="hold"/>
                                        <p:tgtEl>
                                          <p:spTgt spid="11"/>
                                        </p:tgtEl>
                                        <p:attrNameLst>
                                          <p:attrName>ppt_w</p:attrName>
                                        </p:attrNameLst>
                                      </p:cBhvr>
                                      <p:tavLst>
                                        <p:tav tm="0">
                                          <p:val>
                                            <p:fltVal val="0"/>
                                          </p:val>
                                        </p:tav>
                                        <p:tav tm="100000">
                                          <p:val>
                                            <p:strVal val="#ppt_w"/>
                                          </p:val>
                                        </p:tav>
                                      </p:tavLst>
                                    </p:anim>
                                    <p:anim calcmode="lin" valueType="num">
                                      <p:cBhvr>
                                        <p:cTn id="31" dur="250" fill="hold"/>
                                        <p:tgtEl>
                                          <p:spTgt spid="11"/>
                                        </p:tgtEl>
                                        <p:attrNameLst>
                                          <p:attrName>ppt_h</p:attrName>
                                        </p:attrNameLst>
                                      </p:cBhvr>
                                      <p:tavLst>
                                        <p:tav tm="0">
                                          <p:val>
                                            <p:fltVal val="0"/>
                                          </p:val>
                                        </p:tav>
                                        <p:tav tm="100000">
                                          <p:val>
                                            <p:strVal val="#ppt_h"/>
                                          </p:val>
                                        </p:tav>
                                      </p:tavLst>
                                    </p:anim>
                                    <p:animEffect transition="in" filter="fade">
                                      <p:cBhvr>
                                        <p:cTn id="32" dur="250"/>
                                        <p:tgtEl>
                                          <p:spTgt spid="11"/>
                                        </p:tgtEl>
                                      </p:cBhvr>
                                    </p:animEffect>
                                  </p:childTnLst>
                                </p:cTn>
                              </p:par>
                            </p:childTnLst>
                          </p:cTn>
                        </p:par>
                        <p:par>
                          <p:cTn id="33" fill="hold">
                            <p:stCondLst>
                              <p:cond delay="7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50" fill="hold"/>
                                        <p:tgtEl>
                                          <p:spTgt spid="12"/>
                                        </p:tgtEl>
                                        <p:attrNameLst>
                                          <p:attrName>ppt_w</p:attrName>
                                        </p:attrNameLst>
                                      </p:cBhvr>
                                      <p:tavLst>
                                        <p:tav tm="0">
                                          <p:val>
                                            <p:fltVal val="0"/>
                                          </p:val>
                                        </p:tav>
                                        <p:tav tm="100000">
                                          <p:val>
                                            <p:strVal val="#ppt_w"/>
                                          </p:val>
                                        </p:tav>
                                      </p:tavLst>
                                    </p:anim>
                                    <p:anim calcmode="lin" valueType="num">
                                      <p:cBhvr>
                                        <p:cTn id="37" dur="250" fill="hold"/>
                                        <p:tgtEl>
                                          <p:spTgt spid="12"/>
                                        </p:tgtEl>
                                        <p:attrNameLst>
                                          <p:attrName>ppt_h</p:attrName>
                                        </p:attrNameLst>
                                      </p:cBhvr>
                                      <p:tavLst>
                                        <p:tav tm="0">
                                          <p:val>
                                            <p:fltVal val="0"/>
                                          </p:val>
                                        </p:tav>
                                        <p:tav tm="100000">
                                          <p:val>
                                            <p:strVal val="#ppt_h"/>
                                          </p:val>
                                        </p:tav>
                                      </p:tavLst>
                                    </p:anim>
                                    <p:animEffect transition="in" filter="fade">
                                      <p:cBhvr>
                                        <p:cTn id="38" dur="25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50" fill="hold"/>
                                        <p:tgtEl>
                                          <p:spTgt spid="16"/>
                                        </p:tgtEl>
                                        <p:attrNameLst>
                                          <p:attrName>ppt_w</p:attrName>
                                        </p:attrNameLst>
                                      </p:cBhvr>
                                      <p:tavLst>
                                        <p:tav tm="0">
                                          <p:val>
                                            <p:fltVal val="0"/>
                                          </p:val>
                                        </p:tav>
                                        <p:tav tm="100000">
                                          <p:val>
                                            <p:strVal val="#ppt_w"/>
                                          </p:val>
                                        </p:tav>
                                      </p:tavLst>
                                    </p:anim>
                                    <p:anim calcmode="lin" valueType="num">
                                      <p:cBhvr>
                                        <p:cTn id="42" dur="250" fill="hold"/>
                                        <p:tgtEl>
                                          <p:spTgt spid="16"/>
                                        </p:tgtEl>
                                        <p:attrNameLst>
                                          <p:attrName>ppt_h</p:attrName>
                                        </p:attrNameLst>
                                      </p:cBhvr>
                                      <p:tavLst>
                                        <p:tav tm="0">
                                          <p:val>
                                            <p:fltVal val="0"/>
                                          </p:val>
                                        </p:tav>
                                        <p:tav tm="100000">
                                          <p:val>
                                            <p:strVal val="#ppt_h"/>
                                          </p:val>
                                        </p:tav>
                                      </p:tavLst>
                                    </p:anim>
                                    <p:animEffect transition="in" filter="fade">
                                      <p:cBhvr>
                                        <p:cTn id="43" dur="250"/>
                                        <p:tgtEl>
                                          <p:spTgt spid="16"/>
                                        </p:tgtEl>
                                      </p:cBhvr>
                                    </p:animEffect>
                                  </p:childTnLst>
                                </p:cTn>
                              </p:par>
                            </p:childTnLst>
                          </p:cTn>
                        </p:par>
                        <p:par>
                          <p:cTn id="44" fill="hold">
                            <p:stCondLst>
                              <p:cond delay="725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250" fill="hold"/>
                                        <p:tgtEl>
                                          <p:spTgt spid="13"/>
                                        </p:tgtEl>
                                        <p:attrNameLst>
                                          <p:attrName>ppt_w</p:attrName>
                                        </p:attrNameLst>
                                      </p:cBhvr>
                                      <p:tavLst>
                                        <p:tav tm="0">
                                          <p:val>
                                            <p:fltVal val="0"/>
                                          </p:val>
                                        </p:tav>
                                        <p:tav tm="100000">
                                          <p:val>
                                            <p:strVal val="#ppt_w"/>
                                          </p:val>
                                        </p:tav>
                                      </p:tavLst>
                                    </p:anim>
                                    <p:anim calcmode="lin" valueType="num">
                                      <p:cBhvr>
                                        <p:cTn id="48" dur="250" fill="hold"/>
                                        <p:tgtEl>
                                          <p:spTgt spid="13"/>
                                        </p:tgtEl>
                                        <p:attrNameLst>
                                          <p:attrName>ppt_h</p:attrName>
                                        </p:attrNameLst>
                                      </p:cBhvr>
                                      <p:tavLst>
                                        <p:tav tm="0">
                                          <p:val>
                                            <p:fltVal val="0"/>
                                          </p:val>
                                        </p:tav>
                                        <p:tav tm="100000">
                                          <p:val>
                                            <p:strVal val="#ppt_h"/>
                                          </p:val>
                                        </p:tav>
                                      </p:tavLst>
                                    </p:anim>
                                    <p:animEffect transition="in" filter="fade">
                                      <p:cBhvr>
                                        <p:cTn id="49" dur="25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250" fill="hold"/>
                                        <p:tgtEl>
                                          <p:spTgt spid="17"/>
                                        </p:tgtEl>
                                        <p:attrNameLst>
                                          <p:attrName>ppt_w</p:attrName>
                                        </p:attrNameLst>
                                      </p:cBhvr>
                                      <p:tavLst>
                                        <p:tav tm="0">
                                          <p:val>
                                            <p:fltVal val="0"/>
                                          </p:val>
                                        </p:tav>
                                        <p:tav tm="100000">
                                          <p:val>
                                            <p:strVal val="#ppt_w"/>
                                          </p:val>
                                        </p:tav>
                                      </p:tavLst>
                                    </p:anim>
                                    <p:anim calcmode="lin" valueType="num">
                                      <p:cBhvr>
                                        <p:cTn id="53" dur="250" fill="hold"/>
                                        <p:tgtEl>
                                          <p:spTgt spid="17"/>
                                        </p:tgtEl>
                                        <p:attrNameLst>
                                          <p:attrName>ppt_h</p:attrName>
                                        </p:attrNameLst>
                                      </p:cBhvr>
                                      <p:tavLst>
                                        <p:tav tm="0">
                                          <p:val>
                                            <p:fltVal val="0"/>
                                          </p:val>
                                        </p:tav>
                                        <p:tav tm="100000">
                                          <p:val>
                                            <p:strVal val="#ppt_h"/>
                                          </p:val>
                                        </p:tav>
                                      </p:tavLst>
                                    </p:anim>
                                    <p:animEffect transition="in" filter="fade">
                                      <p:cBhvr>
                                        <p:cTn id="54" dur="250"/>
                                        <p:tgtEl>
                                          <p:spTgt spid="17"/>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fade">
                                      <p:cBhvr>
                                        <p:cTn id="61" dur="1000"/>
                                        <p:tgtEl>
                                          <p:spTgt spid="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79559"/>
            <a:ext cx="7886700" cy="4351338"/>
          </a:xfrm>
        </p:spPr>
        <p:txBody>
          <a:bodyPr>
            <a:normAutofit/>
          </a:bodyPr>
          <a:lstStyle/>
          <a:p>
            <a:r>
              <a:rPr lang="en-US" b="1" dirty="0">
                <a:solidFill>
                  <a:srgbClr val="663300"/>
                </a:solidFill>
              </a:rPr>
              <a:t>The most basic sin of omission</a:t>
            </a:r>
            <a:r>
              <a:rPr lang="en-US" b="1" dirty="0" smtClean="0">
                <a:solidFill>
                  <a:srgbClr val="663300"/>
                </a:solidFill>
              </a:rPr>
              <a:t>…</a:t>
            </a:r>
          </a:p>
          <a:p>
            <a:r>
              <a:rPr lang="en-US" b="1" dirty="0" smtClean="0">
                <a:solidFill>
                  <a:srgbClr val="663300"/>
                </a:solidFill>
              </a:rPr>
              <a:t>The </a:t>
            </a:r>
            <a:r>
              <a:rPr lang="en-US" b="1" dirty="0">
                <a:solidFill>
                  <a:srgbClr val="663300"/>
                </a:solidFill>
              </a:rPr>
              <a:t>failure to repent of one’s sins, openly confess faith in Christ </a:t>
            </a:r>
            <a:r>
              <a:rPr lang="en-US" b="1" dirty="0" smtClean="0">
                <a:solidFill>
                  <a:srgbClr val="663300"/>
                </a:solidFill>
              </a:rPr>
              <a:t>&amp; be baptized </a:t>
            </a:r>
            <a:r>
              <a:rPr lang="en-US" b="1" dirty="0">
                <a:solidFill>
                  <a:srgbClr val="663300"/>
                </a:solidFill>
              </a:rPr>
              <a:t>for the remission of </a:t>
            </a:r>
            <a:r>
              <a:rPr lang="en-US" b="1" dirty="0" smtClean="0">
                <a:solidFill>
                  <a:srgbClr val="663300"/>
                </a:solidFill>
              </a:rPr>
              <a:t>sins and live faithfully (Acts 2:38; Rev. 2:10). </a:t>
            </a:r>
          </a:p>
        </p:txBody>
      </p:sp>
      <p:sp>
        <p:nvSpPr>
          <p:cNvPr id="5" name="Rectangle 4"/>
          <p:cNvSpPr/>
          <p:nvPr/>
        </p:nvSpPr>
        <p:spPr>
          <a:xfrm>
            <a:off x="628650" y="5229832"/>
            <a:ext cx="7886700" cy="108793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Revelation 2:10 Be </a:t>
            </a:r>
            <a:r>
              <a:rPr lang="en-US" sz="2400" dirty="0">
                <a:solidFill>
                  <a:schemeClr val="tx1"/>
                </a:solidFill>
                <a:latin typeface="Times New Roman" panose="02020603050405020304" pitchFamily="18" charset="0"/>
                <a:cs typeface="Times New Roman" panose="02020603050405020304" pitchFamily="18" charset="0"/>
              </a:rPr>
              <a:t>faithful until death, and I will give you the crown of life.</a:t>
            </a:r>
          </a:p>
        </p:txBody>
      </p:sp>
      <p:sp>
        <p:nvSpPr>
          <p:cNvPr id="6" name="Rectangle 5"/>
          <p:cNvSpPr/>
          <p:nvPr/>
        </p:nvSpPr>
        <p:spPr>
          <a:xfrm>
            <a:off x="628650" y="3654153"/>
            <a:ext cx="7886700" cy="133029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Acts 2:38 </a:t>
            </a:r>
            <a:r>
              <a:rPr lang="en-US" sz="2400" dirty="0">
                <a:solidFill>
                  <a:schemeClr val="tx1"/>
                </a:solidFill>
                <a:latin typeface="Times New Roman" panose="02020603050405020304" pitchFamily="18" charset="0"/>
                <a:cs typeface="Times New Roman" panose="02020603050405020304" pitchFamily="18" charset="0"/>
              </a:rPr>
              <a:t>Then Peter said to them, “Repent, and let every one of you be baptized in the name of Jesus Christ for the remission of sins; </a:t>
            </a:r>
          </a:p>
        </p:txBody>
      </p:sp>
      <p:sp>
        <p:nvSpPr>
          <p:cNvPr id="8" name="Title 1"/>
          <p:cNvSpPr>
            <a:spLocks noGrp="1"/>
          </p:cNvSpPr>
          <p:nvPr>
            <p:ph type="title"/>
          </p:nvPr>
        </p:nvSpPr>
        <p:spPr>
          <a:xfrm>
            <a:off x="628650" y="152400"/>
            <a:ext cx="7886700" cy="1325563"/>
          </a:xfrm>
        </p:spPr>
        <p:txBody>
          <a:bodyPr>
            <a:normAutofit fontScale="90000"/>
          </a:bodyPr>
          <a:lstStyle/>
          <a:p>
            <a:pPr algn="ctr"/>
            <a:r>
              <a:rPr lang="en-US" sz="4000" dirty="0">
                <a:solidFill>
                  <a:srgbClr val="663300"/>
                </a:solidFill>
                <a:latin typeface="Algerian" panose="04020705040A02060702" pitchFamily="82" charset="0"/>
              </a:rPr>
              <a:t>Unfinished </a:t>
            </a:r>
            <a:r>
              <a:rPr lang="en-US" sz="4000" dirty="0" smtClean="0">
                <a:solidFill>
                  <a:srgbClr val="663300"/>
                </a:solidFill>
                <a:latin typeface="Algerian" panose="04020705040A02060702" pitchFamily="82" charset="0"/>
              </a:rPr>
              <a:t>responsibilities…</a:t>
            </a:r>
            <a:r>
              <a:rPr lang="en-US" dirty="0">
                <a:solidFill>
                  <a:srgbClr val="663300"/>
                </a:solidFill>
                <a:latin typeface="Algerian" panose="04020705040A02060702" pitchFamily="82" charset="0"/>
              </a:rPr>
              <a:t/>
            </a:r>
            <a:br>
              <a:rPr lang="en-US" dirty="0">
                <a:solidFill>
                  <a:srgbClr val="663300"/>
                </a:solidFill>
                <a:latin typeface="Algerian" panose="04020705040A02060702" pitchFamily="82" charset="0"/>
              </a:rPr>
            </a:br>
            <a:r>
              <a:rPr lang="en-US" dirty="0" smtClean="0">
                <a:solidFill>
                  <a:srgbClr val="663300"/>
                </a:solidFill>
                <a:latin typeface="Algerian" panose="04020705040A02060702" pitchFamily="82" charset="0"/>
              </a:rPr>
              <a:t>OPPORTUNITIES MISSED.</a:t>
            </a:r>
            <a:endParaRPr lang="en-US" dirty="0">
              <a:solidFill>
                <a:srgbClr val="663300"/>
              </a:solidFill>
              <a:latin typeface="Algerian" panose="04020705040A02060702" pitchFamily="82" charset="0"/>
            </a:endParaRPr>
          </a:p>
        </p:txBody>
      </p:sp>
      <p:sp>
        <p:nvSpPr>
          <p:cNvPr id="7" name="Sun 6"/>
          <p:cNvSpPr/>
          <p:nvPr/>
        </p:nvSpPr>
        <p:spPr>
          <a:xfrm>
            <a:off x="7620000" y="94916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1253962"/>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B</a:t>
            </a:r>
          </a:p>
          <a:p>
            <a:pPr algn="ctr"/>
            <a:r>
              <a:rPr lang="en-US" sz="2400" b="1" dirty="0" smtClean="0">
                <a:solidFill>
                  <a:schemeClr val="tx1"/>
                </a:solidFill>
              </a:rPr>
              <a:t>24</a:t>
            </a:r>
            <a:endParaRPr lang="en-US" sz="2400" b="1" dirty="0">
              <a:solidFill>
                <a:schemeClr val="tx1"/>
              </a:solidFill>
            </a:endParaRPr>
          </a:p>
        </p:txBody>
      </p:sp>
      <p:sp>
        <p:nvSpPr>
          <p:cNvPr id="10" name="TextBox 9"/>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23</a:t>
            </a:r>
            <a:endParaRPr lang="en-US" dirty="0">
              <a:solidFill>
                <a:schemeClr val="bg1">
                  <a:lumMod val="65000"/>
                </a:schemeClr>
              </a:solidFill>
            </a:endParaRPr>
          </a:p>
        </p:txBody>
      </p:sp>
    </p:spTree>
    <p:extLst>
      <p:ext uri="{BB962C8B-B14F-4D97-AF65-F5344CB8AC3E}">
        <p14:creationId xmlns:p14="http://schemas.microsoft.com/office/powerpoint/2010/main" val="10966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7"/>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solidFill>
                  <a:srgbClr val="663300"/>
                </a:solidFill>
                <a:latin typeface="Algerian" panose="04020705040A02060702" pitchFamily="82" charset="0"/>
              </a:rPr>
              <a:t>Heaven, the reward </a:t>
            </a:r>
            <a:br>
              <a:rPr lang="en-US" sz="4000" dirty="0" smtClean="0">
                <a:solidFill>
                  <a:srgbClr val="663300"/>
                </a:solidFill>
                <a:latin typeface="Algerian" panose="04020705040A02060702" pitchFamily="82" charset="0"/>
              </a:rPr>
            </a:br>
            <a:r>
              <a:rPr lang="en-US" sz="4000" dirty="0" smtClean="0">
                <a:solidFill>
                  <a:srgbClr val="663300"/>
                </a:solidFill>
                <a:latin typeface="Algerian" panose="04020705040A02060702" pitchFamily="82" charset="0"/>
              </a:rPr>
              <a:t>for our LABOR.</a:t>
            </a:r>
            <a:endParaRPr lang="en-US" sz="4000" dirty="0">
              <a:solidFill>
                <a:srgbClr val="663300"/>
              </a:solidFill>
              <a:latin typeface="Algerian" panose="04020705040A02060702" pitchFamily="82" charset="0"/>
            </a:endParaRPr>
          </a:p>
        </p:txBody>
      </p:sp>
      <p:sp>
        <p:nvSpPr>
          <p:cNvPr id="3" name="Content Placeholder 2"/>
          <p:cNvSpPr>
            <a:spLocks noGrp="1"/>
          </p:cNvSpPr>
          <p:nvPr>
            <p:ph idx="1"/>
          </p:nvPr>
        </p:nvSpPr>
        <p:spPr>
          <a:xfrm>
            <a:off x="628650" y="1825625"/>
            <a:ext cx="5924550" cy="4351338"/>
          </a:xfrm>
        </p:spPr>
        <p:txBody>
          <a:bodyPr/>
          <a:lstStyle/>
          <a:p>
            <a:r>
              <a:rPr lang="en-US" b="1" smtClean="0">
                <a:solidFill>
                  <a:srgbClr val="663300"/>
                </a:solidFill>
              </a:rPr>
              <a:t>That they may rest from their labors, and their works follow them.</a:t>
            </a:r>
            <a:endParaRPr lang="en-US" b="1" dirty="0">
              <a:solidFill>
                <a:srgbClr val="663300"/>
              </a:solidFill>
            </a:endParaRPr>
          </a:p>
        </p:txBody>
      </p:sp>
      <p:sp>
        <p:nvSpPr>
          <p:cNvPr id="4" name="Rectangle 3"/>
          <p:cNvSpPr/>
          <p:nvPr/>
        </p:nvSpPr>
        <p:spPr>
          <a:xfrm>
            <a:off x="628650" y="2819400"/>
            <a:ext cx="7886700" cy="1828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schemeClr val="tx1"/>
                </a:solidFill>
                <a:latin typeface="Times New Roman" charset="0"/>
                <a:ea typeface="Times New Roman" charset="0"/>
                <a:cs typeface="Times New Roman" charset="0"/>
              </a:rPr>
              <a:t>Revelation 14 :13 Then </a:t>
            </a:r>
            <a:r>
              <a:rPr lang="en-US" sz="2400" dirty="0">
                <a:solidFill>
                  <a:schemeClr val="tx1"/>
                </a:solidFill>
                <a:latin typeface="Times New Roman" charset="0"/>
                <a:ea typeface="Times New Roman" charset="0"/>
                <a:cs typeface="Times New Roman" charset="0"/>
              </a:rPr>
              <a:t>I heard a voice from heaven saying to me, “Write: ‘Blessed are the dead who die in the Lord from now on.’” “Yes,” says the Spirit, “that they may rest from their labors, and their works follow them.”</a:t>
            </a:r>
          </a:p>
        </p:txBody>
      </p:sp>
      <p:sp>
        <p:nvSpPr>
          <p:cNvPr id="5" name="Sun 4"/>
          <p:cNvSpPr/>
          <p:nvPr/>
        </p:nvSpPr>
        <p:spPr>
          <a:xfrm>
            <a:off x="243840" y="170080"/>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TextBox 5"/>
          <p:cNvSpPr txBox="1"/>
          <p:nvPr/>
        </p:nvSpPr>
        <p:spPr>
          <a:xfrm>
            <a:off x="228600" y="459640"/>
            <a:ext cx="16002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Puzzle Answer</a:t>
            </a:r>
          </a:p>
        </p:txBody>
      </p:sp>
      <p:sp>
        <p:nvSpPr>
          <p:cNvPr id="7" name="TextBox 6"/>
          <p:cNvSpPr txBox="1"/>
          <p:nvPr/>
        </p:nvSpPr>
        <p:spPr>
          <a:xfrm>
            <a:off x="243840" y="6400800"/>
            <a:ext cx="1127760" cy="369332"/>
          </a:xfrm>
          <a:prstGeom prst="rect">
            <a:avLst/>
          </a:prstGeom>
          <a:noFill/>
        </p:spPr>
        <p:txBody>
          <a:bodyPr wrap="square" rtlCol="0">
            <a:spAutoFit/>
          </a:bodyPr>
          <a:lstStyle/>
          <a:p>
            <a:r>
              <a:rPr lang="en-US" dirty="0" smtClean="0">
                <a:solidFill>
                  <a:schemeClr val="bg1">
                    <a:lumMod val="65000"/>
                  </a:schemeClr>
                </a:solidFill>
              </a:rPr>
              <a:t>24</a:t>
            </a:r>
            <a:endParaRPr lang="en-US" dirty="0">
              <a:solidFill>
                <a:schemeClr val="bg1">
                  <a:lumMod val="65000"/>
                </a:schemeClr>
              </a:solidFill>
            </a:endParaRPr>
          </a:p>
        </p:txBody>
      </p:sp>
    </p:spTree>
    <p:extLst>
      <p:ext uri="{BB962C8B-B14F-4D97-AF65-F5344CB8AC3E}">
        <p14:creationId xmlns:p14="http://schemas.microsoft.com/office/powerpoint/2010/main" val="238986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28650" y="3355136"/>
            <a:ext cx="7886700" cy="1066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Luke </a:t>
            </a:r>
            <a:r>
              <a:rPr lang="en-US" sz="2400" dirty="0">
                <a:solidFill>
                  <a:prstClr val="black"/>
                </a:solidFill>
                <a:latin typeface="Times New Roman" charset="0"/>
                <a:ea typeface="Times New Roman" charset="0"/>
                <a:cs typeface="Times New Roman" charset="0"/>
              </a:rPr>
              <a:t>22:23 Then they began to question among themselves, which of them it was </a:t>
            </a:r>
            <a:r>
              <a:rPr lang="en-US" sz="2400" b="1" dirty="0">
                <a:solidFill>
                  <a:prstClr val="black"/>
                </a:solidFill>
                <a:latin typeface="Times New Roman" charset="0"/>
                <a:ea typeface="Times New Roman" charset="0"/>
                <a:cs typeface="Times New Roman" charset="0"/>
              </a:rPr>
              <a:t>who would do this thing.</a:t>
            </a:r>
          </a:p>
        </p:txBody>
      </p:sp>
      <p:sp>
        <p:nvSpPr>
          <p:cNvPr id="5" name="Content Placeholder 4"/>
          <p:cNvSpPr>
            <a:spLocks noGrp="1"/>
          </p:cNvSpPr>
          <p:nvPr>
            <p:ph idx="1"/>
          </p:nvPr>
        </p:nvSpPr>
        <p:spPr>
          <a:xfrm>
            <a:off x="628650" y="1981200"/>
            <a:ext cx="7886700" cy="1066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0">
              <a:buNone/>
            </a:pPr>
            <a:r>
              <a:rPr lang="en-US" sz="2400" dirty="0" smtClean="0">
                <a:solidFill>
                  <a:schemeClr val="tx1"/>
                </a:solidFill>
                <a:latin typeface="Times New Roman" charset="0"/>
                <a:ea typeface="Times New Roman" charset="0"/>
                <a:cs typeface="Times New Roman" charset="0"/>
              </a:rPr>
              <a:t>Matthew 26:21 </a:t>
            </a:r>
            <a:r>
              <a:rPr lang="en-US" sz="2400" dirty="0">
                <a:solidFill>
                  <a:schemeClr val="tx1"/>
                </a:solidFill>
                <a:latin typeface="Times New Roman" charset="0"/>
                <a:ea typeface="Times New Roman" charset="0"/>
                <a:cs typeface="Times New Roman" charset="0"/>
              </a:rPr>
              <a:t>Now as they were eating, He said, </a:t>
            </a:r>
            <a:r>
              <a:rPr lang="en-US" sz="2400" b="1" dirty="0">
                <a:solidFill>
                  <a:schemeClr val="tx1"/>
                </a:solidFill>
                <a:latin typeface="Times New Roman" charset="0"/>
                <a:ea typeface="Times New Roman" charset="0"/>
                <a:cs typeface="Times New Roman" charset="0"/>
              </a:rPr>
              <a:t>“Assuredly, I say to you, one of you will betray Me.”</a:t>
            </a:r>
          </a:p>
        </p:txBody>
      </p:sp>
      <p:sp>
        <p:nvSpPr>
          <p:cNvPr id="6" name="Content Placeholder 4"/>
          <p:cNvSpPr txBox="1">
            <a:spLocks/>
          </p:cNvSpPr>
          <p:nvPr/>
        </p:nvSpPr>
        <p:spPr>
          <a:xfrm>
            <a:off x="628650" y="4724400"/>
            <a:ext cx="7886700" cy="12954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None/>
            </a:pPr>
            <a:r>
              <a:rPr lang="en-US" sz="2400" dirty="0">
                <a:solidFill>
                  <a:schemeClr val="tx1"/>
                </a:solidFill>
                <a:latin typeface="Times New Roman" charset="0"/>
                <a:ea typeface="Times New Roman" charset="0"/>
                <a:cs typeface="Times New Roman" charset="0"/>
              </a:rPr>
              <a:t>Luke </a:t>
            </a:r>
            <a:r>
              <a:rPr lang="en-US" sz="2400" dirty="0" smtClean="0">
                <a:solidFill>
                  <a:schemeClr val="tx1"/>
                </a:solidFill>
                <a:latin typeface="Times New Roman" charset="0"/>
                <a:ea typeface="Times New Roman" charset="0"/>
                <a:cs typeface="Times New Roman" charset="0"/>
              </a:rPr>
              <a:t>22:24 </a:t>
            </a:r>
            <a:r>
              <a:rPr lang="en-US" sz="2400" dirty="0">
                <a:solidFill>
                  <a:schemeClr val="tx1"/>
                </a:solidFill>
                <a:latin typeface="Times New Roman" charset="0"/>
                <a:ea typeface="Times New Roman" charset="0"/>
                <a:cs typeface="Times New Roman" charset="0"/>
              </a:rPr>
              <a:t>Now there was </a:t>
            </a:r>
            <a:r>
              <a:rPr lang="en-US" sz="2400" b="1" dirty="0">
                <a:solidFill>
                  <a:schemeClr val="tx1"/>
                </a:solidFill>
                <a:latin typeface="Times New Roman" charset="0"/>
                <a:ea typeface="Times New Roman" charset="0"/>
                <a:cs typeface="Times New Roman" charset="0"/>
              </a:rPr>
              <a:t>also a dispute among them</a:t>
            </a:r>
            <a:r>
              <a:rPr lang="en-US" sz="2400" dirty="0">
                <a:solidFill>
                  <a:schemeClr val="tx1"/>
                </a:solidFill>
                <a:latin typeface="Times New Roman" charset="0"/>
                <a:ea typeface="Times New Roman" charset="0"/>
                <a:cs typeface="Times New Roman" charset="0"/>
              </a:rPr>
              <a:t>, as to </a:t>
            </a:r>
            <a:r>
              <a:rPr lang="en-US" sz="2400" b="1" dirty="0">
                <a:solidFill>
                  <a:schemeClr val="tx1"/>
                </a:solidFill>
                <a:latin typeface="Times New Roman" charset="0"/>
                <a:ea typeface="Times New Roman" charset="0"/>
                <a:cs typeface="Times New Roman" charset="0"/>
              </a:rPr>
              <a:t>which of them should be considered the greatest.</a:t>
            </a:r>
          </a:p>
        </p:txBody>
      </p:sp>
      <p:sp>
        <p:nvSpPr>
          <p:cNvPr id="7"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
        <p:nvSpPr>
          <p:cNvPr id="8" name="Sun 7"/>
          <p:cNvSpPr/>
          <p:nvPr/>
        </p:nvSpPr>
        <p:spPr>
          <a:xfrm>
            <a:off x="7126014" y="28629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30814" y="591098"/>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a:t>
            </a:r>
          </a:p>
          <a:p>
            <a:pPr algn="ctr"/>
            <a:r>
              <a:rPr lang="en-US" sz="2400" b="1" dirty="0" smtClean="0">
                <a:solidFill>
                  <a:schemeClr val="tx1"/>
                </a:solidFill>
              </a:rPr>
              <a:t>15</a:t>
            </a:r>
            <a:endParaRPr lang="en-US" sz="2400" b="1" dirty="0">
              <a:solidFill>
                <a:schemeClr val="tx1"/>
              </a:solidFill>
            </a:endParaRPr>
          </a:p>
        </p:txBody>
      </p:sp>
    </p:spTree>
    <p:extLst>
      <p:ext uri="{BB962C8B-B14F-4D97-AF65-F5344CB8AC3E}">
        <p14:creationId xmlns:p14="http://schemas.microsoft.com/office/powerpoint/2010/main" val="40275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28650" y="4191000"/>
            <a:ext cx="7886700" cy="1981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John 13:21 </a:t>
            </a:r>
            <a:r>
              <a:rPr lang="en-US" sz="2400" dirty="0">
                <a:solidFill>
                  <a:prstClr val="black"/>
                </a:solidFill>
                <a:latin typeface="Times New Roman" charset="0"/>
                <a:ea typeface="Times New Roman" charset="0"/>
                <a:cs typeface="Times New Roman" charset="0"/>
              </a:rPr>
              <a:t>When Jesus had said these things, He was </a:t>
            </a:r>
            <a:r>
              <a:rPr lang="en-US" sz="2400" b="1" dirty="0">
                <a:solidFill>
                  <a:prstClr val="black"/>
                </a:solidFill>
                <a:latin typeface="Times New Roman" charset="0"/>
                <a:ea typeface="Times New Roman" charset="0"/>
                <a:cs typeface="Times New Roman" charset="0"/>
              </a:rPr>
              <a:t>troubled in spirit</a:t>
            </a:r>
            <a:r>
              <a:rPr lang="en-US" sz="2400" dirty="0">
                <a:solidFill>
                  <a:prstClr val="black"/>
                </a:solidFill>
                <a:latin typeface="Times New Roman" charset="0"/>
                <a:ea typeface="Times New Roman" charset="0"/>
                <a:cs typeface="Times New Roman" charset="0"/>
              </a:rPr>
              <a:t>, and testified and said, </a:t>
            </a:r>
            <a:r>
              <a:rPr lang="en-US" sz="2400" b="1" dirty="0">
                <a:solidFill>
                  <a:prstClr val="black"/>
                </a:solidFill>
                <a:latin typeface="Times New Roman" charset="0"/>
                <a:ea typeface="Times New Roman" charset="0"/>
                <a:cs typeface="Times New Roman" charset="0"/>
              </a:rPr>
              <a:t>“Most assuredly, I say to you, one of you will betray Me.”  </a:t>
            </a:r>
            <a:r>
              <a:rPr lang="en-US" sz="2400" dirty="0">
                <a:solidFill>
                  <a:prstClr val="black"/>
                </a:solidFill>
                <a:latin typeface="Times New Roman" charset="0"/>
                <a:ea typeface="Times New Roman" charset="0"/>
                <a:cs typeface="Times New Roman" charset="0"/>
              </a:rPr>
              <a:t>22 Then the </a:t>
            </a:r>
            <a:r>
              <a:rPr lang="en-US" sz="2400" b="1" dirty="0">
                <a:solidFill>
                  <a:prstClr val="black"/>
                </a:solidFill>
                <a:latin typeface="Times New Roman" charset="0"/>
                <a:ea typeface="Times New Roman" charset="0"/>
                <a:cs typeface="Times New Roman" charset="0"/>
              </a:rPr>
              <a:t>disciples looked at one another</a:t>
            </a:r>
            <a:r>
              <a:rPr lang="en-US" sz="2400" dirty="0">
                <a:solidFill>
                  <a:prstClr val="black"/>
                </a:solidFill>
                <a:latin typeface="Times New Roman" charset="0"/>
                <a:ea typeface="Times New Roman" charset="0"/>
                <a:cs typeface="Times New Roman" charset="0"/>
              </a:rPr>
              <a:t>, perplexed about whom He spoke.</a:t>
            </a:r>
          </a:p>
        </p:txBody>
      </p:sp>
      <p:sp>
        <p:nvSpPr>
          <p:cNvPr id="5" name="Content Placeholder 4"/>
          <p:cNvSpPr>
            <a:spLocks noGrp="1"/>
          </p:cNvSpPr>
          <p:nvPr>
            <p:ph idx="1"/>
          </p:nvPr>
        </p:nvSpPr>
        <p:spPr>
          <a:xfrm>
            <a:off x="628650" y="1981200"/>
            <a:ext cx="7886700" cy="2057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smtClean="0">
                <a:solidFill>
                  <a:schemeClr val="tx1"/>
                </a:solidFill>
                <a:latin typeface="Times New Roman" charset="0"/>
                <a:ea typeface="Times New Roman" charset="0"/>
                <a:cs typeface="Times New Roman" charset="0"/>
              </a:rPr>
              <a:t>John 13:4 </a:t>
            </a:r>
            <a:r>
              <a:rPr lang="en-US" sz="2400" b="1" dirty="0" smtClean="0">
                <a:solidFill>
                  <a:schemeClr val="tx1"/>
                </a:solidFill>
                <a:latin typeface="Times New Roman" charset="0"/>
                <a:ea typeface="Times New Roman" charset="0"/>
                <a:cs typeface="Times New Roman" charset="0"/>
              </a:rPr>
              <a:t>(Jesus) rose </a:t>
            </a:r>
            <a:r>
              <a:rPr lang="en-US" sz="2400" b="1" dirty="0">
                <a:solidFill>
                  <a:schemeClr val="tx1"/>
                </a:solidFill>
                <a:latin typeface="Times New Roman" charset="0"/>
                <a:ea typeface="Times New Roman" charset="0"/>
                <a:cs typeface="Times New Roman" charset="0"/>
              </a:rPr>
              <a:t>from supper </a:t>
            </a:r>
            <a:r>
              <a:rPr lang="en-US" sz="2400" dirty="0">
                <a:solidFill>
                  <a:schemeClr val="tx1"/>
                </a:solidFill>
                <a:latin typeface="Times New Roman" charset="0"/>
                <a:ea typeface="Times New Roman" charset="0"/>
                <a:cs typeface="Times New Roman" charset="0"/>
              </a:rPr>
              <a:t>and laid aside His garments, </a:t>
            </a:r>
            <a:r>
              <a:rPr lang="en-US" sz="2400" b="1" dirty="0">
                <a:solidFill>
                  <a:schemeClr val="tx1"/>
                </a:solidFill>
                <a:latin typeface="Times New Roman" charset="0"/>
                <a:ea typeface="Times New Roman" charset="0"/>
                <a:cs typeface="Times New Roman" charset="0"/>
              </a:rPr>
              <a:t>took a towel </a:t>
            </a:r>
            <a:r>
              <a:rPr lang="en-US" sz="2400" dirty="0">
                <a:solidFill>
                  <a:schemeClr val="tx1"/>
                </a:solidFill>
                <a:latin typeface="Times New Roman" charset="0"/>
                <a:ea typeface="Times New Roman" charset="0"/>
                <a:cs typeface="Times New Roman" charset="0"/>
              </a:rPr>
              <a:t>and girded Himself.  5 After that, He </a:t>
            </a:r>
            <a:r>
              <a:rPr lang="en-US" sz="2400" b="1" dirty="0">
                <a:solidFill>
                  <a:schemeClr val="tx1"/>
                </a:solidFill>
                <a:latin typeface="Times New Roman" charset="0"/>
                <a:ea typeface="Times New Roman" charset="0"/>
                <a:cs typeface="Times New Roman" charset="0"/>
              </a:rPr>
              <a:t>poured water into a basin </a:t>
            </a:r>
            <a:r>
              <a:rPr lang="en-US" sz="2400" dirty="0">
                <a:solidFill>
                  <a:schemeClr val="tx1"/>
                </a:solidFill>
                <a:latin typeface="Times New Roman" charset="0"/>
                <a:ea typeface="Times New Roman" charset="0"/>
                <a:cs typeface="Times New Roman" charset="0"/>
              </a:rPr>
              <a:t>and began </a:t>
            </a:r>
            <a:r>
              <a:rPr lang="en-US" sz="2400" b="1" dirty="0">
                <a:solidFill>
                  <a:schemeClr val="tx1"/>
                </a:solidFill>
                <a:latin typeface="Times New Roman" charset="0"/>
                <a:ea typeface="Times New Roman" charset="0"/>
                <a:cs typeface="Times New Roman" charset="0"/>
              </a:rPr>
              <a:t>to wash the disciples’ feet,</a:t>
            </a:r>
            <a:r>
              <a:rPr lang="en-US" sz="2400" dirty="0">
                <a:solidFill>
                  <a:schemeClr val="tx1"/>
                </a:solidFill>
                <a:latin typeface="Times New Roman" charset="0"/>
                <a:ea typeface="Times New Roman" charset="0"/>
                <a:cs typeface="Times New Roman" charset="0"/>
              </a:rPr>
              <a:t> and to wipe them with the towel with which He was girded.</a:t>
            </a:r>
          </a:p>
        </p:txBody>
      </p:sp>
      <p:sp>
        <p:nvSpPr>
          <p:cNvPr id="6"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Tree>
    <p:extLst>
      <p:ext uri="{BB962C8B-B14F-4D97-AF65-F5344CB8AC3E}">
        <p14:creationId xmlns:p14="http://schemas.microsoft.com/office/powerpoint/2010/main" val="114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28650" y="3429000"/>
            <a:ext cx="7886700" cy="130968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Matthew 26:25 </a:t>
            </a:r>
            <a:r>
              <a:rPr lang="en-US" sz="2400" dirty="0">
                <a:solidFill>
                  <a:prstClr val="black"/>
                </a:solidFill>
                <a:latin typeface="Times New Roman" charset="0"/>
                <a:ea typeface="Times New Roman" charset="0"/>
                <a:cs typeface="Times New Roman" charset="0"/>
              </a:rPr>
              <a:t>Then </a:t>
            </a:r>
            <a:r>
              <a:rPr lang="en-US" sz="2400" b="1" dirty="0">
                <a:solidFill>
                  <a:prstClr val="black"/>
                </a:solidFill>
                <a:latin typeface="Times New Roman" charset="0"/>
                <a:ea typeface="Times New Roman" charset="0"/>
                <a:cs typeface="Times New Roman" charset="0"/>
              </a:rPr>
              <a:t>Judas</a:t>
            </a:r>
            <a:r>
              <a:rPr lang="en-US" sz="2400" dirty="0">
                <a:solidFill>
                  <a:prstClr val="black"/>
                </a:solidFill>
                <a:latin typeface="Times New Roman" charset="0"/>
                <a:ea typeface="Times New Roman" charset="0"/>
                <a:cs typeface="Times New Roman" charset="0"/>
              </a:rPr>
              <a:t>, who was betraying Him, answered and said, </a:t>
            </a:r>
            <a:r>
              <a:rPr lang="en-US" sz="2400" b="1" dirty="0">
                <a:solidFill>
                  <a:prstClr val="black"/>
                </a:solidFill>
                <a:latin typeface="Times New Roman" charset="0"/>
                <a:ea typeface="Times New Roman" charset="0"/>
                <a:cs typeface="Times New Roman" charset="0"/>
              </a:rPr>
              <a:t>“Rabbi, is it I</a:t>
            </a:r>
            <a:r>
              <a:rPr lang="en-US" sz="2400" b="1" dirty="0" smtClean="0">
                <a:solidFill>
                  <a:prstClr val="black"/>
                </a:solidFill>
                <a:latin typeface="Times New Roman" charset="0"/>
                <a:ea typeface="Times New Roman" charset="0"/>
                <a:cs typeface="Times New Roman" charset="0"/>
              </a:rPr>
              <a:t>?” </a:t>
            </a:r>
            <a:r>
              <a:rPr lang="en-US" sz="2400" dirty="0" smtClean="0">
                <a:solidFill>
                  <a:prstClr val="black"/>
                </a:solidFill>
                <a:latin typeface="Times New Roman" charset="0"/>
                <a:ea typeface="Times New Roman" charset="0"/>
                <a:cs typeface="Times New Roman" charset="0"/>
              </a:rPr>
              <a:t>He </a:t>
            </a:r>
            <a:r>
              <a:rPr lang="en-US" sz="2400" dirty="0">
                <a:solidFill>
                  <a:prstClr val="black"/>
                </a:solidFill>
                <a:latin typeface="Times New Roman" charset="0"/>
                <a:ea typeface="Times New Roman" charset="0"/>
                <a:cs typeface="Times New Roman" charset="0"/>
              </a:rPr>
              <a:t>said to him, </a:t>
            </a:r>
            <a:r>
              <a:rPr lang="en-US" sz="2400" b="1" dirty="0">
                <a:solidFill>
                  <a:prstClr val="black"/>
                </a:solidFill>
                <a:latin typeface="Times New Roman" charset="0"/>
                <a:ea typeface="Times New Roman" charset="0"/>
                <a:cs typeface="Times New Roman" charset="0"/>
              </a:rPr>
              <a:t>“You have said it.”</a:t>
            </a:r>
            <a:endParaRPr lang="en-US" sz="2400" b="1" dirty="0" smtClean="0">
              <a:solidFill>
                <a:prstClr val="black"/>
              </a:solidFill>
              <a:latin typeface="Times New Roman" charset="0"/>
              <a:ea typeface="Times New Roman" charset="0"/>
              <a:cs typeface="Times New Roman" charset="0"/>
            </a:endParaRPr>
          </a:p>
        </p:txBody>
      </p:sp>
      <p:sp>
        <p:nvSpPr>
          <p:cNvPr id="6" name="Rectangle 5"/>
          <p:cNvSpPr/>
          <p:nvPr/>
        </p:nvSpPr>
        <p:spPr>
          <a:xfrm>
            <a:off x="610639" y="5029200"/>
            <a:ext cx="7886700" cy="105251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John 12:30 </a:t>
            </a:r>
            <a:r>
              <a:rPr lang="en-US" sz="2400" dirty="0">
                <a:solidFill>
                  <a:prstClr val="black"/>
                </a:solidFill>
                <a:latin typeface="Times New Roman" charset="0"/>
                <a:ea typeface="Times New Roman" charset="0"/>
                <a:cs typeface="Times New Roman" charset="0"/>
              </a:rPr>
              <a:t>Having received the piece of bread, he</a:t>
            </a:r>
            <a:r>
              <a:rPr lang="en-US" sz="2400" b="1" dirty="0">
                <a:solidFill>
                  <a:prstClr val="black"/>
                </a:solidFill>
                <a:latin typeface="Times New Roman" charset="0"/>
                <a:ea typeface="Times New Roman" charset="0"/>
                <a:cs typeface="Times New Roman" charset="0"/>
              </a:rPr>
              <a:t> </a:t>
            </a:r>
            <a:r>
              <a:rPr lang="en-US" sz="2400" b="1" dirty="0" smtClean="0">
                <a:solidFill>
                  <a:prstClr val="black"/>
                </a:solidFill>
                <a:latin typeface="Times New Roman" charset="0"/>
                <a:ea typeface="Times New Roman" charset="0"/>
                <a:cs typeface="Times New Roman" charset="0"/>
              </a:rPr>
              <a:t>(Judas) then </a:t>
            </a:r>
            <a:r>
              <a:rPr lang="en-US" sz="2400" b="1" dirty="0">
                <a:solidFill>
                  <a:prstClr val="black"/>
                </a:solidFill>
                <a:latin typeface="Times New Roman" charset="0"/>
                <a:ea typeface="Times New Roman" charset="0"/>
                <a:cs typeface="Times New Roman" charset="0"/>
              </a:rPr>
              <a:t>went out immediately. And it was night.</a:t>
            </a:r>
            <a:endParaRPr lang="en-US" sz="2400" b="1" dirty="0" smtClean="0">
              <a:solidFill>
                <a:prstClr val="black"/>
              </a:solidFill>
              <a:latin typeface="Times New Roman" charset="0"/>
              <a:ea typeface="Times New Roman" charset="0"/>
              <a:cs typeface="Times New Roman" charset="0"/>
            </a:endParaRPr>
          </a:p>
        </p:txBody>
      </p:sp>
      <p:sp>
        <p:nvSpPr>
          <p:cNvPr id="7" name="Rectangle 6"/>
          <p:cNvSpPr/>
          <p:nvPr/>
        </p:nvSpPr>
        <p:spPr>
          <a:xfrm>
            <a:off x="628650" y="2042813"/>
            <a:ext cx="7886700" cy="108138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John 12:24 </a:t>
            </a:r>
            <a:r>
              <a:rPr lang="en-US" sz="2400" dirty="0">
                <a:solidFill>
                  <a:prstClr val="black"/>
                </a:solidFill>
                <a:latin typeface="Times New Roman" charset="0"/>
                <a:ea typeface="Times New Roman" charset="0"/>
                <a:cs typeface="Times New Roman" charset="0"/>
              </a:rPr>
              <a:t>Simon Peter therefore motioned to </a:t>
            </a:r>
            <a:r>
              <a:rPr lang="en-US" sz="2400" dirty="0" smtClean="0">
                <a:solidFill>
                  <a:prstClr val="black"/>
                </a:solidFill>
                <a:latin typeface="Times New Roman" charset="0"/>
                <a:ea typeface="Times New Roman" charset="0"/>
                <a:cs typeface="Times New Roman" charset="0"/>
              </a:rPr>
              <a:t>him (John) </a:t>
            </a:r>
            <a:r>
              <a:rPr lang="en-US" sz="2400" dirty="0">
                <a:solidFill>
                  <a:prstClr val="black"/>
                </a:solidFill>
                <a:latin typeface="Times New Roman" charset="0"/>
                <a:ea typeface="Times New Roman" charset="0"/>
                <a:cs typeface="Times New Roman" charset="0"/>
              </a:rPr>
              <a:t>to ask who it was of whom He spoke.</a:t>
            </a:r>
            <a:endParaRPr lang="en-US" sz="2400" dirty="0" smtClean="0">
              <a:solidFill>
                <a:prstClr val="black"/>
              </a:solidFill>
              <a:latin typeface="Times New Roman" charset="0"/>
              <a:ea typeface="Times New Roman" charset="0"/>
              <a:cs typeface="Times New Roman" charset="0"/>
            </a:endParaRPr>
          </a:p>
        </p:txBody>
      </p:sp>
      <p:sp>
        <p:nvSpPr>
          <p:cNvPr id="8"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
        <p:nvSpPr>
          <p:cNvPr id="9" name="Sun 8"/>
          <p:cNvSpPr/>
          <p:nvPr/>
        </p:nvSpPr>
        <p:spPr>
          <a:xfrm>
            <a:off x="7010400" y="34772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5200" y="65252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a:t>
            </a:r>
          </a:p>
          <a:p>
            <a:pPr algn="ctr"/>
            <a:r>
              <a:rPr lang="en-US" sz="2400" b="1" dirty="0" smtClean="0">
                <a:solidFill>
                  <a:schemeClr val="tx1"/>
                </a:solidFill>
              </a:rPr>
              <a:t>12</a:t>
            </a:r>
            <a:endParaRPr lang="en-US" sz="2400" b="1" dirty="0">
              <a:solidFill>
                <a:schemeClr val="tx1"/>
              </a:solidFill>
            </a:endParaRPr>
          </a:p>
        </p:txBody>
      </p:sp>
    </p:spTree>
    <p:extLst>
      <p:ext uri="{BB962C8B-B14F-4D97-AF65-F5344CB8AC3E}">
        <p14:creationId xmlns:p14="http://schemas.microsoft.com/office/powerpoint/2010/main" val="5823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10639" y="5410200"/>
            <a:ext cx="7886700" cy="1143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smtClean="0">
                <a:solidFill>
                  <a:schemeClr val="tx1"/>
                </a:solidFill>
                <a:latin typeface="Times New Roman" charset="0"/>
                <a:ea typeface="Times New Roman" charset="0"/>
                <a:cs typeface="Times New Roman" charset="0"/>
              </a:rPr>
              <a:t>Matthew 26:35 </a:t>
            </a:r>
            <a:r>
              <a:rPr lang="en-US" sz="2400" dirty="0">
                <a:solidFill>
                  <a:schemeClr val="tx1"/>
                </a:solidFill>
                <a:latin typeface="Times New Roman" charset="0"/>
                <a:ea typeface="Times New Roman" charset="0"/>
                <a:cs typeface="Times New Roman" charset="0"/>
              </a:rPr>
              <a:t>Peter said to Him, “</a:t>
            </a:r>
            <a:r>
              <a:rPr lang="en-US" sz="2400" b="1" dirty="0">
                <a:solidFill>
                  <a:schemeClr val="tx1"/>
                </a:solidFill>
                <a:latin typeface="Times New Roman" charset="0"/>
                <a:ea typeface="Times New Roman" charset="0"/>
                <a:cs typeface="Times New Roman" charset="0"/>
              </a:rPr>
              <a:t>Even if I have to die with You</a:t>
            </a:r>
            <a:r>
              <a:rPr lang="en-US" sz="2400" dirty="0">
                <a:solidFill>
                  <a:schemeClr val="tx1"/>
                </a:solidFill>
                <a:latin typeface="Times New Roman" charset="0"/>
                <a:ea typeface="Times New Roman" charset="0"/>
                <a:cs typeface="Times New Roman" charset="0"/>
              </a:rPr>
              <a:t>, I will not deny You</a:t>
            </a:r>
            <a:r>
              <a:rPr lang="en-US" sz="2400" dirty="0" smtClean="0">
                <a:solidFill>
                  <a:schemeClr val="tx1"/>
                </a:solidFill>
                <a:latin typeface="Times New Roman" charset="0"/>
                <a:ea typeface="Times New Roman" charset="0"/>
                <a:cs typeface="Times New Roman" charset="0"/>
              </a:rPr>
              <a:t>!” And </a:t>
            </a:r>
            <a:r>
              <a:rPr lang="en-US" sz="2400" dirty="0">
                <a:solidFill>
                  <a:schemeClr val="tx1"/>
                </a:solidFill>
                <a:latin typeface="Times New Roman" charset="0"/>
                <a:ea typeface="Times New Roman" charset="0"/>
                <a:cs typeface="Times New Roman" charset="0"/>
              </a:rPr>
              <a:t>so said all the disciples.</a:t>
            </a:r>
          </a:p>
        </p:txBody>
      </p:sp>
      <p:sp>
        <p:nvSpPr>
          <p:cNvPr id="6" name="Rectangle 5"/>
          <p:cNvSpPr/>
          <p:nvPr/>
        </p:nvSpPr>
        <p:spPr>
          <a:xfrm>
            <a:off x="610639" y="3505200"/>
            <a:ext cx="7886700" cy="1752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smtClean="0">
                <a:solidFill>
                  <a:prstClr val="black"/>
                </a:solidFill>
                <a:latin typeface="Times New Roman" charset="0"/>
                <a:ea typeface="Times New Roman" charset="0"/>
                <a:cs typeface="Times New Roman" charset="0"/>
              </a:rPr>
              <a:t>Luke 22:33 </a:t>
            </a:r>
            <a:r>
              <a:rPr lang="en-US" sz="2400" dirty="0">
                <a:solidFill>
                  <a:prstClr val="black"/>
                </a:solidFill>
                <a:latin typeface="Times New Roman" charset="0"/>
                <a:ea typeface="Times New Roman" charset="0"/>
                <a:cs typeface="Times New Roman" charset="0"/>
              </a:rPr>
              <a:t>But he </a:t>
            </a:r>
            <a:r>
              <a:rPr lang="en-US" sz="2400" dirty="0" smtClean="0">
                <a:solidFill>
                  <a:prstClr val="black"/>
                </a:solidFill>
                <a:latin typeface="Times New Roman" charset="0"/>
                <a:ea typeface="Times New Roman" charset="0"/>
                <a:cs typeface="Times New Roman" charset="0"/>
              </a:rPr>
              <a:t>(Peter) said </a:t>
            </a:r>
            <a:r>
              <a:rPr lang="en-US" sz="2400" dirty="0">
                <a:solidFill>
                  <a:prstClr val="black"/>
                </a:solidFill>
                <a:latin typeface="Times New Roman" charset="0"/>
                <a:ea typeface="Times New Roman" charset="0"/>
                <a:cs typeface="Times New Roman" charset="0"/>
              </a:rPr>
              <a:t>to Him, </a:t>
            </a:r>
            <a:r>
              <a:rPr lang="en-US" sz="2400" b="1" dirty="0">
                <a:solidFill>
                  <a:prstClr val="black"/>
                </a:solidFill>
                <a:latin typeface="Times New Roman" charset="0"/>
                <a:ea typeface="Times New Roman" charset="0"/>
                <a:cs typeface="Times New Roman" charset="0"/>
              </a:rPr>
              <a:t>“Lord, I am ready to go with You</a:t>
            </a:r>
            <a:r>
              <a:rPr lang="en-US" sz="2400" dirty="0">
                <a:solidFill>
                  <a:prstClr val="black"/>
                </a:solidFill>
                <a:latin typeface="Times New Roman" charset="0"/>
                <a:ea typeface="Times New Roman" charset="0"/>
                <a:cs typeface="Times New Roman" charset="0"/>
              </a:rPr>
              <a:t>, both to prison and to death</a:t>
            </a:r>
            <a:r>
              <a:rPr lang="en-US" sz="2400" dirty="0" smtClean="0">
                <a:solidFill>
                  <a:prstClr val="black"/>
                </a:solidFill>
                <a:latin typeface="Times New Roman" charset="0"/>
                <a:ea typeface="Times New Roman" charset="0"/>
                <a:cs typeface="Times New Roman" charset="0"/>
              </a:rPr>
              <a:t>.” 34 </a:t>
            </a:r>
            <a:r>
              <a:rPr lang="en-US" sz="2400" dirty="0">
                <a:solidFill>
                  <a:prstClr val="black"/>
                </a:solidFill>
                <a:latin typeface="Times New Roman" charset="0"/>
                <a:ea typeface="Times New Roman" charset="0"/>
                <a:cs typeface="Times New Roman" charset="0"/>
              </a:rPr>
              <a:t>Then He said, “I tell you, Peter, the rooster shall not crow this day before </a:t>
            </a:r>
            <a:r>
              <a:rPr lang="en-US" sz="2400" b="1" dirty="0">
                <a:solidFill>
                  <a:prstClr val="black"/>
                </a:solidFill>
                <a:latin typeface="Times New Roman" charset="0"/>
                <a:ea typeface="Times New Roman" charset="0"/>
                <a:cs typeface="Times New Roman" charset="0"/>
              </a:rPr>
              <a:t>you will deny three times </a:t>
            </a:r>
            <a:r>
              <a:rPr lang="en-US" sz="2400" dirty="0">
                <a:solidFill>
                  <a:prstClr val="black"/>
                </a:solidFill>
                <a:latin typeface="Times New Roman" charset="0"/>
                <a:ea typeface="Times New Roman" charset="0"/>
                <a:cs typeface="Times New Roman" charset="0"/>
              </a:rPr>
              <a:t>that you know Me.”</a:t>
            </a:r>
          </a:p>
        </p:txBody>
      </p:sp>
      <p:sp>
        <p:nvSpPr>
          <p:cNvPr id="7" name="Content Placeholder 4"/>
          <p:cNvSpPr txBox="1">
            <a:spLocks/>
          </p:cNvSpPr>
          <p:nvPr/>
        </p:nvSpPr>
        <p:spPr>
          <a:xfrm>
            <a:off x="628650" y="1981200"/>
            <a:ext cx="7886700" cy="1371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Font typeface="Arial" panose="020B0604020202020204" pitchFamily="34" charset="0"/>
              <a:buNone/>
            </a:pPr>
            <a:r>
              <a:rPr lang="en-US" sz="2400" dirty="0" smtClean="0">
                <a:solidFill>
                  <a:prstClr val="black"/>
                </a:solidFill>
                <a:latin typeface="Times New Roman" charset="0"/>
                <a:ea typeface="Times New Roman" charset="0"/>
                <a:cs typeface="Times New Roman" charset="0"/>
              </a:rPr>
              <a:t>John 13:33 Little children, </a:t>
            </a:r>
            <a:r>
              <a:rPr lang="en-US" sz="2400" b="1" dirty="0" smtClean="0">
                <a:solidFill>
                  <a:prstClr val="black"/>
                </a:solidFill>
                <a:latin typeface="Times New Roman" charset="0"/>
                <a:ea typeface="Times New Roman" charset="0"/>
                <a:cs typeface="Times New Roman" charset="0"/>
              </a:rPr>
              <a:t>I shall be with you a little while longer</a:t>
            </a:r>
            <a:r>
              <a:rPr lang="en-US" sz="2400" dirty="0" smtClean="0">
                <a:solidFill>
                  <a:prstClr val="black"/>
                </a:solidFill>
                <a:latin typeface="Times New Roman" charset="0"/>
                <a:ea typeface="Times New Roman" charset="0"/>
                <a:cs typeface="Times New Roman" charset="0"/>
              </a:rPr>
              <a:t>. You will seek Me; and as I said to the Jews, </a:t>
            </a:r>
            <a:r>
              <a:rPr lang="en-US" sz="2400" b="1" dirty="0" smtClean="0">
                <a:solidFill>
                  <a:prstClr val="black"/>
                </a:solidFill>
                <a:latin typeface="Times New Roman" charset="0"/>
                <a:ea typeface="Times New Roman" charset="0"/>
                <a:cs typeface="Times New Roman" charset="0"/>
              </a:rPr>
              <a:t>‘Where I am going, you cannot come,’</a:t>
            </a:r>
            <a:r>
              <a:rPr lang="en-US" sz="2400" dirty="0" smtClean="0">
                <a:solidFill>
                  <a:prstClr val="black"/>
                </a:solidFill>
                <a:latin typeface="Times New Roman" charset="0"/>
                <a:ea typeface="Times New Roman" charset="0"/>
                <a:cs typeface="Times New Roman" charset="0"/>
              </a:rPr>
              <a:t> so now I say to you.</a:t>
            </a:r>
            <a:endParaRPr lang="en-US" sz="2400" dirty="0">
              <a:solidFill>
                <a:prstClr val="black"/>
              </a:solidFill>
              <a:latin typeface="Times New Roman" charset="0"/>
              <a:ea typeface="Times New Roman" charset="0"/>
              <a:cs typeface="Times New Roman" charset="0"/>
            </a:endParaRPr>
          </a:p>
        </p:txBody>
      </p:sp>
      <p:sp>
        <p:nvSpPr>
          <p:cNvPr id="8"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Tree>
    <p:extLst>
      <p:ext uri="{BB962C8B-B14F-4D97-AF65-F5344CB8AC3E}">
        <p14:creationId xmlns:p14="http://schemas.microsoft.com/office/powerpoint/2010/main" val="40851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610639" y="2057400"/>
            <a:ext cx="7886700" cy="4114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prstClr val="black"/>
                </a:solidFill>
                <a:latin typeface="Times New Roman" charset="0"/>
                <a:ea typeface="Times New Roman" charset="0"/>
                <a:cs typeface="Times New Roman" charset="0"/>
              </a:rPr>
              <a:t>Luke 22:35 And He said to them, “</a:t>
            </a:r>
            <a:r>
              <a:rPr lang="en-US" sz="2400" b="1" dirty="0">
                <a:solidFill>
                  <a:prstClr val="black"/>
                </a:solidFill>
                <a:latin typeface="Times New Roman" charset="0"/>
                <a:ea typeface="Times New Roman" charset="0"/>
                <a:cs typeface="Times New Roman" charset="0"/>
              </a:rPr>
              <a:t>When I sent you without money bag, knapsack, and sandals, did you lack anything</a:t>
            </a:r>
            <a:r>
              <a:rPr lang="en-US" sz="2400" b="1" dirty="0" smtClean="0">
                <a:solidFill>
                  <a:prstClr val="black"/>
                </a:solidFill>
                <a:latin typeface="Times New Roman" charset="0"/>
                <a:ea typeface="Times New Roman" charset="0"/>
                <a:cs typeface="Times New Roman" charset="0"/>
              </a:rPr>
              <a:t>?</a:t>
            </a:r>
            <a:r>
              <a:rPr lang="en-US" sz="2400" dirty="0" smtClean="0">
                <a:solidFill>
                  <a:prstClr val="black"/>
                </a:solidFill>
                <a:latin typeface="Times New Roman" charset="0"/>
                <a:ea typeface="Times New Roman" charset="0"/>
                <a:cs typeface="Times New Roman" charset="0"/>
              </a:rPr>
              <a:t>” So </a:t>
            </a:r>
            <a:r>
              <a:rPr lang="en-US" sz="2400" b="1" dirty="0">
                <a:solidFill>
                  <a:prstClr val="black"/>
                </a:solidFill>
                <a:latin typeface="Times New Roman" charset="0"/>
                <a:ea typeface="Times New Roman" charset="0"/>
                <a:cs typeface="Times New Roman" charset="0"/>
              </a:rPr>
              <a:t>they said, “Nothing</a:t>
            </a:r>
            <a:r>
              <a:rPr lang="en-US" sz="2400" b="1" dirty="0" smtClean="0">
                <a:solidFill>
                  <a:prstClr val="black"/>
                </a:solidFill>
                <a:latin typeface="Times New Roman" charset="0"/>
                <a:ea typeface="Times New Roman" charset="0"/>
                <a:cs typeface="Times New Roman" charset="0"/>
              </a:rPr>
              <a:t>.” </a:t>
            </a:r>
            <a:r>
              <a:rPr lang="en-US" sz="2400" dirty="0" smtClean="0">
                <a:solidFill>
                  <a:prstClr val="black"/>
                </a:solidFill>
                <a:latin typeface="Times New Roman" charset="0"/>
                <a:ea typeface="Times New Roman" charset="0"/>
                <a:cs typeface="Times New Roman" charset="0"/>
              </a:rPr>
              <a:t>36 </a:t>
            </a:r>
            <a:r>
              <a:rPr lang="en-US" sz="2400" dirty="0">
                <a:solidFill>
                  <a:prstClr val="black"/>
                </a:solidFill>
                <a:latin typeface="Times New Roman" charset="0"/>
                <a:ea typeface="Times New Roman" charset="0"/>
                <a:cs typeface="Times New Roman" charset="0"/>
              </a:rPr>
              <a:t>Then He said to them, “</a:t>
            </a:r>
            <a:r>
              <a:rPr lang="en-US" sz="2400" b="1" dirty="0">
                <a:solidFill>
                  <a:prstClr val="black"/>
                </a:solidFill>
                <a:latin typeface="Times New Roman" charset="0"/>
                <a:ea typeface="Times New Roman" charset="0"/>
                <a:cs typeface="Times New Roman" charset="0"/>
              </a:rPr>
              <a:t>But now, he who has a money bag, let him take it, and likewise a knapsack; and he who has no sword, let him sell his garment and buy one.</a:t>
            </a:r>
            <a:r>
              <a:rPr lang="en-US" sz="2400" dirty="0">
                <a:solidFill>
                  <a:prstClr val="black"/>
                </a:solidFill>
                <a:latin typeface="Times New Roman" charset="0"/>
                <a:ea typeface="Times New Roman" charset="0"/>
                <a:cs typeface="Times New Roman" charset="0"/>
              </a:rPr>
              <a:t>  37 For I say to you that this which is written must still be accomplished in Me: ‘And He was numbered with the transgressors</a:t>
            </a:r>
            <a:r>
              <a:rPr lang="en-US" sz="2400" dirty="0" smtClean="0">
                <a:solidFill>
                  <a:prstClr val="black"/>
                </a:solidFill>
                <a:latin typeface="Times New Roman" charset="0"/>
                <a:ea typeface="Times New Roman" charset="0"/>
                <a:cs typeface="Times New Roman" charset="0"/>
              </a:rPr>
              <a:t>.’ </a:t>
            </a:r>
            <a:r>
              <a:rPr lang="en-US" sz="2400" dirty="0">
                <a:solidFill>
                  <a:prstClr val="black"/>
                </a:solidFill>
                <a:latin typeface="Times New Roman" charset="0"/>
                <a:ea typeface="Times New Roman" charset="0"/>
                <a:cs typeface="Times New Roman" charset="0"/>
              </a:rPr>
              <a:t>For the things concerning Me have an end</a:t>
            </a:r>
            <a:r>
              <a:rPr lang="en-US" sz="2400" dirty="0" smtClean="0">
                <a:solidFill>
                  <a:prstClr val="black"/>
                </a:solidFill>
                <a:latin typeface="Times New Roman" charset="0"/>
                <a:ea typeface="Times New Roman" charset="0"/>
                <a:cs typeface="Times New Roman" charset="0"/>
              </a:rPr>
              <a:t>.” 38 </a:t>
            </a:r>
            <a:r>
              <a:rPr lang="en-US" sz="2400" dirty="0">
                <a:solidFill>
                  <a:prstClr val="black"/>
                </a:solidFill>
                <a:latin typeface="Times New Roman" charset="0"/>
                <a:ea typeface="Times New Roman" charset="0"/>
                <a:cs typeface="Times New Roman" charset="0"/>
              </a:rPr>
              <a:t>So they said, </a:t>
            </a:r>
            <a:r>
              <a:rPr lang="en-US" sz="2400" b="1" dirty="0">
                <a:solidFill>
                  <a:prstClr val="black"/>
                </a:solidFill>
                <a:latin typeface="Times New Roman" charset="0"/>
                <a:ea typeface="Times New Roman" charset="0"/>
                <a:cs typeface="Times New Roman" charset="0"/>
              </a:rPr>
              <a:t>“Lord, look, here are two swords</a:t>
            </a:r>
            <a:r>
              <a:rPr lang="en-US" sz="2400" b="1" dirty="0" smtClean="0">
                <a:solidFill>
                  <a:prstClr val="black"/>
                </a:solidFill>
                <a:latin typeface="Times New Roman" charset="0"/>
                <a:ea typeface="Times New Roman" charset="0"/>
                <a:cs typeface="Times New Roman" charset="0"/>
              </a:rPr>
              <a:t>.”</a:t>
            </a:r>
            <a:r>
              <a:rPr lang="en-US" sz="2400" dirty="0" smtClean="0">
                <a:solidFill>
                  <a:prstClr val="black"/>
                </a:solidFill>
                <a:latin typeface="Times New Roman" charset="0"/>
                <a:ea typeface="Times New Roman" charset="0"/>
                <a:cs typeface="Times New Roman" charset="0"/>
              </a:rPr>
              <a:t> And </a:t>
            </a:r>
            <a:r>
              <a:rPr lang="en-US" sz="2400" dirty="0">
                <a:solidFill>
                  <a:prstClr val="black"/>
                </a:solidFill>
                <a:latin typeface="Times New Roman" charset="0"/>
                <a:ea typeface="Times New Roman" charset="0"/>
                <a:cs typeface="Times New Roman" charset="0"/>
              </a:rPr>
              <a:t>He said to them, “It is enough.”</a:t>
            </a:r>
          </a:p>
        </p:txBody>
      </p:sp>
      <p:sp>
        <p:nvSpPr>
          <p:cNvPr id="4"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
        <p:nvSpPr>
          <p:cNvPr id="5" name="Sun 4"/>
          <p:cNvSpPr/>
          <p:nvPr/>
        </p:nvSpPr>
        <p:spPr>
          <a:xfrm>
            <a:off x="6477000" y="28755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592358"/>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a:t>
            </a:r>
          </a:p>
          <a:p>
            <a:pPr algn="ctr"/>
            <a:r>
              <a:rPr lang="en-US" sz="2400" b="1" dirty="0" smtClean="0">
                <a:solidFill>
                  <a:schemeClr val="tx1"/>
                </a:solidFill>
              </a:rPr>
              <a:t>16</a:t>
            </a:r>
            <a:endParaRPr lang="en-US" sz="2400" b="1" dirty="0">
              <a:solidFill>
                <a:schemeClr val="tx1"/>
              </a:solidFill>
            </a:endParaRPr>
          </a:p>
        </p:txBody>
      </p:sp>
    </p:spTree>
    <p:extLst>
      <p:ext uri="{BB962C8B-B14F-4D97-AF65-F5344CB8AC3E}">
        <p14:creationId xmlns:p14="http://schemas.microsoft.com/office/powerpoint/2010/main" val="24972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35577" y="2057400"/>
            <a:ext cx="7886700" cy="1143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33363" indent="0">
              <a:buNone/>
            </a:pPr>
            <a:r>
              <a:rPr lang="en-US" sz="2400" dirty="0">
                <a:solidFill>
                  <a:schemeClr val="tx1"/>
                </a:solidFill>
                <a:latin typeface="Times New Roman" charset="0"/>
                <a:ea typeface="Times New Roman" charset="0"/>
                <a:cs typeface="Times New Roman" charset="0"/>
              </a:rPr>
              <a:t>Matthew 26:30 </a:t>
            </a:r>
            <a:r>
              <a:rPr lang="en-US" sz="2400" b="1" dirty="0">
                <a:solidFill>
                  <a:schemeClr val="tx1"/>
                </a:solidFill>
                <a:latin typeface="Times New Roman" charset="0"/>
                <a:ea typeface="Times New Roman" charset="0"/>
                <a:cs typeface="Times New Roman" charset="0"/>
              </a:rPr>
              <a:t>And when they had sung a hymn, they went out to the Mount of Olives.</a:t>
            </a:r>
          </a:p>
        </p:txBody>
      </p:sp>
      <p:sp>
        <p:nvSpPr>
          <p:cNvPr id="8" name="Content Placeholder 4"/>
          <p:cNvSpPr txBox="1">
            <a:spLocks/>
          </p:cNvSpPr>
          <p:nvPr/>
        </p:nvSpPr>
        <p:spPr>
          <a:xfrm>
            <a:off x="628650" y="3352800"/>
            <a:ext cx="7886700" cy="14478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33363" indent="0">
              <a:buFont typeface="Arial" panose="020B0604020202020204" pitchFamily="34" charset="0"/>
              <a:buNone/>
            </a:pPr>
            <a:r>
              <a:rPr lang="en-US" sz="2400" dirty="0" smtClean="0">
                <a:solidFill>
                  <a:prstClr val="black"/>
                </a:solidFill>
                <a:latin typeface="Times New Roman" charset="0"/>
                <a:ea typeface="Times New Roman" charset="0"/>
                <a:cs typeface="Times New Roman" charset="0"/>
              </a:rPr>
              <a:t>John 18:1 </a:t>
            </a:r>
            <a:r>
              <a:rPr lang="en-US" sz="2400" dirty="0">
                <a:solidFill>
                  <a:prstClr val="black"/>
                </a:solidFill>
                <a:latin typeface="Times New Roman" charset="0"/>
                <a:ea typeface="Times New Roman" charset="0"/>
                <a:cs typeface="Times New Roman" charset="0"/>
              </a:rPr>
              <a:t>When Jesus had spoken these words, He went out with His disciples </a:t>
            </a:r>
            <a:r>
              <a:rPr lang="en-US" sz="2400" b="1" dirty="0">
                <a:solidFill>
                  <a:prstClr val="black"/>
                </a:solidFill>
                <a:latin typeface="Times New Roman" charset="0"/>
                <a:ea typeface="Times New Roman" charset="0"/>
                <a:cs typeface="Times New Roman" charset="0"/>
              </a:rPr>
              <a:t>over the Brook </a:t>
            </a:r>
            <a:r>
              <a:rPr lang="en-US" sz="2400" b="1" dirty="0" err="1">
                <a:solidFill>
                  <a:prstClr val="black"/>
                </a:solidFill>
                <a:latin typeface="Times New Roman" charset="0"/>
                <a:ea typeface="Times New Roman" charset="0"/>
                <a:cs typeface="Times New Roman" charset="0"/>
              </a:rPr>
              <a:t>Kidron</a:t>
            </a:r>
            <a:r>
              <a:rPr lang="en-US" sz="2400" b="1" dirty="0">
                <a:solidFill>
                  <a:prstClr val="black"/>
                </a:solidFill>
                <a:latin typeface="Times New Roman" charset="0"/>
                <a:ea typeface="Times New Roman" charset="0"/>
                <a:cs typeface="Times New Roman" charset="0"/>
              </a:rPr>
              <a:t>, where there was a garden</a:t>
            </a:r>
            <a:r>
              <a:rPr lang="en-US" sz="2400" dirty="0">
                <a:solidFill>
                  <a:prstClr val="black"/>
                </a:solidFill>
                <a:latin typeface="Times New Roman" charset="0"/>
                <a:ea typeface="Times New Roman" charset="0"/>
                <a:cs typeface="Times New Roman" charset="0"/>
              </a:rPr>
              <a:t>, which He and His disciples entered.</a:t>
            </a:r>
          </a:p>
        </p:txBody>
      </p:sp>
      <p:sp>
        <p:nvSpPr>
          <p:cNvPr id="6" name="Title 2"/>
          <p:cNvSpPr>
            <a:spLocks noGrp="1"/>
          </p:cNvSpPr>
          <p:nvPr>
            <p:ph type="title"/>
          </p:nvPr>
        </p:nvSpPr>
        <p:spPr>
          <a:xfrm>
            <a:off x="628650" y="365126"/>
            <a:ext cx="7886700" cy="1325563"/>
          </a:xfrm>
        </p:spPr>
        <p:txBody>
          <a:bodyPr>
            <a:normAutofit/>
          </a:bodyPr>
          <a:lstStyle/>
          <a:p>
            <a:pPr lvl="0">
              <a:spcBef>
                <a:spcPts val="1000"/>
              </a:spcBef>
            </a:pPr>
            <a:r>
              <a:rPr lang="en-US" b="1" dirty="0">
                <a:solidFill>
                  <a:srgbClr val="DEBD7C"/>
                </a:solidFill>
                <a:latin typeface="Courier New" panose="02070309020205020404" pitchFamily="49" charset="0"/>
                <a:ea typeface="+mn-ea"/>
                <a:cs typeface="Courier New" panose="02070309020205020404" pitchFamily="49" charset="0"/>
              </a:rPr>
              <a:t>April </a:t>
            </a:r>
            <a:r>
              <a:rPr lang="en-US" b="1" dirty="0" smtClean="0">
                <a:solidFill>
                  <a:srgbClr val="DEBD7C"/>
                </a:solidFill>
                <a:latin typeface="Courier New" panose="02070309020205020404" pitchFamily="49" charset="0"/>
                <a:ea typeface="+mn-ea"/>
                <a:cs typeface="Courier New" panose="02070309020205020404" pitchFamily="49" charset="0"/>
              </a:rPr>
              <a:t>2,33 AD</a:t>
            </a:r>
            <a:endParaRPr lang="en-US" dirty="0"/>
          </a:p>
        </p:txBody>
      </p:sp>
      <p:sp>
        <p:nvSpPr>
          <p:cNvPr id="9" name="Sun 8"/>
          <p:cNvSpPr/>
          <p:nvPr/>
        </p:nvSpPr>
        <p:spPr>
          <a:xfrm>
            <a:off x="5715000" y="34011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644910"/>
            <a:ext cx="762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a:t>
            </a:r>
          </a:p>
          <a:p>
            <a:pPr algn="ctr"/>
            <a:r>
              <a:rPr lang="en-US" sz="2400" b="1" dirty="0" smtClean="0">
                <a:solidFill>
                  <a:schemeClr val="tx1"/>
                </a:solidFill>
              </a:rPr>
              <a:t>25</a:t>
            </a:r>
            <a:endParaRPr lang="en-US" sz="2400" b="1" dirty="0">
              <a:solidFill>
                <a:schemeClr val="tx1"/>
              </a:solidFill>
            </a:endParaRPr>
          </a:p>
        </p:txBody>
      </p:sp>
    </p:spTree>
    <p:extLst>
      <p:ext uri="{BB962C8B-B14F-4D97-AF65-F5344CB8AC3E}">
        <p14:creationId xmlns:p14="http://schemas.microsoft.com/office/powerpoint/2010/main" val="12493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OfficeLight_4x3</Template>
  <TotalTime>1414</TotalTime>
  <Words>2087</Words>
  <Application>Microsoft Office PowerPoint</Application>
  <PresentationFormat>On-screen Show (4:3)</PresentationFormat>
  <Paragraphs>221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Algerian</vt:lpstr>
      <vt:lpstr>Arial</vt:lpstr>
      <vt:lpstr>Arial Black</vt:lpstr>
      <vt:lpstr>Arial Rounded MT Bold</vt:lpstr>
      <vt:lpstr>Calibri</vt:lpstr>
      <vt:lpstr>Calibri Light</vt:lpstr>
      <vt:lpstr>Courier New</vt:lpstr>
      <vt:lpstr>Times New Roman</vt:lpstr>
      <vt:lpstr>Office Theme</vt:lpstr>
      <vt:lpstr>PowerPoint Presentation</vt:lpstr>
      <vt:lpstr>April 2,33 AD</vt:lpstr>
      <vt:lpstr>April 2,33 AD</vt:lpstr>
      <vt:lpstr>April 2,33 AD</vt:lpstr>
      <vt:lpstr>April 2,33 AD</vt:lpstr>
      <vt:lpstr>April 2,33 AD</vt:lpstr>
      <vt:lpstr>April 2,33 AD</vt:lpstr>
      <vt:lpstr>April 2,33 AD</vt:lpstr>
      <vt:lpstr>April 2,33 AD</vt:lpstr>
      <vt:lpstr>April 3,33 AD</vt:lpstr>
      <vt:lpstr>April 3,33 AD</vt:lpstr>
      <vt:lpstr>The Other Sword</vt:lpstr>
      <vt:lpstr>The Other Sword</vt:lpstr>
      <vt:lpstr>We do hold  the other sword.</vt:lpstr>
      <vt:lpstr>Understanding God’s Expectations</vt:lpstr>
      <vt:lpstr>We have responsibilities</vt:lpstr>
      <vt:lpstr>Paul contrasts 2 types of sin</vt:lpstr>
      <vt:lpstr>Which is worse, sins of commission or sins of omission?</vt:lpstr>
      <vt:lpstr>Unfinished responsibilities…</vt:lpstr>
      <vt:lpstr>Sunday, April 5, 33AD</vt:lpstr>
      <vt:lpstr>Unfinished responsibilities… Words Not Spoken.</vt:lpstr>
      <vt:lpstr>Unfinished responsibilities… Words Not Spoken.</vt:lpstr>
      <vt:lpstr>Unfinished responsibilities… Words Not Spoken.</vt:lpstr>
      <vt:lpstr>Unfinished responsibilities… Words Not Spoken.</vt:lpstr>
      <vt:lpstr>Unfinished responsibilities… things not done.</vt:lpstr>
      <vt:lpstr>Unfinished responsibilities… things not Done.</vt:lpstr>
      <vt:lpstr>Unfinished responsibilities… things not Done.</vt:lpstr>
      <vt:lpstr>Unfinished responsibilities… things not Done.</vt:lpstr>
      <vt:lpstr>Unfinished responsibilities… things not Done.</vt:lpstr>
      <vt:lpstr>An Orange Tree Bearing Fruit</vt:lpstr>
      <vt:lpstr>Unfinished responsibilities… OPPORTUNITIES MISSED.</vt:lpstr>
      <vt:lpstr>Heaven, the reward  for our LABOR.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Pressnell, Mike</cp:lastModifiedBy>
  <cp:revision>273</cp:revision>
  <dcterms:created xsi:type="dcterms:W3CDTF">2015-02-22T17:11:01Z</dcterms:created>
  <dcterms:modified xsi:type="dcterms:W3CDTF">2016-02-01T02:34:37Z</dcterms:modified>
</cp:coreProperties>
</file>