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 id="2147483685" r:id="rId2"/>
  </p:sldMasterIdLst>
  <p:sldIdLst>
    <p:sldId id="280" r:id="rId3"/>
    <p:sldId id="258" r:id="rId4"/>
    <p:sldId id="259" r:id="rId5"/>
    <p:sldId id="260" r:id="rId6"/>
    <p:sldId id="265" r:id="rId7"/>
    <p:sldId id="261" r:id="rId8"/>
    <p:sldId id="266" r:id="rId9"/>
    <p:sldId id="263" r:id="rId10"/>
    <p:sldId id="267" r:id="rId11"/>
    <p:sldId id="268" r:id="rId12"/>
    <p:sldId id="269" r:id="rId13"/>
    <p:sldId id="270" r:id="rId14"/>
    <p:sldId id="271" r:id="rId15"/>
    <p:sldId id="273" r:id="rId16"/>
    <p:sldId id="276" r:id="rId17"/>
    <p:sldId id="27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1" autoAdjust="0"/>
    <p:restoredTop sz="93886" autoAdjust="0"/>
  </p:normalViewPr>
  <p:slideViewPr>
    <p:cSldViewPr snapToGrid="0">
      <p:cViewPr varScale="1">
        <p:scale>
          <a:sx n="60" d="100"/>
          <a:sy n="60" d="100"/>
        </p:scale>
        <p:origin x="756" y="66"/>
      </p:cViewPr>
      <p:guideLst/>
    </p:cSldViewPr>
  </p:slideViewPr>
  <p:outlineViewPr>
    <p:cViewPr>
      <p:scale>
        <a:sx n="33" d="100"/>
        <a:sy n="33" d="100"/>
      </p:scale>
      <p:origin x="0" y="-1918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1591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89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62062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89969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07692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57206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68127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4940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857285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18096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7654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26742968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10560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4575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73499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11/20/2016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640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3093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11/20/2016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46005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11/20/2016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51635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11/20/2016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63096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2ABBEA6-7C60-4B02-AE87-00D78D8422AF}" type="datetimeFigureOut">
              <a:rPr lang="en-US" smtClean="0"/>
              <a:t>11/20/2016</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85783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11/20/2016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38503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11/20/2016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89969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solidFill>
                  <a:prstClr val="black">
                    <a:tint val="75000"/>
                  </a:prstClr>
                </a:solidFill>
              </a:rPr>
              <a:pPr/>
              <a:t>11/20/2016</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758252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Oval 3"/>
          <p:cNvSpPr/>
          <p:nvPr/>
        </p:nvSpPr>
        <p:spPr>
          <a:xfrm>
            <a:off x="2862258" y="1560469"/>
            <a:ext cx="3419483" cy="3419483"/>
          </a:xfrm>
          <a:prstGeom prst="ellips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143000" y="3648103"/>
            <a:ext cx="6858000" cy="1757784"/>
          </a:xfrm>
        </p:spPr>
        <p:txBody>
          <a:bodyPr>
            <a:normAutofit/>
          </a:bodyPr>
          <a:lstStyle/>
          <a:p>
            <a:r>
              <a:rPr lang="en-US" sz="3600" b="1" dirty="0">
                <a:latin typeface="Arial" charset="0"/>
                <a:ea typeface="Arial" charset="0"/>
                <a:cs typeface="Arial" charset="0"/>
              </a:rPr>
              <a:t>Num. 13, 14</a:t>
            </a:r>
          </a:p>
        </p:txBody>
      </p:sp>
      <p:sp>
        <p:nvSpPr>
          <p:cNvPr id="2" name="Title 1"/>
          <p:cNvSpPr>
            <a:spLocks noGrp="1"/>
          </p:cNvSpPr>
          <p:nvPr>
            <p:ph type="ctrTitle"/>
          </p:nvPr>
        </p:nvSpPr>
        <p:spPr>
          <a:xfrm>
            <a:off x="1142999" y="1410486"/>
            <a:ext cx="6858000" cy="2387600"/>
          </a:xfrm>
        </p:spPr>
        <p:txBody>
          <a:bodyPr>
            <a:normAutofit/>
          </a:bodyPr>
          <a:lstStyle/>
          <a:p>
            <a:r>
              <a:rPr lang="en-US" sz="6400" b="1" dirty="0">
                <a:latin typeface="Bookman Old Style" charset="0"/>
                <a:ea typeface="Bookman Old Style" charset="0"/>
                <a:cs typeface="Bookman Old Style" charset="0"/>
              </a:rPr>
              <a:t>The </a:t>
            </a:r>
          </a:p>
          <a:p>
            <a:r>
              <a:rPr lang="en-US" sz="6400" b="1" dirty="0">
                <a:latin typeface="Bookman Old Style" charset="0"/>
                <a:ea typeface="Bookman Old Style" charset="0"/>
                <a:cs typeface="Bookman Old Style" charset="0"/>
              </a:rPr>
              <a:t>SPIES</a:t>
            </a:r>
          </a:p>
        </p:txBody>
      </p:sp>
      <p:cxnSp>
        <p:nvCxnSpPr>
          <p:cNvPr id="5" name="Straight Connector 4"/>
          <p:cNvCxnSpPr/>
          <p:nvPr/>
        </p:nvCxnSpPr>
        <p:spPr>
          <a:xfrm flipV="1">
            <a:off x="3344289" y="3665265"/>
            <a:ext cx="2476602" cy="11105"/>
          </a:xfrm>
          <a:prstGeom prst="line">
            <a:avLst/>
          </a:prstGeom>
          <a:noFill/>
          <a:ln w="127000" cap="flat" cmpd="sng" algn="ctr">
            <a:solidFill>
              <a:srgbClr val="00B050"/>
            </a:solidFill>
            <a:prstDash val="solid"/>
            <a:miter lim="800000"/>
          </a:ln>
          <a:effectLst/>
        </p:spPr>
      </p:cxnSp>
      <p:pic>
        <p:nvPicPr>
          <p:cNvPr id="6"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268089" y="1695170"/>
            <a:ext cx="890587" cy="2064400"/>
          </a:xfrm>
          <a:prstGeom prst="rect">
            <a:avLst/>
          </a:prstGeom>
          <a:noFill/>
          <a:ln w="9525">
            <a:noFill/>
            <a:miter lim="800000"/>
            <a:headEnd/>
            <a:tailEnd/>
          </a:ln>
        </p:spPr>
      </p:pic>
    </p:spTree>
    <p:extLst>
      <p:ext uri="{BB962C8B-B14F-4D97-AF65-F5344CB8AC3E}">
        <p14:creationId xmlns:p14="http://schemas.microsoft.com/office/powerpoint/2010/main" val="184760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4000" fill="hold"/>
                                        <p:tgtEl>
                                          <p:spTgt spid="4"/>
                                        </p:tgtEl>
                                        <p:attrNameLst>
                                          <p:attrName>ppt_x</p:attrName>
                                        </p:attrNameLst>
                                      </p:cBhvr>
                                      <p:tavLst>
                                        <p:tav tm="0">
                                          <p:val>
                                            <p:strVal val="0-#ppt_w/2"/>
                                          </p:val>
                                        </p:tav>
                                        <p:tav tm="100000">
                                          <p:val>
                                            <p:strVal val="#ppt_x"/>
                                          </p:val>
                                        </p:tav>
                                      </p:tavLst>
                                    </p:anim>
                                    <p:anim calcmode="lin" valueType="num">
                                      <p:cBhvr additive="base">
                                        <p:cTn id="8" dur="4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4000"/>
                            </p:stCondLst>
                            <p:childTnLst>
                              <p:par>
                                <p:cTn id="10" presetID="1" presetClass="entr" presetSubtype="0" fill="hold" nodeType="afterEffect">
                                  <p:stCondLst>
                                    <p:cond delay="1000"/>
                                  </p:stCondLst>
                                  <p:childTnLst>
                                    <p:set>
                                      <p:cBhvr>
                                        <p:cTn id="11" dur="1" fill="hold">
                                          <p:stCondLst>
                                            <p:cond delay="0"/>
                                          </p:stCondLst>
                                        </p:cTn>
                                        <p:tgtEl>
                                          <p:spTgt spid="6"/>
                                        </p:tgtEl>
                                        <p:attrNameLst>
                                          <p:attrName>style.visibility</p:attrName>
                                        </p:attrNameLst>
                                      </p:cBhvr>
                                      <p:to>
                                        <p:strVal val="visible"/>
                                      </p:to>
                                    </p:set>
                                  </p:childTnLst>
                                </p:cTn>
                              </p:par>
                            </p:childTnLst>
                          </p:cTn>
                        </p:par>
                        <p:par>
                          <p:cTn id="12" fill="hold">
                            <p:stCondLst>
                              <p:cond delay="5000"/>
                            </p:stCondLst>
                            <p:childTnLst>
                              <p:par>
                                <p:cTn id="13" presetID="22" presetClass="entr" presetSubtype="8"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1000"/>
                                        <p:tgtEl>
                                          <p:spTgt spid="5"/>
                                        </p:tgtEl>
                                      </p:cBhvr>
                                    </p:animEffect>
                                  </p:childTnLst>
                                </p:cTn>
                              </p:par>
                              <p:par>
                                <p:cTn id="16" presetID="0" presetClass="path" presetSubtype="0" fill="hold" nodeType="withEffect">
                                  <p:stCondLst>
                                    <p:cond delay="0"/>
                                  </p:stCondLst>
                                  <p:childTnLst>
                                    <p:animMotion origin="layout" path="M 3.61111E-6 4.81481E-6 L 0.2618 0.00347 " pathEditMode="relative" rAng="0" ptsTypes="AA">
                                      <p:cBhvr>
                                        <p:cTn id="17" dur="1000" fill="hold"/>
                                        <p:tgtEl>
                                          <p:spTgt spid="6"/>
                                        </p:tgtEl>
                                        <p:attrNameLst>
                                          <p:attrName>ppt_x</p:attrName>
                                          <p:attrName>ppt_y</p:attrName>
                                        </p:attrNameLst>
                                      </p:cBhvr>
                                      <p:rCtr x="13090" y="162"/>
                                    </p:animMotion>
                                  </p:childTnLst>
                                </p:cTn>
                              </p:par>
                            </p:childTnLst>
                          </p:cTn>
                        </p:par>
                        <p:par>
                          <p:cTn id="18" fill="hold">
                            <p:stCondLst>
                              <p:cond delay="6000"/>
                            </p:stCondLst>
                            <p:childTnLst>
                              <p:par>
                                <p:cTn id="19" presetID="1" presetClass="exit" presetSubtype="0" fill="hold" nodeType="after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people blamed God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for their failure.</a:t>
            </a:r>
          </a:p>
        </p:txBody>
      </p:sp>
      <p:sp>
        <p:nvSpPr>
          <p:cNvPr id="3" name="Content Placeholder 2"/>
          <p:cNvSpPr>
            <a:spLocks noGrp="1"/>
          </p:cNvSpPr>
          <p:nvPr>
            <p:ph idx="1"/>
          </p:nvPr>
        </p:nvSpPr>
        <p:spPr/>
        <p:txBody>
          <a:bodyPr>
            <a:normAutofit/>
          </a:bodyPr>
          <a:lstStyle/>
          <a:p>
            <a:r>
              <a:rPr lang="en-US" sz="2800" dirty="0"/>
              <a:t>“That night all the members of the community raised their voices and wept aloud. All the Israelites grumbled against Moses and Aaron, and the whole assembly said to them, “If only we had died in Egypt! Or in this wilderness! Why is the Lord bringing us to this land only to let us fall by the sword? Our wives and children will be taken as plunder. Wouldn't it be better for us to go back to Egypt?”” Numbers‬ ‭14:1-3‬ ‭NIV‬‬</a:t>
            </a:r>
          </a:p>
        </p:txBody>
      </p:sp>
    </p:spTree>
    <p:extLst>
      <p:ext uri="{BB962C8B-B14F-4D97-AF65-F5344CB8AC3E}">
        <p14:creationId xmlns:p14="http://schemas.microsoft.com/office/powerpoint/2010/main" val="142401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2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people blamed God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for their failure. </a:t>
            </a:r>
          </a:p>
        </p:txBody>
      </p:sp>
      <p:sp>
        <p:nvSpPr>
          <p:cNvPr id="3" name="Content Placeholder 2"/>
          <p:cNvSpPr>
            <a:spLocks noGrp="1"/>
          </p:cNvSpPr>
          <p:nvPr>
            <p:ph idx="1"/>
          </p:nvPr>
        </p:nvSpPr>
        <p:spPr>
          <a:xfrm>
            <a:off x="628650" y="1871633"/>
            <a:ext cx="7886700" cy="4351338"/>
          </a:xfrm>
        </p:spPr>
        <p:txBody>
          <a:bodyPr>
            <a:normAutofit/>
          </a:bodyPr>
          <a:lstStyle/>
          <a:p>
            <a:r>
              <a:rPr lang="en-US" sz="2800" dirty="0"/>
              <a:t>They counted the battle as a loss before it had ever been fought!</a:t>
            </a:r>
          </a:p>
          <a:p>
            <a:r>
              <a:rPr lang="en-US" sz="2800" dirty="0"/>
              <a:t>"I can't teach a class. I've never done it before and I wouldn't know how to do it. I would certainly mess up. So, I just won't do it."</a:t>
            </a:r>
          </a:p>
          <a:p>
            <a:r>
              <a:rPr lang="en-US" sz="2800" dirty="0"/>
              <a:t>"I believe in Jesus! I believe the Bible is the word of God! But everyone sins. Even the best Christian errs on some point or another. We're all trying to get to Heaven, so let's just accept that we're taking different paths to do it."</a:t>
            </a:r>
          </a:p>
        </p:txBody>
      </p:sp>
      <p:cxnSp>
        <p:nvCxnSpPr>
          <p:cNvPr id="4" name="Straight Connector 3"/>
          <p:cNvCxnSpPr/>
          <p:nvPr/>
        </p:nvCxnSpPr>
        <p:spPr>
          <a:xfrm flipV="1">
            <a:off x="3296161" y="2342147"/>
            <a:ext cx="890828" cy="2727"/>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219961" y="363673"/>
            <a:ext cx="890587" cy="2064400"/>
          </a:xfrm>
          <a:prstGeom prst="rect">
            <a:avLst/>
          </a:prstGeom>
          <a:noFill/>
          <a:ln w="9525">
            <a:noFill/>
            <a:miter lim="800000"/>
            <a:headEnd/>
            <a:tailEnd/>
          </a:ln>
        </p:spPr>
      </p:pic>
    </p:spTree>
    <p:extLst>
      <p:ext uri="{BB962C8B-B14F-4D97-AF65-F5344CB8AC3E}">
        <p14:creationId xmlns:p14="http://schemas.microsoft.com/office/powerpoint/2010/main" val="152225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par>
                          <p:cTn id="8" fill="hold">
                            <p:stCondLst>
                              <p:cond delay="500"/>
                            </p:stCondLst>
                            <p:childTnLst>
                              <p:par>
                                <p:cTn id="9" presetID="1" presetClass="entr" presetSubtype="0" fill="hold" nodeType="afterEffect">
                                  <p:stCondLst>
                                    <p:cond delay="25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75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4.44444E-6 -2.22222E-6 L 0.09931 -0.00463 " pathEditMode="relative" rAng="0" ptsTypes="AA">
                                      <p:cBhvr>
                                        <p:cTn id="16" dur="1000" fill="hold"/>
                                        <p:tgtEl>
                                          <p:spTgt spid="5"/>
                                        </p:tgtEl>
                                        <p:attrNameLst>
                                          <p:attrName>ppt_x</p:attrName>
                                          <p:attrName>ppt_y</p:attrName>
                                        </p:attrNameLst>
                                      </p:cBhvr>
                                      <p:rCtr x="4965" y="-231"/>
                                    </p:animMotion>
                                  </p:childTnLst>
                                </p:cTn>
                              </p:par>
                            </p:childTnLst>
                          </p:cTn>
                        </p:par>
                        <p:par>
                          <p:cTn id="17" fill="hold">
                            <p:stCondLst>
                              <p:cond delay="175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up)">
                                      <p:cBhvr>
                                        <p:cTn id="24" dur="75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up)">
                                      <p:cBhvr>
                                        <p:cTn id="2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people just followed along.</a:t>
            </a:r>
          </a:p>
        </p:txBody>
      </p:sp>
      <p:sp>
        <p:nvSpPr>
          <p:cNvPr id="3" name="Content Placeholder 2"/>
          <p:cNvSpPr>
            <a:spLocks noGrp="1"/>
          </p:cNvSpPr>
          <p:nvPr>
            <p:ph idx="1"/>
          </p:nvPr>
        </p:nvSpPr>
        <p:spPr/>
        <p:txBody>
          <a:bodyPr/>
          <a:lstStyle/>
          <a:p>
            <a:r>
              <a:rPr lang="en-US" sz="2800" dirty="0"/>
              <a:t>“So tell them, ‘As surely as I live, declares the Lord, I will do to you the very thing I heard you say: In this wilderness your bodies will fall—every one of you twenty years old or more who was counted in the census and who has grumbled against me.”</a:t>
            </a:r>
          </a:p>
          <a:p>
            <a:r>
              <a:rPr lang="en-US" sz="2800" dirty="0"/>
              <a:t>‭‭Numbers‬ ‭14:28-29‬ ‭NIV‬‬</a:t>
            </a:r>
          </a:p>
          <a:p>
            <a:endParaRPr lang="en-US" dirty="0"/>
          </a:p>
          <a:p>
            <a:pPr lvl="0">
              <a:buClr>
                <a:srgbClr val="99CB38"/>
              </a:buClr>
            </a:pPr>
            <a:r>
              <a:rPr lang="en-US" sz="2800" dirty="0">
                <a:solidFill>
                  <a:prstClr val="black">
                    <a:lumMod val="75000"/>
                    <a:lumOff val="25000"/>
                  </a:prstClr>
                </a:solidFill>
              </a:rPr>
              <a:t>All were accountable for their own actions!</a:t>
            </a:r>
          </a:p>
          <a:p>
            <a:endParaRPr lang="en-US" dirty="0"/>
          </a:p>
        </p:txBody>
      </p:sp>
      <p:cxnSp>
        <p:nvCxnSpPr>
          <p:cNvPr id="4" name="Straight Connector 3"/>
          <p:cNvCxnSpPr/>
          <p:nvPr/>
        </p:nvCxnSpPr>
        <p:spPr>
          <a:xfrm flipV="1">
            <a:off x="7402941" y="2261937"/>
            <a:ext cx="794575" cy="5868"/>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7326741" y="286604"/>
            <a:ext cx="890587" cy="2064400"/>
          </a:xfrm>
          <a:prstGeom prst="rect">
            <a:avLst/>
          </a:prstGeom>
          <a:noFill/>
          <a:ln w="9525">
            <a:noFill/>
            <a:miter lim="800000"/>
            <a:headEnd/>
            <a:tailEnd/>
          </a:ln>
        </p:spPr>
      </p:pic>
    </p:spTree>
    <p:extLst>
      <p:ext uri="{BB962C8B-B14F-4D97-AF65-F5344CB8AC3E}">
        <p14:creationId xmlns:p14="http://schemas.microsoft.com/office/powerpoint/2010/main" val="161023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1000"/>
                                        <p:tgtEl>
                                          <p:spTgt spid="3">
                                            <p:txEl>
                                              <p:pRg st="1" end="1"/>
                                            </p:txEl>
                                          </p:spTgt>
                                        </p:tgtEl>
                                      </p:cBhvr>
                                    </p:animEffect>
                                  </p:childTnLst>
                                </p:cTn>
                              </p:par>
                            </p:childTnLst>
                          </p:cTn>
                        </p:par>
                        <p:par>
                          <p:cTn id="11" fill="hold">
                            <p:stCondLst>
                              <p:cond delay="1000"/>
                            </p:stCondLst>
                            <p:childTnLst>
                              <p:par>
                                <p:cTn id="12" presetID="1" presetClass="entr" presetSubtype="0" fill="hold" nodeType="afterEffect">
                                  <p:stCondLst>
                                    <p:cond delay="250"/>
                                  </p:stCondLst>
                                  <p:childTnLst>
                                    <p:set>
                                      <p:cBhvr>
                                        <p:cTn id="13" dur="1" fill="hold">
                                          <p:stCondLst>
                                            <p:cond delay="0"/>
                                          </p:stCondLst>
                                        </p:cTn>
                                        <p:tgtEl>
                                          <p:spTgt spid="5"/>
                                        </p:tgtEl>
                                        <p:attrNameLst>
                                          <p:attrName>style.visibility</p:attrName>
                                        </p:attrNameLst>
                                      </p:cBhvr>
                                      <p:to>
                                        <p:strVal val="visible"/>
                                      </p:to>
                                    </p:set>
                                  </p:childTnLst>
                                </p:cTn>
                              </p:par>
                            </p:childTnLst>
                          </p:cTn>
                        </p:par>
                        <p:par>
                          <p:cTn id="14" fill="hold">
                            <p:stCondLst>
                              <p:cond delay="1250"/>
                            </p:stCondLst>
                            <p:childTnLst>
                              <p:par>
                                <p:cTn id="15" presetID="22" presetClass="entr" presetSubtype="8"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1000"/>
                                        <p:tgtEl>
                                          <p:spTgt spid="4"/>
                                        </p:tgtEl>
                                      </p:cBhvr>
                                    </p:animEffect>
                                  </p:childTnLst>
                                </p:cTn>
                              </p:par>
                              <p:par>
                                <p:cTn id="18" presetID="0" presetClass="path" presetSubtype="0" fill="hold" nodeType="withEffect">
                                  <p:stCondLst>
                                    <p:cond delay="0"/>
                                  </p:stCondLst>
                                  <p:childTnLst>
                                    <p:animMotion origin="layout" path="M 3.61111E-6 -1.11111E-6 L 0.08698 0.00185 " pathEditMode="relative" rAng="0" ptsTypes="AA">
                                      <p:cBhvr>
                                        <p:cTn id="19" dur="1000" fill="hold"/>
                                        <p:tgtEl>
                                          <p:spTgt spid="5"/>
                                        </p:tgtEl>
                                        <p:attrNameLst>
                                          <p:attrName>ppt_x</p:attrName>
                                          <p:attrName>ppt_y</p:attrName>
                                        </p:attrNameLst>
                                      </p:cBhvr>
                                      <p:rCtr x="4340" y="93"/>
                                    </p:animMotion>
                                  </p:childTnLst>
                                </p:cTn>
                              </p:par>
                            </p:childTnLst>
                          </p:cTn>
                        </p:par>
                        <p:par>
                          <p:cTn id="20" fill="hold">
                            <p:stCondLst>
                              <p:cond delay="2250"/>
                            </p:stCondLst>
                            <p:childTnLst>
                              <p:par>
                                <p:cTn id="21" presetID="1" presetClass="exit" presetSubtype="0" fill="hold" nodeType="afterEffect">
                                  <p:stCondLst>
                                    <p:cond delay="0"/>
                                  </p:stCondLst>
                                  <p:childTnLst>
                                    <p:set>
                                      <p:cBhvr>
                                        <p:cTn id="22" dur="1" fill="hold">
                                          <p:stCondLst>
                                            <p:cond delay="0"/>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12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people just followed along.</a:t>
            </a:r>
          </a:p>
        </p:txBody>
      </p:sp>
      <p:sp>
        <p:nvSpPr>
          <p:cNvPr id="3" name="Content Placeholder 2"/>
          <p:cNvSpPr>
            <a:spLocks noGrp="1"/>
          </p:cNvSpPr>
          <p:nvPr>
            <p:ph idx="1"/>
          </p:nvPr>
        </p:nvSpPr>
        <p:spPr/>
        <p:txBody>
          <a:bodyPr/>
          <a:lstStyle/>
          <a:p>
            <a:r>
              <a:rPr lang="en-US" sz="2800" dirty="0"/>
              <a:t>We are accountable for our own actions!</a:t>
            </a:r>
          </a:p>
          <a:p>
            <a:r>
              <a:rPr lang="en-US" sz="2800" dirty="0"/>
              <a:t>Some want to dismiss themselves from any responsibility.</a:t>
            </a:r>
          </a:p>
          <a:p>
            <a:r>
              <a:rPr lang="en-US" sz="2800" dirty="0"/>
              <a:t>"I'm commanded to give, so as long as I give, I've done my part. The elders (and not me) have to answer for what the money is spent on."</a:t>
            </a:r>
          </a:p>
          <a:p>
            <a:endParaRPr lang="en-US" dirty="0"/>
          </a:p>
        </p:txBody>
      </p:sp>
    </p:spTree>
    <p:extLst>
      <p:ext uri="{BB962C8B-B14F-4D97-AF65-F5344CB8AC3E}">
        <p14:creationId xmlns:p14="http://schemas.microsoft.com/office/powerpoint/2010/main" val="45859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Joshua and Caleb "followed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the Lord wholeheartedly"</a:t>
            </a:r>
          </a:p>
        </p:txBody>
      </p:sp>
      <p:sp>
        <p:nvSpPr>
          <p:cNvPr id="3" name="Content Placeholder 2"/>
          <p:cNvSpPr>
            <a:spLocks noGrp="1"/>
          </p:cNvSpPr>
          <p:nvPr>
            <p:ph idx="1"/>
          </p:nvPr>
        </p:nvSpPr>
        <p:spPr>
          <a:xfrm>
            <a:off x="245661" y="1845734"/>
            <a:ext cx="8707270" cy="4023360"/>
          </a:xfrm>
        </p:spPr>
        <p:txBody>
          <a:bodyPr>
            <a:noAutofit/>
          </a:bodyPr>
          <a:lstStyle/>
          <a:p>
            <a:r>
              <a:rPr lang="en-US" sz="2800" dirty="0"/>
              <a:t>“‘Because they have not followed me wholeheartedly, not one of those who were twenty years old or more when they came up out of Egypt will see the land I promised on oath to Abraham, Isaac and Jacob— not one except Caleb son of </a:t>
            </a:r>
            <a:r>
              <a:rPr lang="en-US" sz="2800" dirty="0" err="1"/>
              <a:t>Jephunneh</a:t>
            </a:r>
            <a:r>
              <a:rPr lang="en-US" sz="2800" dirty="0"/>
              <a:t> the </a:t>
            </a:r>
            <a:r>
              <a:rPr lang="en-US" sz="2800" dirty="0" err="1"/>
              <a:t>Kenizzite</a:t>
            </a:r>
            <a:r>
              <a:rPr lang="en-US" sz="2800" dirty="0"/>
              <a:t> and Joshua son of Nun, for they followed the Lord wholeheartedly.’” Numbers‬ ‭32:11-12‬ ‭NIV‬‬</a:t>
            </a:r>
          </a:p>
          <a:p>
            <a:r>
              <a:rPr lang="en-US" sz="2800" dirty="0"/>
              <a:t>“But because my servant Caleb has a different spirit and follows me wholeheartedly, I will bring him into the land he went to, and his descendants will inherit it.” ‭‭Numbers‬ ‭14:24‬ ‭NIV‬‬</a:t>
            </a:r>
          </a:p>
        </p:txBody>
      </p:sp>
      <p:cxnSp>
        <p:nvCxnSpPr>
          <p:cNvPr id="4" name="Straight Connector 3"/>
          <p:cNvCxnSpPr/>
          <p:nvPr/>
        </p:nvCxnSpPr>
        <p:spPr>
          <a:xfrm>
            <a:off x="5213684" y="5929341"/>
            <a:ext cx="1010653" cy="0"/>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096889" y="3925020"/>
            <a:ext cx="890587" cy="2064400"/>
          </a:xfrm>
          <a:prstGeom prst="rect">
            <a:avLst/>
          </a:prstGeom>
          <a:noFill/>
          <a:ln w="9525">
            <a:noFill/>
            <a:miter lim="800000"/>
            <a:headEnd/>
            <a:tailEnd/>
          </a:ln>
        </p:spPr>
      </p:pic>
    </p:spTree>
    <p:extLst>
      <p:ext uri="{BB962C8B-B14F-4D97-AF65-F5344CB8AC3E}">
        <p14:creationId xmlns:p14="http://schemas.microsoft.com/office/powerpoint/2010/main" val="204216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par>
                          <p:cTn id="13" fill="hold">
                            <p:stCondLst>
                              <p:cond delay="1000"/>
                            </p:stCondLst>
                            <p:childTnLst>
                              <p:par>
                                <p:cTn id="14" presetID="1" presetClass="entr" presetSubtype="0" fill="hold" nodeType="afterEffect">
                                  <p:stCondLst>
                                    <p:cond delay="25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1000"/>
                                        <p:tgtEl>
                                          <p:spTgt spid="4"/>
                                        </p:tgtEl>
                                      </p:cBhvr>
                                    </p:animEffect>
                                  </p:childTnLst>
                                </p:cTn>
                              </p:par>
                              <p:par>
                                <p:cTn id="20" presetID="0" presetClass="path" presetSubtype="0" fill="hold" nodeType="withEffect">
                                  <p:stCondLst>
                                    <p:cond delay="0"/>
                                  </p:stCondLst>
                                  <p:childTnLst>
                                    <p:animMotion origin="layout" path="M 3.61111E-6 4.81481E-6 L 0.11666 0.00023 " pathEditMode="relative" rAng="0" ptsTypes="AA">
                                      <p:cBhvr>
                                        <p:cTn id="21" dur="1000" fill="hold"/>
                                        <p:tgtEl>
                                          <p:spTgt spid="5"/>
                                        </p:tgtEl>
                                        <p:attrNameLst>
                                          <p:attrName>ppt_x</p:attrName>
                                          <p:attrName>ppt_y</p:attrName>
                                        </p:attrNameLst>
                                      </p:cBhvr>
                                      <p:rCtr x="5833" y="0"/>
                                    </p:animMotion>
                                  </p:childTnLst>
                                </p:cTn>
                              </p:par>
                            </p:childTnLst>
                          </p:cTn>
                        </p:par>
                        <p:par>
                          <p:cTn id="22" fill="hold">
                            <p:stCondLst>
                              <p:cond delay="2250"/>
                            </p:stCondLst>
                            <p:childTnLst>
                              <p:par>
                                <p:cTn id="23" presetID="1" presetClass="exit" presetSubtype="0" fill="hold" nodeType="afterEffect">
                                  <p:stCondLst>
                                    <p:cond delay="0"/>
                                  </p:stCondLst>
                                  <p:childTnLst>
                                    <p:set>
                                      <p:cBhvr>
                                        <p:cTn id="24"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Joshua and Caleb "followed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the Lord wholeheartedly"</a:t>
            </a:r>
          </a:p>
        </p:txBody>
      </p:sp>
      <p:sp>
        <p:nvSpPr>
          <p:cNvPr id="3" name="Content Placeholder 2"/>
          <p:cNvSpPr>
            <a:spLocks noGrp="1"/>
          </p:cNvSpPr>
          <p:nvPr>
            <p:ph idx="1"/>
          </p:nvPr>
        </p:nvSpPr>
        <p:spPr/>
        <p:txBody>
          <a:bodyPr>
            <a:normAutofit/>
          </a:bodyPr>
          <a:lstStyle/>
          <a:p>
            <a:r>
              <a:rPr lang="en-US" sz="2800" dirty="0"/>
              <a:t>“The decrees of the Lord are firm, and all of them are righteous. By them your servant is warned; in keeping them there is great reward.” Psalm‬ ‭19:9B, 11‬ ‭NIV‬‬</a:t>
            </a:r>
          </a:p>
          <a:p>
            <a:r>
              <a:rPr lang="en-US" sz="2800" dirty="0"/>
              <a:t>Joshua and Caleb were rewarded for their faith and wholehearted service.</a:t>
            </a:r>
          </a:p>
        </p:txBody>
      </p:sp>
    </p:spTree>
    <p:extLst>
      <p:ext uri="{BB962C8B-B14F-4D97-AF65-F5344CB8AC3E}">
        <p14:creationId xmlns:p14="http://schemas.microsoft.com/office/powerpoint/2010/main" val="275400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53297" y="204300"/>
            <a:ext cx="7886700" cy="1325563"/>
          </a:xfrm>
        </p:spPr>
        <p:txBody>
          <a:bodyPr>
            <a:normAutofit/>
          </a:bodyPr>
          <a:lstStyle/>
          <a:p>
            <a:pPr algn="ctr"/>
            <a:r>
              <a:rPr lang="en-US" sz="3600" b="1" dirty="0">
                <a:latin typeface="Bookman Old Style" charset="0"/>
                <a:ea typeface="Bookman Old Style" charset="0"/>
                <a:cs typeface="Bookman Old Style" charset="0"/>
              </a:rPr>
              <a:t>Conclusion – We can learn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from their examples    </a:t>
            </a:r>
            <a:endParaRPr lang="en-US" sz="3600" dirty="0"/>
          </a:p>
        </p:txBody>
      </p:sp>
      <p:sp>
        <p:nvSpPr>
          <p:cNvPr id="3" name="Content Placeholder 2"/>
          <p:cNvSpPr>
            <a:spLocks noGrp="1"/>
          </p:cNvSpPr>
          <p:nvPr>
            <p:ph idx="1"/>
          </p:nvPr>
        </p:nvSpPr>
        <p:spPr>
          <a:xfrm>
            <a:off x="272954" y="1789170"/>
            <a:ext cx="8434317" cy="4351338"/>
          </a:xfrm>
        </p:spPr>
        <p:txBody>
          <a:bodyPr>
            <a:noAutofit/>
          </a:bodyPr>
          <a:lstStyle/>
          <a:p>
            <a:r>
              <a:rPr lang="en-US" sz="2800" dirty="0"/>
              <a:t>We will be rewarded as well! </a:t>
            </a:r>
          </a:p>
          <a:p>
            <a:r>
              <a:rPr lang="en-US" sz="2800" dirty="0"/>
              <a:t>“For this very reason, make every effort to add to your faith goodness; and to goodness, knowledge; and to knowledge, self-control; and to self-control, perseverance; and to perseverance, godliness; and to godliness, mutual affection; and to mutual affection, love. (10) Therefore, my brothers and sisters, make every effort to confirm your calling and election. For if you do these things, you will never stumble, and you will receive a rich welcome into the eternal kingdom of our Lord and Savior Jesus Christ.” 2 Peter‬ ‭1:5-7, 10-11‬ ‭NIV‬‬</a:t>
            </a:r>
          </a:p>
        </p:txBody>
      </p:sp>
      <p:cxnSp>
        <p:nvCxnSpPr>
          <p:cNvPr id="4" name="Straight Connector 3"/>
          <p:cNvCxnSpPr/>
          <p:nvPr/>
        </p:nvCxnSpPr>
        <p:spPr>
          <a:xfrm flipV="1">
            <a:off x="7645400" y="5855368"/>
            <a:ext cx="981661" cy="2726"/>
          </a:xfrm>
          <a:prstGeom prst="line">
            <a:avLst/>
          </a:prstGeom>
          <a:noFill/>
          <a:ln w="127000" cap="flat" cmpd="sng" algn="ctr">
            <a:solidFill>
              <a:srgbClr val="00B050"/>
            </a:solidFill>
            <a:prstDash val="solid"/>
            <a:miter lim="800000"/>
          </a:ln>
          <a:effectLst/>
        </p:spPr>
      </p:cxnSp>
      <p:pic>
        <p:nvPicPr>
          <p:cNvPr id="6"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7569200" y="3876893"/>
            <a:ext cx="890587" cy="2064400"/>
          </a:xfrm>
          <a:prstGeom prst="rect">
            <a:avLst/>
          </a:prstGeom>
          <a:noFill/>
          <a:ln w="9525">
            <a:noFill/>
            <a:miter lim="800000"/>
            <a:headEnd/>
            <a:tailEnd/>
          </a:ln>
        </p:spPr>
      </p:pic>
      <p:sp>
        <p:nvSpPr>
          <p:cNvPr id="7" name="Rectangle 6"/>
          <p:cNvSpPr/>
          <p:nvPr/>
        </p:nvSpPr>
        <p:spPr>
          <a:xfrm>
            <a:off x="-176463" y="-55007"/>
            <a:ext cx="9897979" cy="735416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751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500"/>
                                        <p:tgtEl>
                                          <p:spTgt spid="3">
                                            <p:txEl>
                                              <p:pRg st="1" end="1"/>
                                            </p:txEl>
                                          </p:spTgt>
                                        </p:tgtEl>
                                      </p:cBhvr>
                                    </p:animEffect>
                                  </p:childTnLst>
                                </p:cTn>
                              </p:par>
                            </p:childTnLst>
                          </p:cTn>
                        </p:par>
                        <p:par>
                          <p:cTn id="13" fill="hold">
                            <p:stCondLst>
                              <p:cond delay="1500"/>
                            </p:stCondLst>
                            <p:childTnLst>
                              <p:par>
                                <p:cTn id="14" presetID="1" presetClass="entr" presetSubtype="0" fill="hold" nodeType="afterEffect">
                                  <p:stCondLst>
                                    <p:cond delay="250"/>
                                  </p:stCondLst>
                                  <p:childTnLst>
                                    <p:set>
                                      <p:cBhvr>
                                        <p:cTn id="15" dur="1" fill="hold">
                                          <p:stCondLst>
                                            <p:cond delay="0"/>
                                          </p:stCondLst>
                                        </p:cTn>
                                        <p:tgtEl>
                                          <p:spTgt spid="6"/>
                                        </p:tgtEl>
                                        <p:attrNameLst>
                                          <p:attrName>style.visibility</p:attrName>
                                        </p:attrNameLst>
                                      </p:cBhvr>
                                      <p:to>
                                        <p:strVal val="visible"/>
                                      </p:to>
                                    </p:set>
                                  </p:childTnLst>
                                </p:cTn>
                              </p:par>
                            </p:childTnLst>
                          </p:cTn>
                        </p:par>
                        <p:par>
                          <p:cTn id="16" fill="hold">
                            <p:stCondLst>
                              <p:cond delay="175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1000"/>
                                        <p:tgtEl>
                                          <p:spTgt spid="4"/>
                                        </p:tgtEl>
                                      </p:cBhvr>
                                    </p:animEffect>
                                  </p:childTnLst>
                                </p:cTn>
                              </p:par>
                              <p:par>
                                <p:cTn id="20" presetID="0" presetClass="path" presetSubtype="0" fill="hold" nodeType="withEffect">
                                  <p:stCondLst>
                                    <p:cond delay="0"/>
                                  </p:stCondLst>
                                  <p:childTnLst>
                                    <p:animMotion origin="layout" path="M -0.00521 -7.40741E-7 L 0.10955 0.00232 " pathEditMode="relative" rAng="0" ptsTypes="AA">
                                      <p:cBhvr>
                                        <p:cTn id="21" dur="1000" fill="hold"/>
                                        <p:tgtEl>
                                          <p:spTgt spid="6"/>
                                        </p:tgtEl>
                                        <p:attrNameLst>
                                          <p:attrName>ppt_x</p:attrName>
                                          <p:attrName>ppt_y</p:attrName>
                                        </p:attrNameLst>
                                      </p:cBhvr>
                                      <p:rCtr x="5729" y="116"/>
                                    </p:animMotion>
                                  </p:childTnLst>
                                </p:cTn>
                              </p:par>
                            </p:childTnLst>
                          </p:cTn>
                        </p:par>
                        <p:par>
                          <p:cTn id="22" fill="hold">
                            <p:stCondLst>
                              <p:cond delay="2750"/>
                            </p:stCondLst>
                            <p:childTnLst>
                              <p:par>
                                <p:cTn id="23" presetID="1" presetClass="exit" presetSubtype="0" fill="hold" nodeType="afterEffect">
                                  <p:stCondLst>
                                    <p:cond delay="0"/>
                                  </p:stCondLst>
                                  <p:childTnLst>
                                    <p:set>
                                      <p:cBhvr>
                                        <p:cTn id="24" dur="1" fill="hold">
                                          <p:stCondLst>
                                            <p:cond delay="0"/>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spies were leaders</a:t>
            </a:r>
          </a:p>
        </p:txBody>
      </p:sp>
      <p:sp>
        <p:nvSpPr>
          <p:cNvPr id="3" name="Content Placeholder 2"/>
          <p:cNvSpPr>
            <a:spLocks noGrp="1"/>
          </p:cNvSpPr>
          <p:nvPr>
            <p:ph idx="1"/>
          </p:nvPr>
        </p:nvSpPr>
        <p:spPr/>
        <p:txBody>
          <a:bodyPr/>
          <a:lstStyle/>
          <a:p>
            <a:r>
              <a:rPr lang="en-US" sz="2800" dirty="0"/>
              <a:t>“The Lord said to Moses, “Send some men to explore the land of Canaan, which I am giving to the Israelites. From each ancestral tribe send one of its leaders.” So at the Lord ʼs command Moses sent them out from the Desert of </a:t>
            </a:r>
            <a:r>
              <a:rPr lang="en-US" sz="2800" dirty="0" err="1"/>
              <a:t>Paran</a:t>
            </a:r>
            <a:r>
              <a:rPr lang="en-US" sz="2800" dirty="0"/>
              <a:t>. All of them were leaders of the Israelites.” Numbers‬ ‭13:1-3‬ ‭NIV‬‬</a:t>
            </a:r>
          </a:p>
          <a:p>
            <a:endParaRPr lang="en-US" dirty="0"/>
          </a:p>
        </p:txBody>
      </p:sp>
      <p:cxnSp>
        <p:nvCxnSpPr>
          <p:cNvPr id="4" name="Straight Connector 3"/>
          <p:cNvCxnSpPr/>
          <p:nvPr/>
        </p:nvCxnSpPr>
        <p:spPr>
          <a:xfrm flipV="1">
            <a:off x="2542180" y="4219074"/>
            <a:ext cx="1051252" cy="2725"/>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2465980" y="2240598"/>
            <a:ext cx="890587" cy="2064400"/>
          </a:xfrm>
          <a:prstGeom prst="rect">
            <a:avLst/>
          </a:prstGeom>
          <a:noFill/>
          <a:ln w="9525">
            <a:noFill/>
            <a:miter lim="800000"/>
            <a:headEnd/>
            <a:tailEnd/>
          </a:ln>
        </p:spPr>
      </p:pic>
    </p:spTree>
    <p:extLst>
      <p:ext uri="{BB962C8B-B14F-4D97-AF65-F5344CB8AC3E}">
        <p14:creationId xmlns:p14="http://schemas.microsoft.com/office/powerpoint/2010/main" val="1054657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250"/>
                                        <p:tgtEl>
                                          <p:spTgt spid="3">
                                            <p:txEl>
                                              <p:pRg st="0" end="0"/>
                                            </p:txEl>
                                          </p:spTgt>
                                        </p:tgtEl>
                                      </p:cBhvr>
                                    </p:animEffect>
                                  </p:childTnLst>
                                </p:cTn>
                              </p:par>
                            </p:childTnLst>
                          </p:cTn>
                        </p:par>
                        <p:par>
                          <p:cTn id="8" fill="hold">
                            <p:stCondLst>
                              <p:cond delay="1250"/>
                            </p:stCondLst>
                            <p:childTnLst>
                              <p:par>
                                <p:cTn id="9" presetID="1" presetClass="entr" presetSubtype="0" fill="hold" nodeType="afterEffect">
                                  <p:stCondLst>
                                    <p:cond delay="25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15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8.33333E-7 -3.33333E-6 L 0.11684 -0.00463 " pathEditMode="relative" rAng="0" ptsTypes="AA">
                                      <p:cBhvr>
                                        <p:cTn id="16" dur="1000" fill="hold"/>
                                        <p:tgtEl>
                                          <p:spTgt spid="5"/>
                                        </p:tgtEl>
                                        <p:attrNameLst>
                                          <p:attrName>ppt_x</p:attrName>
                                          <p:attrName>ppt_y</p:attrName>
                                        </p:attrNameLst>
                                      </p:cBhvr>
                                      <p:rCtr x="5833" y="-231"/>
                                    </p:animMotion>
                                  </p:childTnLst>
                                </p:cTn>
                              </p:par>
                            </p:childTnLst>
                          </p:cTn>
                        </p:par>
                        <p:par>
                          <p:cTn id="17" fill="hold">
                            <p:stCondLst>
                              <p:cond delay="250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spies were leaders</a:t>
            </a:r>
          </a:p>
        </p:txBody>
      </p:sp>
      <p:sp>
        <p:nvSpPr>
          <p:cNvPr id="3" name="Content Placeholder 2"/>
          <p:cNvSpPr>
            <a:spLocks noGrp="1"/>
          </p:cNvSpPr>
          <p:nvPr>
            <p:ph idx="1"/>
          </p:nvPr>
        </p:nvSpPr>
        <p:spPr/>
        <p:txBody>
          <a:bodyPr>
            <a:normAutofit/>
          </a:bodyPr>
          <a:lstStyle/>
          <a:p>
            <a:endParaRPr lang="en-US" sz="2800" dirty="0"/>
          </a:p>
          <a:p>
            <a:r>
              <a:rPr lang="en-US" sz="2800" dirty="0"/>
              <a:t>Don't believe something just because a "leader“, preacher or teacher tells it to you. Study God's word for yourself!</a:t>
            </a:r>
          </a:p>
        </p:txBody>
      </p:sp>
    </p:spTree>
    <p:extLst>
      <p:ext uri="{BB962C8B-B14F-4D97-AF65-F5344CB8AC3E}">
        <p14:creationId xmlns:p14="http://schemas.microsoft.com/office/powerpoint/2010/main" val="3576184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Would we say the spies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gave a fair report?</a:t>
            </a:r>
          </a:p>
        </p:txBody>
      </p:sp>
      <p:sp>
        <p:nvSpPr>
          <p:cNvPr id="3" name="Content Placeholder 2"/>
          <p:cNvSpPr>
            <a:spLocks noGrp="1"/>
          </p:cNvSpPr>
          <p:nvPr>
            <p:ph idx="1"/>
          </p:nvPr>
        </p:nvSpPr>
        <p:spPr>
          <a:xfrm>
            <a:off x="354843" y="1845733"/>
            <a:ext cx="8393372" cy="4241167"/>
          </a:xfrm>
        </p:spPr>
        <p:txBody>
          <a:bodyPr>
            <a:noAutofit/>
          </a:bodyPr>
          <a:lstStyle/>
          <a:p>
            <a:r>
              <a:rPr lang="en-US" sz="2800" dirty="0"/>
              <a:t>“When Moses sent them to explore Canaan, he said, “Go up through the Negev and on into the hill country. See what the land is like and whether the people who live there are strong or weak, few or many.” Numbers‬ ‭13:17-18‬ ‭NIV‬‬</a:t>
            </a:r>
          </a:p>
          <a:p>
            <a:r>
              <a:rPr lang="en-US" sz="2800" dirty="0"/>
              <a:t>“They gave Moses this account: “We went into the land to which you sent us, and it does flow with milk and honey! Here is its fruit. But the people who live there are powerful, and the cities are fortified and very large. ” Numbers‬ ‭13:27-28‬ ‭NIV‬‬</a:t>
            </a:r>
          </a:p>
        </p:txBody>
      </p:sp>
      <p:cxnSp>
        <p:nvCxnSpPr>
          <p:cNvPr id="4" name="Straight Connector 3"/>
          <p:cNvCxnSpPr/>
          <p:nvPr/>
        </p:nvCxnSpPr>
        <p:spPr>
          <a:xfrm flipV="1">
            <a:off x="1804244" y="3449053"/>
            <a:ext cx="1035209" cy="2729"/>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1728044" y="1470581"/>
            <a:ext cx="890587" cy="2064400"/>
          </a:xfrm>
          <a:prstGeom prst="rect">
            <a:avLst/>
          </a:prstGeom>
          <a:noFill/>
          <a:ln w="9525">
            <a:noFill/>
            <a:miter lim="800000"/>
            <a:headEnd/>
            <a:tailEnd/>
          </a:ln>
        </p:spPr>
      </p:pic>
    </p:spTree>
    <p:extLst>
      <p:ext uri="{BB962C8B-B14F-4D97-AF65-F5344CB8AC3E}">
        <p14:creationId xmlns:p14="http://schemas.microsoft.com/office/powerpoint/2010/main" val="369555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500"/>
                                        <p:tgtEl>
                                          <p:spTgt spid="3">
                                            <p:txEl>
                                              <p:pRg st="0" end="0"/>
                                            </p:txEl>
                                          </p:spTgt>
                                        </p:tgtEl>
                                      </p:cBhvr>
                                    </p:animEffect>
                                  </p:childTnLst>
                                </p:cTn>
                              </p:par>
                            </p:childTnLst>
                          </p:cTn>
                        </p:par>
                        <p:par>
                          <p:cTn id="8" fill="hold">
                            <p:stCondLst>
                              <p:cond delay="1500"/>
                            </p:stCondLst>
                            <p:childTnLst>
                              <p:par>
                                <p:cTn id="9" presetID="1" presetClass="entr" presetSubtype="0" fill="hold" nodeType="afterEffect">
                                  <p:stCondLst>
                                    <p:cond delay="25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175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3.61111E-6 -4.81481E-6 L 0.1132 -4.81481E-6 " pathEditMode="relative" rAng="0" ptsTypes="AA">
                                      <p:cBhvr>
                                        <p:cTn id="16" dur="1000" fill="hold"/>
                                        <p:tgtEl>
                                          <p:spTgt spid="5"/>
                                        </p:tgtEl>
                                        <p:attrNameLst>
                                          <p:attrName>ppt_x</p:attrName>
                                          <p:attrName>ppt_y</p:attrName>
                                        </p:attrNameLst>
                                      </p:cBhvr>
                                      <p:rCtr x="5660" y="0"/>
                                    </p:animMotion>
                                  </p:childTnLst>
                                </p:cTn>
                              </p:par>
                            </p:childTnLst>
                          </p:cTn>
                        </p:par>
                        <p:par>
                          <p:cTn id="17" fill="hold">
                            <p:stCondLst>
                              <p:cond delay="275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spies exaggerated </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the truth</a:t>
            </a:r>
          </a:p>
        </p:txBody>
      </p:sp>
      <p:sp>
        <p:nvSpPr>
          <p:cNvPr id="3" name="Content Placeholder 2"/>
          <p:cNvSpPr>
            <a:spLocks noGrp="1"/>
          </p:cNvSpPr>
          <p:nvPr>
            <p:ph idx="1"/>
          </p:nvPr>
        </p:nvSpPr>
        <p:spPr/>
        <p:txBody>
          <a:bodyPr/>
          <a:lstStyle/>
          <a:p>
            <a:r>
              <a:rPr lang="en-US" sz="2800" dirty="0"/>
              <a:t>“We saw the </a:t>
            </a:r>
            <a:r>
              <a:rPr lang="en-US" sz="2800" dirty="0" err="1"/>
              <a:t>Nephilim</a:t>
            </a:r>
            <a:r>
              <a:rPr lang="en-US" sz="2800" dirty="0"/>
              <a:t> there (the descendants of </a:t>
            </a:r>
            <a:r>
              <a:rPr lang="en-US" sz="2800" dirty="0" err="1"/>
              <a:t>Anak</a:t>
            </a:r>
            <a:r>
              <a:rPr lang="en-US" sz="2800" dirty="0"/>
              <a:t> come from the </a:t>
            </a:r>
            <a:r>
              <a:rPr lang="en-US" sz="2800" dirty="0" err="1"/>
              <a:t>Nephilim</a:t>
            </a:r>
            <a:r>
              <a:rPr lang="en-US" sz="2800" dirty="0"/>
              <a:t>). We seemed like grasshoppers in our own eyes, and we looked the same to them.”” Numbers‬ ‭13:33‬ ‭NIV‬‬</a:t>
            </a:r>
          </a:p>
          <a:p>
            <a:r>
              <a:rPr lang="en-US" sz="2800" dirty="0"/>
              <a:t>They weren't really "like grasshoppers." But even if they were, nothing is impossible for God. </a:t>
            </a:r>
          </a:p>
          <a:p>
            <a:r>
              <a:rPr lang="en-US" sz="2800" dirty="0"/>
              <a:t>Do we faithfully believe the we can do the things God has asked of us or do we think those things are too hard or even impossible?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5878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Would the spies say they</a:t>
            </a:r>
            <a:br>
              <a:rPr lang="en-US" sz="3600" b="1" dirty="0">
                <a:latin typeface="Bookman Old Style" charset="0"/>
                <a:ea typeface="Bookman Old Style" charset="0"/>
                <a:cs typeface="Bookman Old Style" charset="0"/>
              </a:rPr>
            </a:br>
            <a:r>
              <a:rPr lang="en-US" sz="3600" b="1" dirty="0">
                <a:latin typeface="Bookman Old Style" charset="0"/>
                <a:ea typeface="Bookman Old Style" charset="0"/>
                <a:cs typeface="Bookman Old Style" charset="0"/>
              </a:rPr>
              <a:t> gave a fair report?</a:t>
            </a:r>
          </a:p>
        </p:txBody>
      </p:sp>
      <p:sp>
        <p:nvSpPr>
          <p:cNvPr id="3" name="Content Placeholder 2"/>
          <p:cNvSpPr>
            <a:spLocks noGrp="1"/>
          </p:cNvSpPr>
          <p:nvPr>
            <p:ph idx="1"/>
          </p:nvPr>
        </p:nvSpPr>
        <p:spPr>
          <a:xfrm>
            <a:off x="532263" y="1845734"/>
            <a:ext cx="8175009" cy="4350350"/>
          </a:xfrm>
        </p:spPr>
        <p:txBody>
          <a:bodyPr>
            <a:normAutofit/>
          </a:bodyPr>
          <a:lstStyle/>
          <a:p>
            <a:r>
              <a:rPr lang="en-US" sz="2800" dirty="0"/>
              <a:t>I'm sure they would have argued they were giving an honest and fair report.</a:t>
            </a:r>
          </a:p>
          <a:p>
            <a:r>
              <a:rPr lang="en-US" sz="2800" dirty="0"/>
              <a:t>But negativity shows a lack of faith.
God has said he will care for us</a:t>
            </a:r>
            <a:r>
              <a:rPr lang="mr-IN" sz="2800" dirty="0"/>
              <a:t>…</a:t>
            </a:r>
            <a:endParaRPr lang="en-US" sz="2800" dirty="0"/>
          </a:p>
          <a:p>
            <a:r>
              <a:rPr lang="en-US" sz="2800" dirty="0"/>
              <a:t> Do we dwell on all the obstacles, challenges, and difficulties in our own life? Do we make excuses and dismiss God's will?</a:t>
            </a:r>
          </a:p>
          <a:p>
            <a:r>
              <a:rPr lang="en-US" sz="2800" dirty="0"/>
              <a:t>"I know the Bible says ________, but ________."</a:t>
            </a:r>
          </a:p>
        </p:txBody>
      </p:sp>
      <p:cxnSp>
        <p:nvCxnSpPr>
          <p:cNvPr id="4" name="Straight Connector 3"/>
          <p:cNvCxnSpPr/>
          <p:nvPr/>
        </p:nvCxnSpPr>
        <p:spPr>
          <a:xfrm flipV="1">
            <a:off x="4948494" y="3240505"/>
            <a:ext cx="746453" cy="2727"/>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872294" y="1262031"/>
            <a:ext cx="890587" cy="2064400"/>
          </a:xfrm>
          <a:prstGeom prst="rect">
            <a:avLst/>
          </a:prstGeom>
          <a:noFill/>
          <a:ln w="9525">
            <a:noFill/>
            <a:miter lim="800000"/>
            <a:headEnd/>
            <a:tailEnd/>
          </a:ln>
        </p:spPr>
      </p:pic>
    </p:spTree>
    <p:extLst>
      <p:ext uri="{BB962C8B-B14F-4D97-AF65-F5344CB8AC3E}">
        <p14:creationId xmlns:p14="http://schemas.microsoft.com/office/powerpoint/2010/main" val="2154536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1250"/>
                                        <p:tgtEl>
                                          <p:spTgt spid="3">
                                            <p:txEl>
                                              <p:pRg st="1" end="1"/>
                                            </p:txEl>
                                          </p:spTgt>
                                        </p:tgtEl>
                                      </p:cBhvr>
                                    </p:animEffect>
                                  </p:childTnLst>
                                </p:cTn>
                              </p:par>
                            </p:childTnLst>
                          </p:cTn>
                        </p:par>
                        <p:par>
                          <p:cTn id="13" fill="hold">
                            <p:stCondLst>
                              <p:cond delay="1250"/>
                            </p:stCondLst>
                            <p:childTnLst>
                              <p:par>
                                <p:cTn id="14" presetID="1" presetClass="entr" presetSubtype="0" fill="hold" nodeType="afterEffect">
                                  <p:stCondLst>
                                    <p:cond delay="25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1000"/>
                                        <p:tgtEl>
                                          <p:spTgt spid="4"/>
                                        </p:tgtEl>
                                      </p:cBhvr>
                                    </p:animEffect>
                                  </p:childTnLst>
                                </p:cTn>
                              </p:par>
                              <p:par>
                                <p:cTn id="20" presetID="0" presetClass="path" presetSubtype="0" fill="hold" nodeType="withEffect">
                                  <p:stCondLst>
                                    <p:cond delay="0"/>
                                  </p:stCondLst>
                                  <p:childTnLst>
                                    <p:animMotion origin="layout" path="M -3.61111E-6 -7.40741E-7 L 0.08525 0.00232 " pathEditMode="relative" rAng="0" ptsTypes="AA">
                                      <p:cBhvr>
                                        <p:cTn id="21" dur="1000" fill="hold"/>
                                        <p:tgtEl>
                                          <p:spTgt spid="5"/>
                                        </p:tgtEl>
                                        <p:attrNameLst>
                                          <p:attrName>ppt_x</p:attrName>
                                          <p:attrName>ppt_y</p:attrName>
                                        </p:attrNameLst>
                                      </p:cBhvr>
                                      <p:rCtr x="4253" y="116"/>
                                    </p:animMotion>
                                  </p:childTnLst>
                                </p:cTn>
                              </p:par>
                            </p:childTnLst>
                          </p:cTn>
                        </p:par>
                        <p:par>
                          <p:cTn id="22" fill="hold">
                            <p:stCondLst>
                              <p:cond delay="2500"/>
                            </p:stCondLst>
                            <p:childTnLst>
                              <p:par>
                                <p:cTn id="23" presetID="1" presetClass="exit" presetSubtype="0" fill="hold" nodeType="afterEffect">
                                  <p:stCondLst>
                                    <p:cond delay="0"/>
                                  </p:stCondLst>
                                  <p:childTnLst>
                                    <p:set>
                                      <p:cBhvr>
                                        <p:cTn id="24" dur="1" fill="hold">
                                          <p:stCondLst>
                                            <p:cond delay="0"/>
                                          </p:stCondLst>
                                        </p:cTn>
                                        <p:tgtEl>
                                          <p:spTgt spid="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up)">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left)">
                                      <p:cBhvr>
                                        <p:cTn id="34" dur="1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spies forgot God</a:t>
            </a:r>
          </a:p>
        </p:txBody>
      </p:sp>
      <p:sp>
        <p:nvSpPr>
          <p:cNvPr id="3" name="Content Placeholder 2"/>
          <p:cNvSpPr>
            <a:spLocks noGrp="1"/>
          </p:cNvSpPr>
          <p:nvPr>
            <p:ph idx="1"/>
          </p:nvPr>
        </p:nvSpPr>
        <p:spPr/>
        <p:txBody>
          <a:bodyPr>
            <a:noAutofit/>
          </a:bodyPr>
          <a:lstStyle/>
          <a:p>
            <a:r>
              <a:rPr lang="en-US" sz="2800" dirty="0"/>
              <a:t> Then Caleb silenced the people before Moses and said, “We should go up and take possession of the land, for we can certainly do it.” But the men who had gone up with him said, “We canʼt attack those people; they are stronger than we are.” Numbers‬ ‭13:30-31‬ ‭NIV‬‬</a:t>
            </a:r>
          </a:p>
          <a:p>
            <a:r>
              <a:rPr lang="en-US" sz="2800" dirty="0"/>
              <a:t>Even though God had brought them out of Egypt and had defeated the Egyptians without the use of a single weapon, there is no mention of God in their comments. Their faith (or lack of faith) is only in themselves.</a:t>
            </a:r>
          </a:p>
        </p:txBody>
      </p:sp>
      <p:cxnSp>
        <p:nvCxnSpPr>
          <p:cNvPr id="4" name="Straight Connector 3"/>
          <p:cNvCxnSpPr/>
          <p:nvPr/>
        </p:nvCxnSpPr>
        <p:spPr>
          <a:xfrm flipV="1">
            <a:off x="6424370" y="3432428"/>
            <a:ext cx="890830" cy="2725"/>
          </a:xfrm>
          <a:prstGeom prst="line">
            <a:avLst/>
          </a:prstGeom>
          <a:noFill/>
          <a:ln w="8255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6348170" y="1470577"/>
            <a:ext cx="890587" cy="2064400"/>
          </a:xfrm>
          <a:prstGeom prst="rect">
            <a:avLst/>
          </a:prstGeom>
          <a:noFill/>
          <a:ln w="9525">
            <a:noFill/>
            <a:miter lim="800000"/>
            <a:headEnd/>
            <a:tailEnd/>
          </a:ln>
        </p:spPr>
      </p:pic>
    </p:spTree>
    <p:extLst>
      <p:ext uri="{BB962C8B-B14F-4D97-AF65-F5344CB8AC3E}">
        <p14:creationId xmlns:p14="http://schemas.microsoft.com/office/powerpoint/2010/main" val="50740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250"/>
                                        <p:tgtEl>
                                          <p:spTgt spid="3">
                                            <p:txEl>
                                              <p:pRg st="0" end="0"/>
                                            </p:txEl>
                                          </p:spTgt>
                                        </p:tgtEl>
                                      </p:cBhvr>
                                    </p:animEffect>
                                  </p:childTnLst>
                                </p:cTn>
                              </p:par>
                            </p:childTnLst>
                          </p:cTn>
                        </p:par>
                        <p:par>
                          <p:cTn id="8" fill="hold">
                            <p:stCondLst>
                              <p:cond delay="1250"/>
                            </p:stCondLst>
                            <p:childTnLst>
                              <p:par>
                                <p:cTn id="9" presetID="1" presetClass="entr" presetSubtype="0" fill="hold" nodeType="afterEffect">
                                  <p:stCondLst>
                                    <p:cond delay="25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15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1.94444E-6 -4.81481E-6 L 0.09931 -4.81481E-6 " pathEditMode="relative" rAng="0" ptsTypes="AA">
                                      <p:cBhvr>
                                        <p:cTn id="16" dur="1000" fill="hold"/>
                                        <p:tgtEl>
                                          <p:spTgt spid="5"/>
                                        </p:tgtEl>
                                        <p:attrNameLst>
                                          <p:attrName>ppt_x</p:attrName>
                                          <p:attrName>ppt_y</p:attrName>
                                        </p:attrNameLst>
                                      </p:cBhvr>
                                      <p:rCtr x="4965" y="0"/>
                                    </p:animMotion>
                                  </p:childTnLst>
                                </p:cTn>
                              </p:par>
                            </p:childTnLst>
                          </p:cTn>
                        </p:par>
                        <p:par>
                          <p:cTn id="17" fill="hold">
                            <p:stCondLst>
                              <p:cond delay="250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up)">
                                      <p:cBhvr>
                                        <p:cTn id="2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God said their report was bad</a:t>
            </a:r>
          </a:p>
        </p:txBody>
      </p:sp>
      <p:sp>
        <p:nvSpPr>
          <p:cNvPr id="3" name="Content Placeholder 2"/>
          <p:cNvSpPr>
            <a:spLocks noGrp="1"/>
          </p:cNvSpPr>
          <p:nvPr>
            <p:ph idx="1"/>
          </p:nvPr>
        </p:nvSpPr>
        <p:spPr/>
        <p:txBody>
          <a:bodyPr>
            <a:normAutofit/>
          </a:bodyPr>
          <a:lstStyle/>
          <a:p>
            <a:r>
              <a:rPr lang="en-US" sz="2800" dirty="0"/>
              <a:t>This kind of attitude is not pleasing to God! God calls their report a "bad report."</a:t>
            </a:r>
          </a:p>
          <a:p>
            <a:r>
              <a:rPr lang="en-US" sz="2800" dirty="0"/>
              <a:t>  And they spread among the Israelites a bad report about the land they had explored. They said, “The land we explored devours those living in it. All the people we saw there are of great size.” Numbers‬ ‭13:32‬ ‭NIV‬‬</a:t>
            </a:r>
          </a:p>
          <a:p>
            <a:r>
              <a:rPr lang="en-US" sz="2800" dirty="0"/>
              <a:t>Spiritual negativity is nothing more than unbelief</a:t>
            </a:r>
          </a:p>
        </p:txBody>
      </p:sp>
    </p:spTree>
    <p:extLst>
      <p:ext uri="{BB962C8B-B14F-4D97-AF65-F5344CB8AC3E}">
        <p14:creationId xmlns:p14="http://schemas.microsoft.com/office/powerpoint/2010/main" val="128885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Bookman Old Style" charset="0"/>
                <a:ea typeface="Bookman Old Style" charset="0"/>
                <a:cs typeface="Bookman Old Style" charset="0"/>
              </a:rPr>
              <a:t>The spies quickly forgot God</a:t>
            </a:r>
          </a:p>
        </p:txBody>
      </p:sp>
      <p:sp>
        <p:nvSpPr>
          <p:cNvPr id="3" name="Content Placeholder 2"/>
          <p:cNvSpPr>
            <a:spLocks noGrp="1"/>
          </p:cNvSpPr>
          <p:nvPr>
            <p:ph idx="1"/>
          </p:nvPr>
        </p:nvSpPr>
        <p:spPr>
          <a:xfrm>
            <a:off x="659567" y="1963711"/>
            <a:ext cx="7707193" cy="4257207"/>
          </a:xfrm>
        </p:spPr>
        <p:txBody>
          <a:bodyPr>
            <a:normAutofit lnSpcReduction="10000"/>
          </a:bodyPr>
          <a:lstStyle/>
          <a:p>
            <a:r>
              <a:rPr lang="en-US" sz="2800" dirty="0"/>
              <a:t>How quickly do we forget God in our own lives?</a:t>
            </a:r>
          </a:p>
          <a:p>
            <a:r>
              <a:rPr lang="en-US" sz="2800" dirty="0"/>
              <a:t> We remember him when we are sick, but don’t take Him on vacation when we are healthy.</a:t>
            </a:r>
          </a:p>
          <a:p>
            <a:r>
              <a:rPr lang="en-US" sz="2800" dirty="0"/>
              <a:t> We remember him when we are financially burdened, but don't give anything back when we are financially blessed.
</a:t>
            </a:r>
          </a:p>
          <a:p>
            <a:r>
              <a:rPr lang="en-US" sz="2800" dirty="0"/>
              <a:t>We ask Him for what we want, but fail to acknowledge what He wants from us.</a:t>
            </a:r>
          </a:p>
        </p:txBody>
      </p:sp>
      <p:cxnSp>
        <p:nvCxnSpPr>
          <p:cNvPr id="4" name="Straight Connector 3"/>
          <p:cNvCxnSpPr/>
          <p:nvPr/>
        </p:nvCxnSpPr>
        <p:spPr>
          <a:xfrm flipV="1">
            <a:off x="2237383" y="4443663"/>
            <a:ext cx="1195628" cy="2725"/>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2161183" y="2465187"/>
            <a:ext cx="890587" cy="2064400"/>
          </a:xfrm>
          <a:prstGeom prst="rect">
            <a:avLst/>
          </a:prstGeom>
          <a:noFill/>
          <a:ln w="9525">
            <a:noFill/>
            <a:miter lim="800000"/>
            <a:headEnd/>
            <a:tailEnd/>
          </a:ln>
        </p:spPr>
      </p:pic>
    </p:spTree>
    <p:extLst>
      <p:ext uri="{BB962C8B-B14F-4D97-AF65-F5344CB8AC3E}">
        <p14:creationId xmlns:p14="http://schemas.microsoft.com/office/powerpoint/2010/main" val="359270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7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7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1750"/>
                                        <p:tgtEl>
                                          <p:spTgt spid="3">
                                            <p:txEl>
                                              <p:pRg st="2" end="2"/>
                                            </p:txEl>
                                          </p:spTgt>
                                        </p:tgtEl>
                                      </p:cBhvr>
                                    </p:animEffect>
                                  </p:childTnLst>
                                </p:cTn>
                              </p:par>
                            </p:childTnLst>
                          </p:cTn>
                        </p:par>
                        <p:par>
                          <p:cTn id="18" fill="hold">
                            <p:stCondLst>
                              <p:cond delay="1750"/>
                            </p:stCondLst>
                            <p:childTnLst>
                              <p:par>
                                <p:cTn id="19" presetID="1" presetClass="entr" presetSubtype="0" fill="hold" nodeType="afterEffect">
                                  <p:stCondLst>
                                    <p:cond delay="250"/>
                                  </p:stCondLst>
                                  <p:childTnLst>
                                    <p:set>
                                      <p:cBhvr>
                                        <p:cTn id="20" dur="1" fill="hold">
                                          <p:stCondLst>
                                            <p:cond delay="0"/>
                                          </p:stCondLst>
                                        </p:cTn>
                                        <p:tgtEl>
                                          <p:spTgt spid="5"/>
                                        </p:tgtEl>
                                        <p:attrNameLst>
                                          <p:attrName>style.visibility</p:attrName>
                                        </p:attrNameLst>
                                      </p:cBhvr>
                                      <p:to>
                                        <p:strVal val="visible"/>
                                      </p:to>
                                    </p:set>
                                  </p:childTnLst>
                                </p:cTn>
                              </p:par>
                            </p:childTnLst>
                          </p:cTn>
                        </p:par>
                        <p:par>
                          <p:cTn id="21" fill="hold">
                            <p:stCondLst>
                              <p:cond delay="2000"/>
                            </p:stCondLst>
                            <p:childTnLst>
                              <p:par>
                                <p:cTn id="22" presetID="22" presetClass="entr" presetSubtype="8" fill="hold"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left)">
                                      <p:cBhvr>
                                        <p:cTn id="24" dur="1000"/>
                                        <p:tgtEl>
                                          <p:spTgt spid="4"/>
                                        </p:tgtEl>
                                      </p:cBhvr>
                                    </p:animEffect>
                                  </p:childTnLst>
                                </p:cTn>
                              </p:par>
                              <p:par>
                                <p:cTn id="25" presetID="0" presetClass="path" presetSubtype="0" fill="hold" nodeType="withEffect">
                                  <p:stCondLst>
                                    <p:cond delay="0"/>
                                  </p:stCondLst>
                                  <p:childTnLst>
                                    <p:animMotion origin="layout" path="M 4.16667E-6 -3.7037E-6 L 0.13263 0.00232 " pathEditMode="relative" rAng="0" ptsTypes="AA">
                                      <p:cBhvr>
                                        <p:cTn id="26" dur="1000" fill="hold"/>
                                        <p:tgtEl>
                                          <p:spTgt spid="5"/>
                                        </p:tgtEl>
                                        <p:attrNameLst>
                                          <p:attrName>ppt_x</p:attrName>
                                          <p:attrName>ppt_y</p:attrName>
                                        </p:attrNameLst>
                                      </p:cBhvr>
                                      <p:rCtr x="6632" y="116"/>
                                    </p:animMotion>
                                  </p:childTnLst>
                                </p:cTn>
                              </p:par>
                            </p:childTnLst>
                          </p:cTn>
                        </p:par>
                        <p:par>
                          <p:cTn id="27" fill="hold">
                            <p:stCondLst>
                              <p:cond delay="3000"/>
                            </p:stCondLst>
                            <p:childTnLst>
                              <p:par>
                                <p:cTn id="28" presetID="1" presetClass="exit" presetSubtype="0" fill="hold" nodeType="afterEffect">
                                  <p:stCondLst>
                                    <p:cond delay="0"/>
                                  </p:stCondLst>
                                  <p:childTnLst>
                                    <p:set>
                                      <p:cBhvr>
                                        <p:cTn id="29" dur="1" fill="hold">
                                          <p:stCondLst>
                                            <p:cond delay="0"/>
                                          </p:stCondLst>
                                        </p:cTn>
                                        <p:tgtEl>
                                          <p:spTgt spid="5"/>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left)">
                                      <p:cBhvr>
                                        <p:cTn id="34" dur="175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344</TotalTime>
  <Words>1247</Words>
  <Application>Microsoft Office PowerPoint</Application>
  <PresentationFormat>On-screen Show (4:3)</PresentationFormat>
  <Paragraphs>56</Paragraphs>
  <Slides>16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Bookman Old Style</vt:lpstr>
      <vt:lpstr>Calibri</vt:lpstr>
      <vt:lpstr>Calibri Light</vt:lpstr>
      <vt:lpstr>Mangal</vt:lpstr>
      <vt:lpstr>Retrospect</vt:lpstr>
      <vt:lpstr>Office Theme</vt:lpstr>
      <vt:lpstr>The  SPIES</vt:lpstr>
      <vt:lpstr>The spies were leaders</vt:lpstr>
      <vt:lpstr>The spies were leaders</vt:lpstr>
      <vt:lpstr>Would we say the spies  gave a fair report?</vt:lpstr>
      <vt:lpstr>The spies exaggerated  the truth</vt:lpstr>
      <vt:lpstr>Would the spies say they  gave a fair report?</vt:lpstr>
      <vt:lpstr>The spies forgot God</vt:lpstr>
      <vt:lpstr>God said their report was bad</vt:lpstr>
      <vt:lpstr>The spies quickly forgot God</vt:lpstr>
      <vt:lpstr>The people blamed God  for their failure.</vt:lpstr>
      <vt:lpstr>The people blamed God  for their failure. </vt:lpstr>
      <vt:lpstr>The people just followed along.</vt:lpstr>
      <vt:lpstr>The people just followed along.</vt:lpstr>
      <vt:lpstr>Joshua and Caleb "followed  the Lord wholeheartedly"</vt:lpstr>
      <vt:lpstr>Joshua and Caleb "followed  the Lord wholeheartedly"</vt:lpstr>
      <vt:lpstr>Conclusion – We can learn  from their examples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Auditorium</cp:lastModifiedBy>
  <cp:revision>17</cp:revision>
  <dcterms:created xsi:type="dcterms:W3CDTF">2016-11-18T04:28:25Z</dcterms:created>
  <dcterms:modified xsi:type="dcterms:W3CDTF">2016-11-20T22:44:12Z</dcterms:modified>
</cp:coreProperties>
</file>